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40" r:id="rId2"/>
    <p:sldId id="269" r:id="rId3"/>
    <p:sldId id="366" r:id="rId4"/>
    <p:sldId id="365" r:id="rId5"/>
    <p:sldId id="319" r:id="rId6"/>
    <p:sldId id="332" r:id="rId7"/>
    <p:sldId id="367" r:id="rId8"/>
    <p:sldId id="277" r:id="rId9"/>
    <p:sldId id="270" r:id="rId10"/>
    <p:sldId id="279" r:id="rId11"/>
    <p:sldId id="274" r:id="rId12"/>
    <p:sldId id="278" r:id="rId13"/>
    <p:sldId id="283" r:id="rId14"/>
    <p:sldId id="275" r:id="rId15"/>
    <p:sldId id="282" r:id="rId16"/>
    <p:sldId id="369" r:id="rId17"/>
    <p:sldId id="368" r:id="rId18"/>
    <p:sldId id="331" r:id="rId19"/>
    <p:sldId id="280" r:id="rId20"/>
    <p:sldId id="281" r:id="rId21"/>
    <p:sldId id="370" r:id="rId22"/>
    <p:sldId id="320" r:id="rId23"/>
    <p:sldId id="341" r:id="rId24"/>
    <p:sldId id="342" r:id="rId25"/>
    <p:sldId id="327" r:id="rId26"/>
    <p:sldId id="285" r:id="rId27"/>
    <p:sldId id="343" r:id="rId28"/>
    <p:sldId id="344" r:id="rId29"/>
    <p:sldId id="356" r:id="rId30"/>
    <p:sldId id="357" r:id="rId31"/>
    <p:sldId id="292" r:id="rId32"/>
    <p:sldId id="358" r:id="rId33"/>
    <p:sldId id="359" r:id="rId34"/>
    <p:sldId id="361" r:id="rId35"/>
    <p:sldId id="360" r:id="rId36"/>
    <p:sldId id="362" r:id="rId37"/>
    <p:sldId id="371" r:id="rId38"/>
    <p:sldId id="364" r:id="rId39"/>
    <p:sldId id="304" r:id="rId40"/>
    <p:sldId id="352" r:id="rId41"/>
    <p:sldId id="306" r:id="rId42"/>
    <p:sldId id="353" r:id="rId43"/>
    <p:sldId id="354" r:id="rId44"/>
    <p:sldId id="296" r:id="rId45"/>
    <p:sldId id="297" r:id="rId46"/>
    <p:sldId id="324" r:id="rId47"/>
    <p:sldId id="312" r:id="rId48"/>
    <p:sldId id="313" r:id="rId49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DBD6AB4-8061-4841-9456-3FD74C94F3FA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529FBE5D-9207-49F1-B27B-ED5D333DCFB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911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DDF40-B58B-4BE8-84A7-A5C5EBDE33A4}" type="datetimeFigureOut">
              <a:rPr lang="lv-LV" smtClean="0"/>
              <a:t>17.04.2023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9915A-5E1A-4607-B597-9BD24BE652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599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812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8762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62209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115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2358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25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165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6672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3145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068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033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988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1896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0252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9324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9465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2880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2241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13288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1189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3298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29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789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6304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5162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75868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8623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4377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640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9521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7181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4294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99832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39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647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33519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12302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80754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6369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9976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6335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60482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45936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57184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48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7930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322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743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07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92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9915A-5E1A-4607-B597-9BD24BE6527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4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58207"/>
          </a:xfrm>
        </p:spPr>
        <p:txBody>
          <a:bodyPr anchor="b"/>
          <a:lstStyle>
            <a:lvl1pPr algn="ctr">
              <a:defRPr sz="6000" b="1" i="0" baseline="0"/>
            </a:lvl1pPr>
          </a:lstStyle>
          <a:p>
            <a:r>
              <a:rPr lang="lv-LV" dirty="0"/>
              <a:t>Virsraksts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25218"/>
            <a:ext cx="9144000" cy="356187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Datums, vieta</a:t>
            </a:r>
          </a:p>
        </p:txBody>
      </p:sp>
      <p:sp>
        <p:nvSpPr>
          <p:cNvPr id="11" name="Teksta vietturis 4"/>
          <p:cNvSpPr>
            <a:spLocks noGrp="1"/>
          </p:cNvSpPr>
          <p:nvPr>
            <p:ph type="body" sz="quarter" idx="3" hasCustomPrompt="1"/>
          </p:nvPr>
        </p:nvSpPr>
        <p:spPr>
          <a:xfrm>
            <a:off x="5495794" y="3121657"/>
            <a:ext cx="5183188" cy="823912"/>
          </a:xfrm>
        </p:spPr>
        <p:txBody>
          <a:bodyPr anchor="b"/>
          <a:lstStyle>
            <a:lvl1pPr marL="0" indent="0" algn="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Vārds Uzvārds</a:t>
            </a:r>
          </a:p>
          <a:p>
            <a:pPr lvl="0"/>
            <a:r>
              <a:rPr lang="lv-LV" dirty="0"/>
              <a:t>amats</a:t>
            </a:r>
          </a:p>
        </p:txBody>
      </p:sp>
    </p:spTree>
    <p:extLst>
      <p:ext uri="{BB962C8B-B14F-4D97-AF65-F5344CB8AC3E}">
        <p14:creationId xmlns:p14="http://schemas.microsoft.com/office/powerpoint/2010/main" val="413685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159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 algn="ctr">
              <a:defRPr sz="4000" b="1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1542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55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2913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aseline="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963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571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 algn="ctr">
              <a:defRPr sz="4000" b="1" baseline="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741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 baseline="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526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875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998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519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54EC-403A-443A-B614-0597EB32E604}" type="datetimeFigureOut">
              <a:rPr lang="lv-LV" smtClean="0"/>
              <a:pPr/>
              <a:t>17.04.2023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30505-77B1-4571-8227-A780514CFCBA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006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Oswald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swald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swald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swald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swald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swald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pr@zpr.gov.l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mgale.lv/lv/jaunums/zpr-izsludina-vkkf-merkprogrammas-latviesu-vesturisko-zemju-attistibas-programma-projektu-konkurs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kumi.lv/ta/id/324253-latviesu-vesturisko-zemju-liku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kumi.lv/ta/id/324253#piel2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.gov.lv/lv/jaunums/2023-gada-nodoklu-aktualitates-autoratlidzibu-sanemejie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mgale.lv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anita.larionova@zpr.gov.lv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zemgale.lv/nozares/kultura/zemgales-kulturas-programma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kf.lv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sanita.larionova@zpr.gov.lv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702062"/>
            <a:ext cx="10905066" cy="4393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3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VKKF atbalstītā</a:t>
            </a:r>
            <a:br>
              <a:rPr lang="lv-LV" sz="3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v-LV" sz="3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Zemgales vēsturiskās zemes </a:t>
            </a:r>
          </a:p>
          <a:p>
            <a:pPr marL="0" indent="0" algn="ctr">
              <a:buNone/>
            </a:pPr>
            <a:r>
              <a:rPr lang="lv-LV" sz="36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kultūras programma 2023</a:t>
            </a:r>
            <a:br>
              <a:rPr lang="lv-LV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lv-LV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</a:br>
            <a:endParaRPr lang="lv-LV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Projektu pieteikumu sagatavošanas un </a:t>
            </a:r>
            <a:br>
              <a:rPr lang="lv-LV" sz="3600" dirty="0">
                <a:latin typeface="Times New Roman" pitchFamily="18" charset="0"/>
                <a:cs typeface="Times New Roman" pitchFamily="18" charset="0"/>
              </a:rPr>
            </a:br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iesniegšanas kārtība</a:t>
            </a:r>
            <a:br>
              <a:rPr lang="lv-LV" sz="2400" dirty="0">
                <a:latin typeface="Times New Roman" pitchFamily="18" charset="0"/>
                <a:cs typeface="Times New Roman" pitchFamily="18" charset="0"/>
              </a:rPr>
            </a:br>
            <a:endParaRPr lang="lv-LV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3" descr="http://www.zemgale.lv/images/info_raksti/logo/logo_vkkf.jpg">
            <a:extLst>
              <a:ext uri="{FF2B5EF4-FFF2-40B4-BE49-F238E27FC236}">
                <a16:creationId xmlns:a16="http://schemas.microsoft.com/office/drawing/2014/main" id="{E9D2FB63-27B7-4E62-894A-78F3FF0759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19" y="5251867"/>
            <a:ext cx="1932023" cy="109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Logo_ZPR_ar_tekstu">
            <a:extLst>
              <a:ext uri="{FF2B5EF4-FFF2-40B4-BE49-F238E27FC236}">
                <a16:creationId xmlns:a16="http://schemas.microsoft.com/office/drawing/2014/main" id="{202D83D9-ADC2-4FD0-854A-859C55144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46" y="5156733"/>
            <a:ext cx="2203183" cy="94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72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30" y="1130402"/>
            <a:ext cx="10905066" cy="4393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v-LV" sz="2000" dirty="0"/>
              <a:t> </a:t>
            </a:r>
            <a:r>
              <a:rPr lang="lv-LV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800" dirty="0">
                <a:latin typeface="Times New Roman" pitchFamily="18" charset="0"/>
                <a:cs typeface="Times New Roman" pitchFamily="18" charset="0"/>
              </a:rPr>
              <a:t>Zemgales vēsturiskās zemes kultūras programmas 2023</a:t>
            </a:r>
          </a:p>
          <a:p>
            <a:pPr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ietvaros  projektiem </a:t>
            </a: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minimālā un maksimālā attiecināmo izmaksu summa</a:t>
            </a:r>
          </a:p>
          <a:p>
            <a:pPr algn="ctr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NOTEIKTA</a:t>
            </a:r>
            <a:endParaRPr lang="lv-LV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3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7420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ZVZKP 2023 mērķauditorija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349" y="1762805"/>
            <a:ext cx="10905066" cy="4393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000" dirty="0">
                <a:cs typeface="Times New Roman" pitchFamily="18" charset="0"/>
              </a:rPr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Kultūras programmas projektu konkursā var piedalīties juridiskas  personas vai juridisko personu patstāvīgas struktūrvienības, ar tiesībām noslēgt līgumus. </a:t>
            </a:r>
          </a:p>
          <a:p>
            <a:pPr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Fiziskas personas, kas reģistrētas Latvijas Republikas Valsts ieņēmumu dienestā kā saimnieciskas darbības veicējas, šī Nolikuma izpratnē nav atzīstamas par juridiskām personām.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05" y="63507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itchFamily="18" charset="0"/>
                <a:cs typeface="Times New Roman" pitchFamily="18" charset="0"/>
              </a:rPr>
              <a:t>ZVZKP 2023 projektu iesniegšana</a:t>
            </a:r>
            <a:endParaRPr lang="lv-LV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05" y="1406310"/>
            <a:ext cx="10905066" cy="46014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Projektu pieteikumi jāiesniedz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vienā eksemplārā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endParaRPr lang="lv-LV" sz="2000" b="1" dirty="0">
              <a:cs typeface="Times New Roman" pitchFamily="18" charset="0"/>
            </a:endParaRPr>
          </a:p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elektroniski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parakstītu ar drošu elektronisko parakstu un apliecinātu ar laika zīmogu. Pieteikums jānosūta  uz e-pasta adresi: </a:t>
            </a:r>
            <a:r>
              <a:rPr lang="lv-LV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zpr@zpr.gov.lv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 norādi ’’Zemgales vēsturiskās zemes kultūras programmai 2023’’.  Pievienotā dokumenta nosaukumam jāsatur iesniedzēja un projekta nosaukums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pastu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 nosacījumu, ka pasta zīmogs ir ne vēlāk kā 2.1 punktā minētais datums) uz ZPR biroja adresi: Zemgales Plānošanas reģions, Katoļu iela 2b, Jelgava, LV-3001. 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personīgi ZPR birojā Jelgavā, Katoļu ielā 2b, projekta pieteikumu atstājot ZPR pasta kastītē, 1.stāvā. </a:t>
            </a:r>
            <a:endParaRPr lang="lv-LV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Papildus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projekta pieteikums, kas identisks pa pastu nosūtītajam vai birojā iesniegtajam oriģinālam, 2.1 punktā noteiktajā termiņā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jānosūta  elektroniski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formātā vienā failā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 e-pastu adresi </a:t>
            </a:r>
            <a:r>
              <a:rPr lang="lv-LV" sz="2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zpr@zpr.gov.lv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norādot projekta pieteikuma iesniedzēju un nosaukumu</a:t>
            </a:r>
            <a:r>
              <a:rPr lang="lv-LV" sz="2400" dirty="0"/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3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izstrāde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000" dirty="0"/>
              <a:t>  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pieteikumu jāizstrādā, izmantojot Projekta konkursa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Nolikumu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Pieteikuma veidlapu </a:t>
            </a:r>
          </a:p>
          <a:p>
            <a:pPr>
              <a:spcBef>
                <a:spcPts val="0"/>
              </a:spcBef>
              <a:buNone/>
            </a:pP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Pieejams:</a:t>
            </a:r>
          </a:p>
          <a:p>
            <a:pPr>
              <a:spcBef>
                <a:spcPts val="0"/>
              </a:spcBef>
              <a:buNone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https://www.zemgale.lv/lv/jaunums/zpr-izsludina-vkkf-merkprogrammas-latviesu 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vesturisko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-zemju-</a:t>
            </a:r>
            <a:r>
              <a:rPr lang="lv-LV" sz="2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attistibas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-programma-projektu-konkursu</a:t>
            </a:r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Pirms projekta izstrādes, vēlreiz pārdomājiet vai projekta iecere atbilst  ZVZKP 2023 mērķim un prioritātēm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11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7420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itchFamily="18" charset="0"/>
              </a:rPr>
              <a:t>ZVZKP 2023 projektu  ieviešanas termiņš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lv-LV" dirty="0">
                <a:latin typeface="Times New Roman" panose="02020603050405020304" pitchFamily="18" charset="0"/>
                <a:cs typeface="Times New Roman" pitchFamily="18" charset="0"/>
              </a:rPr>
              <a:t> Atbalstu var saņemt tikai tādi projekti, kurus plānots īstenot laika posmā </a:t>
            </a:r>
          </a:p>
          <a:p>
            <a:pPr>
              <a:buNone/>
            </a:pPr>
            <a:endParaRPr lang="lv-LV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2023. gada 01. jūnija līdz 2023. gada 15. decembrim </a:t>
            </a:r>
          </a:p>
          <a:p>
            <a:pPr algn="ctr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(bez pagarināšanas iespējām)</a:t>
            </a:r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1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sastāvdaļas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05" y="1457471"/>
            <a:ext cx="10905066" cy="5305182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Parakstīta </a:t>
            </a: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veidlapa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(Pielikums Nr.1)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vispārīga informācija par projekta iesniedzēju;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īss kopsavilkums;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pieteiktā projekta paredzamais ieguldījums vēsturiskās zemes kultūras daudzveidības saglabāšanā un attīstībā un/vai kvalitatīvas un daudzveidīgas mākslas un kultūras pieejamības paplašināšanā;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atbilstība mērķim: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□ Kvalitatīvas un daudzveidīgas kultūras pieejamība latviešu vēsturiskajās zemēs;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□ Zemgales vēsturiskās zemes savdabības izzināšana, saglabāšana un popularizēšana</a:t>
            </a:r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sastāvdaļas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313895"/>
            <a:ext cx="10905066" cy="5305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mērķis un uzdevumi;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realizācijas vieta;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darbības programma (detalizēts projekta realizācijas gaitas apraksts/aktivitātes, projekta īstenošanas laika plāns);</a:t>
            </a:r>
          </a:p>
          <a:p>
            <a:pPr>
              <a:buFontTx/>
              <a:buChar char="-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informācija par plānoto mērķauditoriju- </a:t>
            </a:r>
          </a:p>
          <a:p>
            <a:pPr>
              <a:buFontTx/>
              <a:buChar char="-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informācija par paredzamajiem rezultātiem, ko plānots sasniegt, īstenojot projektu;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informācija par projekta publicitāte pasākumiem;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informācija par īstenotājiem (īstenošanā iesaistītās personas un organizācijas);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budžets;</a:t>
            </a:r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2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sastāvdaļas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Apliecinājums par līdzfinansējuma nodrošinājumu, ja projektam ir līdzfinansējums;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vadītāja CV;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Iespieddarbiem – manuskripts vai tā daļa (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jānosūta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 uz zpr@zpr.gov.lv), kā arī iespieddarbu veicēju apstiprināta izdevumu tāme;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Projektiem, kas saistīti ar kultūras pieminekļiem – Nacionālās kultūras mantojuma  pārvaldes atzinums un esošās situācijas </a:t>
            </a:r>
            <a:r>
              <a:rPr lang="lv-LV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vizualizācija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lv-LV" sz="2000" dirty="0"/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14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sastāvdaļas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376039"/>
            <a:ext cx="10905066" cy="4800924"/>
          </a:xfrm>
        </p:spPr>
        <p:txBody>
          <a:bodyPr>
            <a:normAutofit/>
          </a:bodyPr>
          <a:lstStyle/>
          <a:p>
            <a:endParaRPr lang="lv-LV" sz="2000" dirty="0">
              <a:cs typeface="Times New Roman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Projektiem, kas saistīti ar izglītojošu pasākumu organizāciju (semināri, darbnīcas, meistarklases) - lektoru/pasniedzēju CV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Projektiem, kas saistīti ar mājas lapas izstrādi vai pārveidošanu – detalizēts mājaslapas struktūras apraksts, informācija par tās uzturēšanas plānu pēc projekta beigām;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Projektiem, kas paredz koncertu, izrāžu vai citu kultūras pasākumu organizēšanu – sadarbības iestādes apliecinājums;  </a:t>
            </a:r>
          </a:p>
          <a:p>
            <a:pPr marL="0" indent="0">
              <a:buNone/>
            </a:pPr>
            <a:endParaRPr lang="lv-LV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p.s.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projektiem var pievienot arī citus pielikumus pēc iesniedzēja ieskata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ZVZKP 2023 neattiecināmās izmaksas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Kultūras programma līdzekļus </a:t>
            </a:r>
            <a:r>
              <a:rPr 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nepiešķir: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- ārzemju braucieniem;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ēdināšanas pakalpojumiem;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deju kolektīvu, koru un vokālo ansambļu tērpu izgatavošanai;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balvām, prēmijām, dāvanām;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pasākuma telpu un norises vietas noformējumam.</a:t>
            </a:r>
          </a:p>
          <a:p>
            <a:pPr marL="0" indent="0">
              <a:buNone/>
            </a:pPr>
            <a:endParaRPr lang="lv-LV" sz="2000" dirty="0">
              <a:cs typeface="Times New Roman" pitchFamily="18" charset="0"/>
            </a:endParaRPr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4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itchFamily="18" charset="0"/>
              </a:rPr>
              <a:t>Zemgales vēsturiskās zemes kultūras programma(ZVZKP)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>
                <a:latin typeface="Times New Roman" pitchFamily="18" charset="0"/>
                <a:cs typeface="Times New Roman" pitchFamily="18" charset="0"/>
              </a:rPr>
              <a:t>Zemgales vēsturiskās zemes kultūras programmu finansē Valsts</a:t>
            </a:r>
          </a:p>
          <a:p>
            <a:pPr>
              <a:spcBef>
                <a:spcPts val="0"/>
              </a:spcBef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kultūrkapitāla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fonds </a:t>
            </a:r>
          </a:p>
          <a:p>
            <a:pPr>
              <a:spcBef>
                <a:spcPts val="0"/>
              </a:spcBef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Uzrauga - Valsts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kultūrkapitāla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fonds</a:t>
            </a:r>
          </a:p>
          <a:p>
            <a:pPr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Īsteno – Zemgales plānošanas reģions</a:t>
            </a:r>
          </a:p>
          <a:p>
            <a:pPr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4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ZVZKP 2023 administratīvie kritēriji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57471"/>
            <a:ext cx="10905066" cy="4393982"/>
          </a:xfrm>
        </p:spPr>
        <p:txBody>
          <a:bodyPr>
            <a:normAutofit lnSpcReduction="10000"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projekta pieteikums ir iesniegts noteiktajā termiņā; projekts nav realizēts līdz projektu konkursa noslēgumam;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pieteicējs ir savlaicīgi nokārtojis līdzšinējās saistības ar Zemgales plānošanas reģionu un VKKF;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projekta pieteikuma saturs atbilst šī nolikumu 5. un 6. punktā noteiktajām prasībām;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kopējā tāme ir aritmētiski pareiza.</a:t>
            </a: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lv-LV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Projektu pieteikumi, kas neatbilst kādam no administratīvajiem kritērijiem, netiek izvērtēti un atbalstīti!</a:t>
            </a: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61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ZVZKP 2023 kvalitatīvie kritēriji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382339"/>
            <a:ext cx="10905066" cy="5236738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kvalitāte: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pārliecinoša projekta ideja, tās atbilstība projektu konkursa mērķim un nozīmīgums, salīdzinot ar citiem projektu konkursam iesniegtajiem projektiem;</a:t>
            </a:r>
          </a:p>
          <a:p>
            <a:pPr marL="0" indent="0">
              <a:buNone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paredzamo rezultātu ilgtspēja un pieejamība;</a:t>
            </a:r>
          </a:p>
          <a:p>
            <a:pPr marL="0" indent="0">
              <a:buNone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pieteicēja un projektā iesaistīto personu līdzšinējā darbības pieredze un kompetence;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pieteikuma kvalitāte:</a:t>
            </a:r>
          </a:p>
          <a:p>
            <a:pPr marL="0" indent="0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apraksts ir skaidri saprotams un liecina par kvalitatīvu iecerētā realizāciju (ir skaidri formulēta ideja un strukturēti izklāstīta realizācijas gaita);</a:t>
            </a:r>
          </a:p>
          <a:p>
            <a:pPr marL="0" indent="0">
              <a:buNone/>
            </a:pPr>
            <a:r>
              <a:rPr lang="lv-LV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projekta pieteikuma tāme ir precīza un pamatota (balstīta uz reālām izmaksām; tāmē nav iekļautas nepamatotas izmaksas, izmaksas nav mākslīgi paaugstinātas un atbilst vidējām izmaksām konkrētajā nozarē; tāme atbilst projekta mērķos un uzdevumos paredzētā veikšanai), līdzfinansējuma nepieciešamības gadījumā – ir skaidrs līdzfinansējuma piesaistes plāns).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6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/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Projekts ir īstermiņa mērķtiecīga darbība, lai radītu unikālu produktu vai pakalpojumu:</a:t>
            </a:r>
          </a:p>
          <a:p>
            <a:pPr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ierobežotā laika posmā;</a:t>
            </a:r>
          </a:p>
          <a:p>
            <a:pPr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ar ierobežotiem finanšu resursiem;</a:t>
            </a:r>
          </a:p>
          <a:p>
            <a:pPr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ar ierobežotiem cilvēkresursiem. </a:t>
            </a:r>
          </a:p>
          <a:p>
            <a:pPr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Projekts </a:t>
            </a:r>
            <a:r>
              <a:rPr lang="lv-LV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ikdienas darbi vai organizācijas pamatfunkcijas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3F67BB69-D480-452B-864E-D7E33C2FF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36" y="1573023"/>
            <a:ext cx="8212226" cy="4407513"/>
          </a:xfrm>
        </p:spPr>
      </p:pic>
      <p:sp>
        <p:nvSpPr>
          <p:cNvPr id="13" name="Runas burbulis: taisnstūrveida 12">
            <a:extLst>
              <a:ext uri="{FF2B5EF4-FFF2-40B4-BE49-F238E27FC236}">
                <a16:creationId xmlns:a16="http://schemas.microsoft.com/office/drawing/2014/main" id="{17E005DB-DF3C-426A-97D8-BFCB3108014F}"/>
              </a:ext>
            </a:extLst>
          </p:cNvPr>
          <p:cNvSpPr/>
          <p:nvPr/>
        </p:nvSpPr>
        <p:spPr>
          <a:xfrm>
            <a:off x="7887913" y="3923146"/>
            <a:ext cx="3546585" cy="1491638"/>
          </a:xfrm>
          <a:prstGeom prst="wedgeRectCallout">
            <a:avLst>
              <a:gd name="adj1" fmla="val -100992"/>
              <a:gd name="adj2" fmla="val 3848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Jānorāda projekta  kopējais laiks (t.sk. paredzot laiku pēdējo maksājumu veikšanai un atskaites sagatavošanai)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98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kopsavilkums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endParaRPr lang="lv-LV" sz="2000" dirty="0"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Attēls 8" descr="Attēls, kurā ir teksts&#10;&#10;Apraksts ģenerēts automātiski">
            <a:extLst>
              <a:ext uri="{FF2B5EF4-FFF2-40B4-BE49-F238E27FC236}">
                <a16:creationId xmlns:a16="http://schemas.microsoft.com/office/drawing/2014/main" id="{FCB30D08-FE0E-4373-8C0A-FDF0B6ED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5" y="2748776"/>
            <a:ext cx="5800381" cy="14935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7D02AE7-E625-4348-B4F2-40DD45F7EED9}"/>
              </a:ext>
            </a:extLst>
          </p:cNvPr>
          <p:cNvSpPr txBox="1">
            <a:spLocks/>
          </p:cNvSpPr>
          <p:nvPr/>
        </p:nvSpPr>
        <p:spPr>
          <a:xfrm>
            <a:off x="6440592" y="2140848"/>
            <a:ext cx="4848969" cy="321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v-LV" sz="2000" dirty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Īss projekta apraksts (4-5 teikumi), norādot mērķi un paredzamo rezultātu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Šo sadaļu ieteicams aizpildīt pēdējo, lai kopsavilkumā un pieteikumā informācija būtu saskaņota.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lv-LV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04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ZVZKP2023 sasniedzamie uzdevumi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5FC0A3-D8E2-4C94-8949-1E77D43A3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22" y="2103282"/>
            <a:ext cx="9645448" cy="3223107"/>
          </a:xfrm>
        </p:spPr>
      </p:pic>
      <p:sp>
        <p:nvSpPr>
          <p:cNvPr id="2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58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nepieciešamības pamatojums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Situācijas apraksts un problēmas raksturojums:</a:t>
            </a:r>
          </a:p>
          <a:p>
            <a:pPr marL="457200" lvl="1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kāpēc projekts ir aktuāls;</a:t>
            </a:r>
          </a:p>
          <a:p>
            <a:pPr marL="457200" lvl="1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kādu problēmu projekts risinās;</a:t>
            </a:r>
          </a:p>
          <a:p>
            <a:pPr marL="457200" lvl="1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kādu labumu tas dos;</a:t>
            </a:r>
          </a:p>
          <a:p>
            <a:pPr lvl="1">
              <a:buFontTx/>
              <a:buChar char="-"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 projekts rezultāts/produkts ir aktuāls.</a:t>
            </a:r>
          </a:p>
          <a:p>
            <a:pPr marL="457200" lvl="1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Šajā sadaļā apraksta tikai projekta nepieciešamību.</a:t>
            </a:r>
          </a:p>
          <a:p>
            <a:pPr marL="457200" lvl="1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projekts ir turpinājums jau iepriekš veiktām aktivitātēm, to vēlams norādīt.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mērķis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Formulējot projekta mērķus, jānorāda ko ar šī projekta palīdzību vēlaties sasniegt;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mērķim jābūt atbilstošam programmas mērķim. </a:t>
            </a:r>
          </a:p>
          <a:p>
            <a:pPr marL="457200" lvl="1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5D6DAFA9-8FC2-43F3-9605-160E125F1AF6}"/>
              </a:ext>
            </a:extLst>
          </p:cNvPr>
          <p:cNvGrpSpPr/>
          <p:nvPr/>
        </p:nvGrpSpPr>
        <p:grpSpPr>
          <a:xfrm>
            <a:off x="860769" y="3784269"/>
            <a:ext cx="3504395" cy="1401758"/>
            <a:chOff x="2876" y="2133"/>
            <a:chExt cx="3504395" cy="1401758"/>
          </a:xfrm>
        </p:grpSpPr>
        <p:sp>
          <p:nvSpPr>
            <p:cNvPr id="11" name="Bultiņa: skujiņa 10">
              <a:extLst>
                <a:ext uri="{FF2B5EF4-FFF2-40B4-BE49-F238E27FC236}">
                  <a16:creationId xmlns:a16="http://schemas.microsoft.com/office/drawing/2014/main" id="{8B4274E9-1F71-4D37-8553-B2EDEF415DC9}"/>
                </a:ext>
              </a:extLst>
            </p:cNvPr>
            <p:cNvSpPr/>
            <p:nvPr/>
          </p:nvSpPr>
          <p:spPr>
            <a:xfrm>
              <a:off x="2876" y="2133"/>
              <a:ext cx="3504395" cy="1401758"/>
            </a:xfrm>
            <a:prstGeom prst="chevron">
              <a:avLst/>
            </a:prstGeom>
            <a:ln>
              <a:solidFill>
                <a:srgbClr val="BC366F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Bultiņa: skujiņa 4">
              <a:extLst>
                <a:ext uri="{FF2B5EF4-FFF2-40B4-BE49-F238E27FC236}">
                  <a16:creationId xmlns:a16="http://schemas.microsoft.com/office/drawing/2014/main" id="{425B4290-7C97-40F4-B1B8-3F431B876D1C}"/>
                </a:ext>
              </a:extLst>
            </p:cNvPr>
            <p:cNvSpPr txBox="1"/>
            <p:nvPr/>
          </p:nvSpPr>
          <p:spPr>
            <a:xfrm>
              <a:off x="703755" y="2133"/>
              <a:ext cx="2102637" cy="14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000" kern="1200" dirty="0"/>
                <a:t>Programmas mērķis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258BEB6F-5A9D-4453-91C1-D0CCFAD35A31}"/>
              </a:ext>
            </a:extLst>
          </p:cNvPr>
          <p:cNvGrpSpPr/>
          <p:nvPr/>
        </p:nvGrpSpPr>
        <p:grpSpPr>
          <a:xfrm>
            <a:off x="4343802" y="3784269"/>
            <a:ext cx="3504395" cy="1401758"/>
            <a:chOff x="3072340" y="4267"/>
            <a:chExt cx="3504395" cy="1401758"/>
          </a:xfrm>
        </p:grpSpPr>
        <p:sp>
          <p:nvSpPr>
            <p:cNvPr id="17" name="Bultiņa: skujiņa 16">
              <a:extLst>
                <a:ext uri="{FF2B5EF4-FFF2-40B4-BE49-F238E27FC236}">
                  <a16:creationId xmlns:a16="http://schemas.microsoft.com/office/drawing/2014/main" id="{3203F7DC-1B9A-4EF4-8036-B4AB080B3619}"/>
                </a:ext>
              </a:extLst>
            </p:cNvPr>
            <p:cNvSpPr/>
            <p:nvPr/>
          </p:nvSpPr>
          <p:spPr>
            <a:xfrm>
              <a:off x="3072340" y="4267"/>
              <a:ext cx="3504395" cy="1401758"/>
            </a:xfrm>
            <a:prstGeom prst="chevron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Bultiņa: skujiņa 4">
              <a:extLst>
                <a:ext uri="{FF2B5EF4-FFF2-40B4-BE49-F238E27FC236}">
                  <a16:creationId xmlns:a16="http://schemas.microsoft.com/office/drawing/2014/main" id="{BAFD547B-1A20-4021-8EA2-10F63EE6CA5B}"/>
                </a:ext>
              </a:extLst>
            </p:cNvPr>
            <p:cNvSpPr txBox="1"/>
            <p:nvPr/>
          </p:nvSpPr>
          <p:spPr>
            <a:xfrm>
              <a:off x="3773219" y="4267"/>
              <a:ext cx="2102637" cy="14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000" kern="1200" dirty="0"/>
                <a:t>Projekta mērķis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3D3C74B0-98BC-4B87-8313-2E2C2D02B44C}"/>
              </a:ext>
            </a:extLst>
          </p:cNvPr>
          <p:cNvGrpSpPr/>
          <p:nvPr/>
        </p:nvGrpSpPr>
        <p:grpSpPr>
          <a:xfrm>
            <a:off x="7660582" y="3784269"/>
            <a:ext cx="3504395" cy="1401758"/>
            <a:chOff x="6310787" y="2133"/>
            <a:chExt cx="3504395" cy="1401758"/>
          </a:xfrm>
        </p:grpSpPr>
        <p:sp>
          <p:nvSpPr>
            <p:cNvPr id="20" name="Bultiņa: skujiņa 19">
              <a:extLst>
                <a:ext uri="{FF2B5EF4-FFF2-40B4-BE49-F238E27FC236}">
                  <a16:creationId xmlns:a16="http://schemas.microsoft.com/office/drawing/2014/main" id="{2757C42A-5B8D-489B-B190-B8C3DF0AE8B4}"/>
                </a:ext>
              </a:extLst>
            </p:cNvPr>
            <p:cNvSpPr/>
            <p:nvPr/>
          </p:nvSpPr>
          <p:spPr>
            <a:xfrm>
              <a:off x="6310787" y="2133"/>
              <a:ext cx="3504395" cy="1401758"/>
            </a:xfrm>
            <a:prstGeom prst="chevro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Bultiņa: skujiņa 4">
              <a:extLst>
                <a:ext uri="{FF2B5EF4-FFF2-40B4-BE49-F238E27FC236}">
                  <a16:creationId xmlns:a16="http://schemas.microsoft.com/office/drawing/2014/main" id="{41C9FE91-3C7F-4401-90DD-F07915D278BF}"/>
                </a:ext>
              </a:extLst>
            </p:cNvPr>
            <p:cNvSpPr txBox="1"/>
            <p:nvPr/>
          </p:nvSpPr>
          <p:spPr>
            <a:xfrm>
              <a:off x="7011666" y="2133"/>
              <a:ext cx="2102637" cy="1401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lv-LV" sz="2000" kern="1200" dirty="0"/>
                <a:t>Projekta izstrāde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27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mērķis un uzdevumi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Veiksmīgi noformulēts mērķis ir: 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specifisks;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izmērāms;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sasniedzams;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atbilstošs;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laikā noteikts.</a:t>
            </a:r>
          </a:p>
          <a:p>
            <a:pPr marL="0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lv-LV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Projekta mērķis nedrīkst saturēt risinājumus</a:t>
            </a:r>
          </a:p>
          <a:p>
            <a:pPr marL="457200" lvl="1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6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realizācijas vieta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Jānorāda vieta, kur tiks ieviests projekts</a:t>
            </a:r>
          </a:p>
          <a:p>
            <a:pPr marL="457200" lvl="1" indent="0">
              <a:buNone/>
            </a:pP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0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itchFamily="18" charset="0"/>
              </a:rPr>
              <a:t>Zemgales vēsturiskās zemes kultūras programma(ZVZKP)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lv-LV" b="0" i="0" dirty="0">
                <a:effectLst/>
                <a:latin typeface="Arial" panose="020B0604020202020204" pitchFamily="34" charset="0"/>
              </a:rPr>
              <a:t>  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Pilsētu un pagastu vai to daļu piederību Zemgales vēsturiskajai zemei nosaka ‘’Latviešu vēsturisko zemju likums’’. </a:t>
            </a:r>
          </a:p>
          <a:p>
            <a:pPr>
              <a:spcBef>
                <a:spcPts val="0"/>
              </a:spcBef>
              <a:buNone/>
            </a:pPr>
            <a:endParaRPr lang="lv-LV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lv-LV" dirty="0">
                <a:latin typeface="Times New Roman" pitchFamily="18" charset="0"/>
                <a:cs typeface="Times New Roman" pitchFamily="18" charset="0"/>
              </a:rPr>
              <a:t>Latviešu vēsturisko zemju likums </a:t>
            </a:r>
          </a:p>
          <a:p>
            <a:pPr>
              <a:spcBef>
                <a:spcPts val="0"/>
              </a:spcBef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https://likumi.lv/ta/id/324253-latviesu-vesturisko-zemju-likums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Latviešu vēsturiskās zemes attēlotas šā likuma </a:t>
            </a:r>
            <a:r>
              <a:rPr lang="lv-LV" b="0" i="0" u="none" strike="noStrike" dirty="0">
                <a:solidFill>
                  <a:srgbClr val="1649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2.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v-LV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pielikumā</a:t>
            </a:r>
            <a:r>
              <a:rPr lang="lv-LV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3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realizācijas gaita, aktivitātes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Detalizēts, secīgs apraksts kā tiks sasniegts projekta rezultāts, atbildot: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Kas?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Kur?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Kad?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Kāpēc?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Kā tiks darīts projekta ietvaros?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īstenošanas laika plāns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14" y="1577515"/>
            <a:ext cx="4515916" cy="302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1900" dirty="0"/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Jānorāda, kuros mēnešos aktivitāte tiks īstenota;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Aktivitātēm jāatbilst Pieteikuma veidlapas 2.6. punktā (detalizēts projekta realizācijas gaitas apraksts/aktivitātes) norādītajām aktivitātēm.</a:t>
            </a:r>
          </a:p>
          <a:p>
            <a:pPr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9E9A5F-6B57-4FF2-8B7E-875F2F7A1B87}"/>
              </a:ext>
            </a:extLst>
          </p:cNvPr>
          <p:cNvSpPr txBox="1"/>
          <p:nvPr/>
        </p:nvSpPr>
        <p:spPr>
          <a:xfrm>
            <a:off x="1499350" y="5379454"/>
            <a:ext cx="79771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Ieplānojiet arī laiku projekta atskaites sagatavošanai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E5EB1-3DFF-4D3B-8998-05C0AF7C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60" y="2194453"/>
            <a:ext cx="5723116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mērķauditorija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mērķauditoriju vēlams norādīt ne tikai skaitliski, bet arī ‘’saturiski’’ (vecums, interešu grupa u.tml.);</a:t>
            </a: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Vēlams izvairīties no vispārīgiem aprakstiem.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7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rezultāti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256" y="1549451"/>
            <a:ext cx="10905066" cy="439398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Jānorāda 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Kvalitatīvie rādītāji - ko no projekta realizācijas iegūs sabiedrība, mērķauditorija, organizācija</a:t>
            </a:r>
          </a:p>
          <a:p>
            <a:pPr marL="0" indent="0">
              <a:buNone/>
            </a:pP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Kvantitatīvie rādītāji - cik daudz pasākumi norisināsies, cik daudz cilvēku piedalīsies u.tml.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publicitāte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 tiks atspoguļota projekta gaita un sasniegtie rezultāti;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Kādi informācijas kanāli tiks izmantoti.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9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Informācija par projekta īstenotājiem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vadītāja CV;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Informācija par citām projektā iesaistītajām personām (darba pieredze, kompetences, uzdevumi projektā);</a:t>
            </a:r>
          </a:p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Organizācijas iepriekšējā pieredze, realizējot projektus.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7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budžets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4760FF0-A70B-4BAD-A5D5-519BA5BFC970}"/>
              </a:ext>
            </a:extLst>
          </p:cNvPr>
          <p:cNvSpPr txBox="1">
            <a:spLocks/>
          </p:cNvSpPr>
          <p:nvPr/>
        </p:nvSpPr>
        <p:spPr>
          <a:xfrm>
            <a:off x="6616932" y="1539012"/>
            <a:ext cx="4347916" cy="4839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swald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tāmi veidojiet atbilstoši iepriekš aprakstītajām projekta aktivitātēm;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tāmi balstiet uz reālām izmaksām;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Neiekļaujiet tāmē pozīcijas, kurās nav norādīts konkrēts izdevumu veids. Piemēram, ‘’Citi izdevumi’’, ‘’Neparedzēti izdevumi’’;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plānoti ieņēmumi, tas jānorāda un jāsniedz informācija kā tie tiks izmantoti.</a:t>
            </a:r>
          </a:p>
          <a:p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1C0A996-54DE-4E3B-8C38-CFDC01151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5" y="2195987"/>
            <a:ext cx="6429497" cy="2868239"/>
          </a:xfrm>
        </p:spPr>
      </p:pic>
    </p:spTree>
    <p:extLst>
      <p:ext uri="{BB962C8B-B14F-4D97-AF65-F5344CB8AC3E}">
        <p14:creationId xmlns:p14="http://schemas.microsoft.com/office/powerpoint/2010/main" val="572343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budžets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0D5DCFF-CF87-4F8D-B0D2-BBA545E448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744929"/>
              </p:ext>
            </p:extLst>
          </p:nvPr>
        </p:nvGraphicFramePr>
        <p:xfrm>
          <a:off x="1014060" y="1596766"/>
          <a:ext cx="9738238" cy="440107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534580">
                  <a:extLst>
                    <a:ext uri="{9D8B030D-6E8A-4147-A177-3AD203B41FA5}">
                      <a16:colId xmlns:a16="http://schemas.microsoft.com/office/drawing/2014/main" val="371258758"/>
                    </a:ext>
                  </a:extLst>
                </a:gridCol>
                <a:gridCol w="2194739">
                  <a:extLst>
                    <a:ext uri="{9D8B030D-6E8A-4147-A177-3AD203B41FA5}">
                      <a16:colId xmlns:a16="http://schemas.microsoft.com/office/drawing/2014/main" val="3098612690"/>
                    </a:ext>
                  </a:extLst>
                </a:gridCol>
                <a:gridCol w="1313677">
                  <a:extLst>
                    <a:ext uri="{9D8B030D-6E8A-4147-A177-3AD203B41FA5}">
                      <a16:colId xmlns:a16="http://schemas.microsoft.com/office/drawing/2014/main" val="2972844062"/>
                    </a:ext>
                  </a:extLst>
                </a:gridCol>
                <a:gridCol w="1543349">
                  <a:extLst>
                    <a:ext uri="{9D8B030D-6E8A-4147-A177-3AD203B41FA5}">
                      <a16:colId xmlns:a16="http://schemas.microsoft.com/office/drawing/2014/main" val="2035729024"/>
                    </a:ext>
                  </a:extLst>
                </a:gridCol>
                <a:gridCol w="1353276">
                  <a:extLst>
                    <a:ext uri="{9D8B030D-6E8A-4147-A177-3AD203B41FA5}">
                      <a16:colId xmlns:a16="http://schemas.microsoft.com/office/drawing/2014/main" val="307325477"/>
                    </a:ext>
                  </a:extLst>
                </a:gridCol>
                <a:gridCol w="1824497">
                  <a:extLst>
                    <a:ext uri="{9D8B030D-6E8A-4147-A177-3AD203B41FA5}">
                      <a16:colId xmlns:a16="http://schemas.microsoft.com/office/drawing/2014/main" val="3380920714"/>
                    </a:ext>
                  </a:extLst>
                </a:gridCol>
                <a:gridCol w="974120">
                  <a:extLst>
                    <a:ext uri="{9D8B030D-6E8A-4147-A177-3AD203B41FA5}">
                      <a16:colId xmlns:a16="http://schemas.microsoft.com/office/drawing/2014/main" val="2608762137"/>
                    </a:ext>
                  </a:extLst>
                </a:gridCol>
              </a:tblGrid>
              <a:tr h="1086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p.k.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Izdevumu pozīcijas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nosaukums * (izdevumiem jāatbilst projekta apraksta 2.6 un 2.7. punktā noradītajām aktivitātēm)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kopā, EUR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ZVZKP 2023 pieprasītais finansējums, EUR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Līdzfinasējums</a:t>
                      </a: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EUR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Līdzfinansējuma avots (‘’pašu finansējums’’ vai ‘’cits finansētājs’’ (ja cits- norādīt finansētāju)</a:t>
                      </a:r>
                      <a:endParaRPr lang="lv-LV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</a:pPr>
                      <a:r>
                        <a:rPr lang="lv-LV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Plānotie ieņēmumi</a:t>
                      </a:r>
                      <a:endParaRPr lang="lv-LV" sz="1600" b="1" dirty="0">
                        <a:solidFill>
                          <a:srgbClr val="27272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79260"/>
                  </a:ext>
                </a:extLst>
              </a:tr>
              <a:tr h="863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1.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Autoratlīdzība māksliniekam 1, tsk. nodokļi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093215"/>
                  </a:ext>
                </a:extLst>
              </a:tr>
              <a:tr h="863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Autoratlīdzība māksliniekam 2, t;sk. nodokļi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Pašu finansējums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47600"/>
                  </a:ext>
                </a:extLst>
              </a:tr>
              <a:tr h="310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3.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Skaņu tehnikas īre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960171"/>
                  </a:ext>
                </a:extLst>
              </a:tr>
              <a:tr h="277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 EUR :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389394"/>
                  </a:ext>
                </a:extLst>
              </a:tr>
              <a:tr h="277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v-LV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lv-LV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51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987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Uzmanību!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05" y="1714245"/>
            <a:ext cx="10905066" cy="4932514"/>
          </a:xfrm>
        </p:spPr>
        <p:txBody>
          <a:bodyPr>
            <a:normAutofit/>
          </a:bodyPr>
          <a:lstStyle/>
          <a:p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Līdz 2023. gada beigām ir pagarināts pārejas periods, kurā autoratlīdzības saņēmējiem ir iespēja maksāt nodokļus, nereģistrējoties kā saimnieciskās darbības veicējiem.</a:t>
            </a:r>
          </a:p>
          <a:p>
            <a:pPr marL="0" indent="0">
              <a:buNone/>
            </a:pP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Papildus informācija pieejama VID mājas lapā</a:t>
            </a: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https://www.vid.gov.lv/lv/jaunums/2023-gada-nodoklu-aktualitates-autoratlidzibu-sanemejiem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84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Projektu ieviešana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Projektu rezultāti tiks izziņoti vietnē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www.zemgale.lv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pēc 2023. gada 01. jūnija; 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Termiņš, līdz kuram jānoslēdz Līgums, tiks norādīts atbildes vēstulē;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Slēdzot līgumu jāiesniedz precizēta tāme par piešķirto finansējumu (tāmē drīkst uzrādīt tikai projekta pieteikumā norādītās izdevumu pozīcijas,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lielākā apmērā par projekta pieteikumā pieprasīto finansējuma apjomu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projekta īstenošanas gaitā nepieciešams izdarīt izmaiņas kādā no līgumam pievienotās Tāmes pozīcijām( izmaiņas sastāda vairāk nekā 25% no vienas pozīcijas), Finansējuma saņēmējam tas ir rakstiski jāsaskaņo ar ZPR.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Arī jebkuras izmaiņas Tāmē, kas pārsniedz 285,-EUR vienā tāmes pozīcijā, jāsaskaņo ar ZPR.</a:t>
            </a:r>
          </a:p>
          <a:p>
            <a:endParaRPr lang="lv-LV" sz="2000" dirty="0"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CE0A5-102D-43D0-89B9-DFC929297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07" y="43572"/>
            <a:ext cx="9552373" cy="670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998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Norādes par atbalstu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95" y="1779205"/>
            <a:ext cx="10905066" cy="4393982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Finansējuma saņēmējam 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visos ar Projektu saistītos paziņojumos un reklāmās jāiekļauj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norāde par VKKF atbalstu konkrētajam projektam.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Arī visos iespieddarbos (grāmatās, periodikas izdevumos utt.) jābūt norādei un atbalstītāju logo.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3" descr="http://www.zemgale.lv/images/info_raksti/logo/logo_vkkf.jpg">
            <a:extLst>
              <a:ext uri="{FF2B5EF4-FFF2-40B4-BE49-F238E27FC236}">
                <a16:creationId xmlns:a16="http://schemas.microsoft.com/office/drawing/2014/main" id="{C3895A6B-F80E-49BA-B4A2-0665F129FAF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81" y="4071137"/>
            <a:ext cx="1932023" cy="109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Logo_ZPR_ar_tekstu">
            <a:extLst>
              <a:ext uri="{FF2B5EF4-FFF2-40B4-BE49-F238E27FC236}">
                <a16:creationId xmlns:a16="http://schemas.microsoft.com/office/drawing/2014/main" id="{4533F8C0-C40B-4B84-BDE4-D1103B2C3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25" y="4130089"/>
            <a:ext cx="2203183" cy="94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300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Publicitātes pasākumi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95" y="1779205"/>
            <a:ext cx="10905066" cy="4393982"/>
          </a:xfrm>
        </p:spPr>
        <p:txBody>
          <a:bodyPr>
            <a:normAutofit/>
          </a:bodyPr>
          <a:lstStyle/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iesniedzējiem projekta ieviešanas gaitā jānodrošina nepieciešamā publicitāte projekta pasākumiem;</a:t>
            </a:r>
          </a:p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Ieviešot projektu savlaicīgi (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vismaz 2 nedēļas pirms pasākuma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jāsagatavo un jāiesniedz ZPR (elektroniski nosūtot uz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sanita.larionova@zpr.gov.lv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informācija par gaidāmajiem projekta pasākumiem;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0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Atskaites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95" y="1779205"/>
            <a:ext cx="10905066" cy="4393982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Atskaites jāiesniedz ne vēlāk kā 15 dienu laikā pēc Projekta īstenošanas beigu termiņa 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Atskaites forma pieejama ZPR interneta vietnē sadaļā Zemgales Kultūras programma. </a:t>
            </a:r>
          </a:p>
          <a:p>
            <a:pPr marL="0" indent="0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https://zemgale.lv/nozares/kultura/zemgales-kulturas-programma</a:t>
            </a: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Finansējuma saņēmējam ir jāiesniedz ZPR vismaz 2 bezmaksas eksemplāri no VKKF atbalstītā izdevuma (grāmatas, albuma, kataloga, CD, </a:t>
            </a:r>
            <a:r>
              <a:rPr 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u.c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ja attiecināms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Svarīgi!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95" y="1779205"/>
            <a:ext cx="10905066" cy="4393982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projekts netiek īstenots noteiktā termiņa ietvaros, pēc ZKP ekspertu komisijas lēmuma Finansējuma saņēmējam jāatmaksā saņemtais finansējums.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03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463745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Vērts pārbaudīt/ ievērot (I)</a:t>
            </a:r>
            <a:b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ievēroti administratīvie kritēriji (</a:t>
            </a: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tāme nav matemātiski pareiza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tāmes pozīcijas ir nepamatoti augstas -  neatbilst vidējām izmaksām attiecīgajā nozarē;</a:t>
            </a:r>
          </a:p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tāmes pozīcijas neatbilst projekta aktivitātēm- finansējums paredzēts pozīcijām, kuras nav pieminētas aktivitātēs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tāme ir neprecīza (nav iekļauti visi nodokļi, tāmē nav atspoguļotas visas projekta aktivitātes );</a:t>
            </a:r>
          </a:p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tāmē iekļautas neattiecināmās izmaksas;</a:t>
            </a:r>
          </a:p>
          <a:p>
            <a:pPr lvl="0"/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lv-LV" sz="2000" dirty="0"/>
          </a:p>
          <a:p>
            <a:endParaRPr lang="lv-LV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1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Vērts pārbaudīt/ievērot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Trūkst pašvaldības vai citas organizācijas  līdzfinansējuma apliecinājuma vēstule, ja projekta tāmē ir paredzēts līdzfinansējums;</a:t>
            </a:r>
          </a:p>
          <a:p>
            <a:pPr lvl="0"/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Trūkst tipogrāfijas tāme, ja projektā paredzēti izdevumi tipogrāfijas pakalpojumiem;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 iesniegta Valsts kultūras pieminekļu aizsardzības inspekcijas apliecinājuma atbalsta vēstule par veicamajiem darbiem attiecīgajā valsts nozīmes arhitektūras pieminekļa objektā;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iecere ir ļoti lokāla vai domāta šauram lokam;</a:t>
            </a:r>
          </a:p>
          <a:p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Projektam nav saiknes ar konkursa mērķi;</a:t>
            </a:r>
          </a:p>
          <a:p>
            <a:endParaRPr lang="lv-LV" sz="2000" dirty="0"/>
          </a:p>
          <a:p>
            <a:pPr lvl="0"/>
            <a:endParaRPr lang="lv-LV" sz="2000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2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30" y="1165011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Veiksmi Projekta izstrādē!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05" y="2648346"/>
            <a:ext cx="10905066" cy="24948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dirty="0"/>
          </a:p>
          <a:p>
            <a:pPr marL="0" indent="0" algn="ctr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Atcerieties, ka piedalīšanās ZVZKP 2023 projektu konkursā ir </a:t>
            </a:r>
          </a:p>
          <a:p>
            <a:pPr marL="0" indent="0" algn="ctr">
              <a:buNone/>
            </a:pPr>
            <a:r>
              <a:rPr 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IESPĒJA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nevis garantija finansējuma saņemšanai!</a:t>
            </a:r>
          </a:p>
          <a:p>
            <a:pPr marL="0" indent="0">
              <a:buNone/>
            </a:pPr>
            <a:endParaRPr lang="lv-LV" sz="2000" dirty="0"/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51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br>
              <a:rPr lang="lv-LV" sz="3600" dirty="0"/>
            </a:b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Citas mērķprogrammas un projektu konkursi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sz="2000" dirty="0"/>
          </a:p>
          <a:p>
            <a:pPr marL="0" indent="0" algn="ctr">
              <a:buNone/>
            </a:pPr>
            <a:endParaRPr lang="lv-LV" sz="3600" dirty="0"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marL="0" indent="0" algn="ctr">
              <a:buNone/>
            </a:pP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www.kkf.lv</a:t>
            </a:r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lv-LV" sz="2000" dirty="0">
              <a:hlinkClick r:id="rId3"/>
            </a:endParaRPr>
          </a:p>
          <a:p>
            <a:pPr marL="0" indent="0">
              <a:buNone/>
            </a:pPr>
            <a:r>
              <a:rPr lang="lv-LV" sz="2000" dirty="0"/>
              <a:t>                                                                   </a:t>
            </a:r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51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endParaRPr lang="lv-LV" sz="2000" dirty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Paldies par uzmanību!</a:t>
            </a:r>
          </a:p>
          <a:p>
            <a:pPr marL="0" indent="0">
              <a:buNone/>
            </a:pP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lv-LV" sz="2000" dirty="0"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lv-LV" sz="2000" dirty="0"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lv-LV" sz="2000" dirty="0"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lv-LV" sz="2000" dirty="0"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Sanita Larionova</a:t>
            </a:r>
          </a:p>
          <a:p>
            <a:pPr algn="ctr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sanita.larionova@zpr.gov.lv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Tālr. 63025828, m.t. 27714585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84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71" y="597143"/>
            <a:ext cx="11090362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itchFamily="18" charset="0"/>
              </a:rPr>
              <a:t>Zemgales vēsturiskās zemes kultūras programmas 2023 mērķis</a:t>
            </a:r>
            <a:endParaRPr lang="lv-LV" sz="3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171" y="1986362"/>
            <a:ext cx="10646094" cy="23762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Projektu konkursa mērķi ir veicināt kvalitatīva un daudzveidīga kultūras piedāvājuma pieejamību sabiedrībai un jaunradi Zemgales vēsturiskajā zemē un veicināt Zemgales vēsturiskās zemes kultūras daudzveidības saglabāšanu un attīstību.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ZVZKP 2023 prioritātes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05" y="1320542"/>
            <a:ext cx="10905066" cy="4165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Šī mērķa realizēšanai tiek finansēti projekti, kas paredz: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kvalitatīvas mākslas un kultūras pieejamības nodrošināšanu Zemgales vēsturiskajā zemē;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Zemgales vēsturiskās zemes kultūras daudzveidības izzināšanu, saglabāšanu un attīstību;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Zemgales vēsturisko zemi saistītu jaunradi; tradicionālo zināšanu un amatu prasmju saglabāšanu, praktizēšanu, dokumentēšanu,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izpēti, popularizēšanu, un pārnesi, kā arī to integrāciju tūrisma aktivitātēs;</a:t>
            </a:r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lv-LV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ZVZKP 2023 prioritātes (II)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18" y="1779205"/>
            <a:ext cx="10905066" cy="4165858"/>
          </a:xfrm>
        </p:spPr>
        <p:txBody>
          <a:bodyPr>
            <a:norm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bērnu un jauniešu iesaisti kultūras projektu aktivitātēs un radošajos procesos;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kultūras darbinieku, amatnieku kapacitātes celšanu (semināri, pieredzes apmaiņa, apmācības, u.c.).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Zemgales vēsturiskās zemes, tās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kultūrtelpu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novadu savdabību atainojošu un popularizējošu pasākumu nodrošināšanu;</a:t>
            </a:r>
          </a:p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profesionālās mākslas pieejamību Zemgales vēsturiskajā zemē, īpaši no centriem attālajās teritorijās.</a:t>
            </a:r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5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234159"/>
            <a:ext cx="10905066" cy="4393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r>
              <a:rPr lang="lv-LV" sz="3200" dirty="0">
                <a:latin typeface="Times New Roman" pitchFamily="18" charset="0"/>
                <a:cs typeface="Times New Roman" pitchFamily="18" charset="0"/>
              </a:rPr>
              <a:t>Projektu pieteikumu iesniegšanas termiņš ir  </a:t>
            </a:r>
          </a:p>
          <a:p>
            <a:pPr algn="ctr">
              <a:buNone/>
            </a:pP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lv-LV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 gada 27. aprīlis</a:t>
            </a:r>
            <a:endParaRPr lang="lv-LV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3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42" y="1048968"/>
            <a:ext cx="10905066" cy="4393982"/>
          </a:xfrm>
        </p:spPr>
        <p:txBody>
          <a:bodyPr>
            <a:normAutofit/>
          </a:bodyPr>
          <a:lstStyle/>
          <a:p>
            <a:pPr>
              <a:buNone/>
            </a:pPr>
            <a:endParaRPr lang="lv-LV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lv-LV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200" dirty="0">
                <a:latin typeface="Times New Roman" pitchFamily="18" charset="0"/>
                <a:cs typeface="Times New Roman" pitchFamily="18" charset="0"/>
              </a:rPr>
              <a:t>Zemgales vēsturiskās zemes kultūras programmas 2023</a:t>
            </a:r>
          </a:p>
          <a:p>
            <a:pPr algn="ctr">
              <a:buNone/>
            </a:pPr>
            <a:r>
              <a:rPr lang="lv-LV" sz="3200" dirty="0">
                <a:latin typeface="Times New Roman" pitchFamily="18" charset="0"/>
                <a:cs typeface="Times New Roman" pitchFamily="18" charset="0"/>
              </a:rPr>
              <a:t> projektu konkursā pieejamais finansējums</a:t>
            </a:r>
          </a:p>
          <a:p>
            <a:pPr algn="ctr">
              <a:buNone/>
            </a:pPr>
            <a:endParaRPr lang="lv-LV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lv-LV" sz="36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74 400,00 </a:t>
            </a: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</a:p>
          <a:p>
            <a:pPr>
              <a:buNone/>
            </a:pPr>
            <a:endParaRPr lang="lv-LV" sz="2000" dirty="0"/>
          </a:p>
          <a:p>
            <a:endParaRPr lang="lv-LV" sz="2000" dirty="0"/>
          </a:p>
          <a:p>
            <a:endParaRPr lang="lv-LV" sz="2000" dirty="0"/>
          </a:p>
          <a:p>
            <a:endParaRPr lang="lv-LV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TM02892315[[fn=Smilgas]]</Template>
  <TotalTime>2532</TotalTime>
  <Words>2304</Words>
  <Application>Microsoft Office PowerPoint</Application>
  <PresentationFormat>Widescreen</PresentationFormat>
  <Paragraphs>349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Oswald Regular</vt:lpstr>
      <vt:lpstr>Times New Roman</vt:lpstr>
      <vt:lpstr>Office dizains</vt:lpstr>
      <vt:lpstr>PowerPoint Presentation</vt:lpstr>
      <vt:lpstr>Zemgales vēsturiskās zemes kultūras programma(ZVZKP) 2023</vt:lpstr>
      <vt:lpstr>Zemgales vēsturiskās zemes kultūras programma(ZVZKP) 2023</vt:lpstr>
      <vt:lpstr>PowerPoint Presentation</vt:lpstr>
      <vt:lpstr>Zemgales vēsturiskās zemes kultūras programmas 2023 mērķis</vt:lpstr>
      <vt:lpstr>ZVZKP 2023 prioritātes (I)</vt:lpstr>
      <vt:lpstr>ZVZKP 2023 prioritātes (II)</vt:lpstr>
      <vt:lpstr>PowerPoint Presentation</vt:lpstr>
      <vt:lpstr>PowerPoint Presentation</vt:lpstr>
      <vt:lpstr>PowerPoint Presentation</vt:lpstr>
      <vt:lpstr>ZVZKP 2023 mērķauditorija</vt:lpstr>
      <vt:lpstr>ZVZKP 2023 projektu iesniegšana</vt:lpstr>
      <vt:lpstr>Projekta pieteikuma izstrāde</vt:lpstr>
      <vt:lpstr>ZVZKP 2023 projektu  ieviešanas termiņš</vt:lpstr>
      <vt:lpstr>Projekta pieteikuma sastāvdaļas (I)</vt:lpstr>
      <vt:lpstr>Projekta pieteikuma sastāvdaļas (I)</vt:lpstr>
      <vt:lpstr>Projekta pieteikuma sastāvdaļas (I)</vt:lpstr>
      <vt:lpstr>Projekta pieteikuma sastāvdaļas (II)</vt:lpstr>
      <vt:lpstr>ZVZKP 2023 neattiecināmās izmaksas</vt:lpstr>
      <vt:lpstr>ZVZKP 2023 administratīvie kritēriji</vt:lpstr>
      <vt:lpstr>ZVZKP 2023 kvalitatīvie kritēriji</vt:lpstr>
      <vt:lpstr>Projekts</vt:lpstr>
      <vt:lpstr>PowerPoint Presentation</vt:lpstr>
      <vt:lpstr>Projekta kopsavilkums</vt:lpstr>
      <vt:lpstr>ZVZKP2023 sasniedzamie uzdevumi </vt:lpstr>
      <vt:lpstr>Projekta nepieciešamības pamatojums</vt:lpstr>
      <vt:lpstr>Projekta mērķis</vt:lpstr>
      <vt:lpstr>Projekta mērķis un uzdevumi</vt:lpstr>
      <vt:lpstr>Projekta realizācijas vieta</vt:lpstr>
      <vt:lpstr>Projekta realizācijas gaita, aktivitātes</vt:lpstr>
      <vt:lpstr>Projekta īstenošanas laika plāns</vt:lpstr>
      <vt:lpstr>Projekta mērķauditorija</vt:lpstr>
      <vt:lpstr>Projekta rezultāti</vt:lpstr>
      <vt:lpstr>Projekta publicitāte</vt:lpstr>
      <vt:lpstr>Informācija par projekta īstenotājiem</vt:lpstr>
      <vt:lpstr>Projekta budžets</vt:lpstr>
      <vt:lpstr>Projekta budžets</vt:lpstr>
      <vt:lpstr>Uzmanību!</vt:lpstr>
      <vt:lpstr>Projektu ieviešana</vt:lpstr>
      <vt:lpstr>Norādes par atbalstu</vt:lpstr>
      <vt:lpstr>Publicitātes pasākumi</vt:lpstr>
      <vt:lpstr>Atskaites </vt:lpstr>
      <vt:lpstr>Svarīgi!</vt:lpstr>
      <vt:lpstr>Vērts pārbaudīt/ ievērot (I) </vt:lpstr>
      <vt:lpstr>Vērts pārbaudīt/ievērot (II)</vt:lpstr>
      <vt:lpstr>Veiksmi Projekta izstrādē!</vt:lpstr>
      <vt:lpstr> Citas mērķprogrammas un projektu konkursi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Zemgales Plānošanas reģions</dc:title>
  <dc:creator>AigarsIevins</dc:creator>
  <cp:lastModifiedBy>User</cp:lastModifiedBy>
  <cp:revision>141</cp:revision>
  <cp:lastPrinted>2022-03-15T15:24:18Z</cp:lastPrinted>
  <dcterms:created xsi:type="dcterms:W3CDTF">2015-05-26T07:24:58Z</dcterms:created>
  <dcterms:modified xsi:type="dcterms:W3CDTF">2023-04-17T09:52:03Z</dcterms:modified>
</cp:coreProperties>
</file>