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340" r:id="rId2"/>
    <p:sldId id="269" r:id="rId3"/>
    <p:sldId id="319" r:id="rId4"/>
    <p:sldId id="332" r:id="rId5"/>
    <p:sldId id="277" r:id="rId6"/>
    <p:sldId id="270" r:id="rId7"/>
    <p:sldId id="279" r:id="rId8"/>
    <p:sldId id="274" r:id="rId9"/>
    <p:sldId id="278" r:id="rId10"/>
    <p:sldId id="283" r:id="rId11"/>
    <p:sldId id="275" r:id="rId12"/>
    <p:sldId id="282" r:id="rId13"/>
    <p:sldId id="331" r:id="rId14"/>
    <p:sldId id="280" r:id="rId15"/>
    <p:sldId id="281" r:id="rId16"/>
    <p:sldId id="320" r:id="rId17"/>
    <p:sldId id="341" r:id="rId18"/>
    <p:sldId id="342" r:id="rId19"/>
    <p:sldId id="285" r:id="rId20"/>
    <p:sldId id="343" r:id="rId21"/>
    <p:sldId id="344" r:id="rId22"/>
    <p:sldId id="356" r:id="rId23"/>
    <p:sldId id="357" r:id="rId24"/>
    <p:sldId id="292" r:id="rId25"/>
    <p:sldId id="358" r:id="rId26"/>
    <p:sldId id="359" r:id="rId27"/>
    <p:sldId id="361" r:id="rId28"/>
    <p:sldId id="360" r:id="rId29"/>
    <p:sldId id="362" r:id="rId30"/>
    <p:sldId id="364" r:id="rId31"/>
    <p:sldId id="327" r:id="rId32"/>
    <p:sldId id="300" r:id="rId33"/>
    <p:sldId id="302" r:id="rId34"/>
    <p:sldId id="304" r:id="rId35"/>
    <p:sldId id="352" r:id="rId36"/>
    <p:sldId id="306" r:id="rId37"/>
    <p:sldId id="353" r:id="rId38"/>
    <p:sldId id="354" r:id="rId39"/>
    <p:sldId id="296" r:id="rId40"/>
    <p:sldId id="297" r:id="rId41"/>
    <p:sldId id="324" r:id="rId42"/>
    <p:sldId id="312" r:id="rId43"/>
    <p:sldId id="313" r:id="rId44"/>
  </p:sldIdLst>
  <p:sldSz cx="12192000" cy="6858000"/>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80" autoAdjust="0"/>
    <p:restoredTop sz="94660"/>
  </p:normalViewPr>
  <p:slideViewPr>
    <p:cSldViewPr snapToGrid="0">
      <p:cViewPr varScale="1">
        <p:scale>
          <a:sx n="78" d="100"/>
          <a:sy n="78" d="100"/>
        </p:scale>
        <p:origin x="20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lang="lv-LV"/>
          </a:p>
        </p:txBody>
      </p:sp>
      <p:sp>
        <p:nvSpPr>
          <p:cNvPr id="3" name="Date Placeholder 2"/>
          <p:cNvSpPr>
            <a:spLocks noGrp="1"/>
          </p:cNvSpPr>
          <p:nvPr>
            <p:ph type="dt" sz="quarter" idx="1"/>
          </p:nvPr>
        </p:nvSpPr>
        <p:spPr>
          <a:xfrm>
            <a:off x="3849826" y="0"/>
            <a:ext cx="2946246" cy="498328"/>
          </a:xfrm>
          <a:prstGeom prst="rect">
            <a:avLst/>
          </a:prstGeom>
        </p:spPr>
        <p:txBody>
          <a:bodyPr vert="horz" lIns="92108" tIns="46054" rIns="92108" bIns="46054" rtlCol="0"/>
          <a:lstStyle>
            <a:lvl1pPr algn="r">
              <a:defRPr sz="1200"/>
            </a:lvl1pPr>
          </a:lstStyle>
          <a:p>
            <a:fld id="{7DBD6AB4-8061-4841-9456-3FD74C94F3FA}" type="datetimeFigureOut">
              <a:rPr lang="lv-LV" smtClean="0"/>
              <a:t>2022.03.23.</a:t>
            </a:fld>
            <a:endParaRPr lang="lv-LV"/>
          </a:p>
        </p:txBody>
      </p:sp>
      <p:sp>
        <p:nvSpPr>
          <p:cNvPr id="4" name="Footer Placeholder 3"/>
          <p:cNvSpPr>
            <a:spLocks noGrp="1"/>
          </p:cNvSpPr>
          <p:nvPr>
            <p:ph type="ftr" sz="quarter" idx="2"/>
          </p:nvPr>
        </p:nvSpPr>
        <p:spPr>
          <a:xfrm>
            <a:off x="0" y="9428310"/>
            <a:ext cx="2946247" cy="498328"/>
          </a:xfrm>
          <a:prstGeom prst="rect">
            <a:avLst/>
          </a:prstGeom>
        </p:spPr>
        <p:txBody>
          <a:bodyPr vert="horz" lIns="92108" tIns="46054" rIns="92108" bIns="46054" rtlCol="0" anchor="b"/>
          <a:lstStyle>
            <a:lvl1pPr algn="l">
              <a:defRPr sz="1200"/>
            </a:lvl1pPr>
          </a:lstStyle>
          <a:p>
            <a:endParaRPr lang="lv-LV"/>
          </a:p>
        </p:txBody>
      </p:sp>
      <p:sp>
        <p:nvSpPr>
          <p:cNvPr id="5" name="Slide Number Placeholder 4"/>
          <p:cNvSpPr>
            <a:spLocks noGrp="1"/>
          </p:cNvSpPr>
          <p:nvPr>
            <p:ph type="sldNum" sz="quarter" idx="3"/>
          </p:nvPr>
        </p:nvSpPr>
        <p:spPr>
          <a:xfrm>
            <a:off x="3849826" y="9428310"/>
            <a:ext cx="2946246" cy="498328"/>
          </a:xfrm>
          <a:prstGeom prst="rect">
            <a:avLst/>
          </a:prstGeom>
        </p:spPr>
        <p:txBody>
          <a:bodyPr vert="horz" lIns="92108" tIns="46054" rIns="92108" bIns="46054" rtlCol="0" anchor="b"/>
          <a:lstStyle>
            <a:lvl1pPr algn="r">
              <a:defRPr sz="1200"/>
            </a:lvl1pPr>
          </a:lstStyle>
          <a:p>
            <a:fld id="{529FBE5D-9207-49F1-B27B-ED5D333DCFB2}" type="slidenum">
              <a:rPr lang="lv-LV" smtClean="0"/>
              <a:t>‹#›</a:t>
            </a:fld>
            <a:endParaRPr lang="lv-LV"/>
          </a:p>
        </p:txBody>
      </p:sp>
    </p:spTree>
    <p:extLst>
      <p:ext uri="{BB962C8B-B14F-4D97-AF65-F5344CB8AC3E}">
        <p14:creationId xmlns:p14="http://schemas.microsoft.com/office/powerpoint/2010/main" val="3869110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0DDDF40-B58B-4BE8-84A7-A5C5EBDE33A4}" type="datetimeFigureOut">
              <a:rPr lang="lv-LV" smtClean="0"/>
              <a:t>2022.03.23.</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2389915A-5E1A-4607-B597-9BD24BE6527A}" type="slidenum">
              <a:rPr lang="lv-LV" smtClean="0"/>
              <a:t>‹#›</a:t>
            </a:fld>
            <a:endParaRPr lang="lv-LV"/>
          </a:p>
        </p:txBody>
      </p:sp>
    </p:spTree>
    <p:extLst>
      <p:ext uri="{BB962C8B-B14F-4D97-AF65-F5344CB8AC3E}">
        <p14:creationId xmlns:p14="http://schemas.microsoft.com/office/powerpoint/2010/main" val="1755993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a:t>
            </a:fld>
            <a:endParaRPr lang="lv-LV"/>
          </a:p>
        </p:txBody>
      </p:sp>
    </p:spTree>
    <p:extLst>
      <p:ext uri="{BB962C8B-B14F-4D97-AF65-F5344CB8AC3E}">
        <p14:creationId xmlns:p14="http://schemas.microsoft.com/office/powerpoint/2010/main" val="3488125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10</a:t>
            </a:fld>
            <a:endParaRPr lang="lv-LV"/>
          </a:p>
        </p:txBody>
      </p:sp>
    </p:spTree>
    <p:extLst>
      <p:ext uri="{BB962C8B-B14F-4D97-AF65-F5344CB8AC3E}">
        <p14:creationId xmlns:p14="http://schemas.microsoft.com/office/powerpoint/2010/main" val="2332358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11</a:t>
            </a:fld>
            <a:endParaRPr lang="lv-LV"/>
          </a:p>
        </p:txBody>
      </p:sp>
    </p:spTree>
    <p:extLst>
      <p:ext uri="{BB962C8B-B14F-4D97-AF65-F5344CB8AC3E}">
        <p14:creationId xmlns:p14="http://schemas.microsoft.com/office/powerpoint/2010/main" val="235259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12</a:t>
            </a:fld>
            <a:endParaRPr lang="lv-LV"/>
          </a:p>
        </p:txBody>
      </p:sp>
    </p:spTree>
    <p:extLst>
      <p:ext uri="{BB962C8B-B14F-4D97-AF65-F5344CB8AC3E}">
        <p14:creationId xmlns:p14="http://schemas.microsoft.com/office/powerpoint/2010/main" val="1231659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13</a:t>
            </a:fld>
            <a:endParaRPr lang="lv-LV"/>
          </a:p>
        </p:txBody>
      </p:sp>
    </p:spTree>
    <p:extLst>
      <p:ext uri="{BB962C8B-B14F-4D97-AF65-F5344CB8AC3E}">
        <p14:creationId xmlns:p14="http://schemas.microsoft.com/office/powerpoint/2010/main" val="247068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14</a:t>
            </a:fld>
            <a:endParaRPr lang="lv-LV"/>
          </a:p>
        </p:txBody>
      </p:sp>
    </p:spTree>
    <p:extLst>
      <p:ext uri="{BB962C8B-B14F-4D97-AF65-F5344CB8AC3E}">
        <p14:creationId xmlns:p14="http://schemas.microsoft.com/office/powerpoint/2010/main" val="2140337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15</a:t>
            </a:fld>
            <a:endParaRPr lang="lv-LV"/>
          </a:p>
        </p:txBody>
      </p:sp>
    </p:spTree>
    <p:extLst>
      <p:ext uri="{BB962C8B-B14F-4D97-AF65-F5344CB8AC3E}">
        <p14:creationId xmlns:p14="http://schemas.microsoft.com/office/powerpoint/2010/main" val="2641896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16</a:t>
            </a:fld>
            <a:endParaRPr lang="lv-LV"/>
          </a:p>
        </p:txBody>
      </p:sp>
    </p:spTree>
    <p:extLst>
      <p:ext uri="{BB962C8B-B14F-4D97-AF65-F5344CB8AC3E}">
        <p14:creationId xmlns:p14="http://schemas.microsoft.com/office/powerpoint/2010/main" val="3339324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17</a:t>
            </a:fld>
            <a:endParaRPr lang="lv-LV"/>
          </a:p>
        </p:txBody>
      </p:sp>
    </p:spTree>
    <p:extLst>
      <p:ext uri="{BB962C8B-B14F-4D97-AF65-F5344CB8AC3E}">
        <p14:creationId xmlns:p14="http://schemas.microsoft.com/office/powerpoint/2010/main" val="859465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18</a:t>
            </a:fld>
            <a:endParaRPr lang="lv-LV"/>
          </a:p>
        </p:txBody>
      </p:sp>
    </p:spTree>
    <p:extLst>
      <p:ext uri="{BB962C8B-B14F-4D97-AF65-F5344CB8AC3E}">
        <p14:creationId xmlns:p14="http://schemas.microsoft.com/office/powerpoint/2010/main" val="27628804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19</a:t>
            </a:fld>
            <a:endParaRPr lang="lv-LV"/>
          </a:p>
        </p:txBody>
      </p:sp>
    </p:spTree>
    <p:extLst>
      <p:ext uri="{BB962C8B-B14F-4D97-AF65-F5344CB8AC3E}">
        <p14:creationId xmlns:p14="http://schemas.microsoft.com/office/powerpoint/2010/main" val="701328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a:t>
            </a:fld>
            <a:endParaRPr lang="lv-LV"/>
          </a:p>
        </p:txBody>
      </p:sp>
    </p:spTree>
    <p:extLst>
      <p:ext uri="{BB962C8B-B14F-4D97-AF65-F5344CB8AC3E}">
        <p14:creationId xmlns:p14="http://schemas.microsoft.com/office/powerpoint/2010/main" val="2889881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20</a:t>
            </a:fld>
            <a:endParaRPr lang="lv-LV"/>
          </a:p>
        </p:txBody>
      </p:sp>
    </p:spTree>
    <p:extLst>
      <p:ext uri="{BB962C8B-B14F-4D97-AF65-F5344CB8AC3E}">
        <p14:creationId xmlns:p14="http://schemas.microsoft.com/office/powerpoint/2010/main" val="42511894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21</a:t>
            </a:fld>
            <a:endParaRPr lang="lv-LV"/>
          </a:p>
        </p:txBody>
      </p:sp>
    </p:spTree>
    <p:extLst>
      <p:ext uri="{BB962C8B-B14F-4D97-AF65-F5344CB8AC3E}">
        <p14:creationId xmlns:p14="http://schemas.microsoft.com/office/powerpoint/2010/main" val="1132981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22</a:t>
            </a:fld>
            <a:endParaRPr lang="lv-LV"/>
          </a:p>
        </p:txBody>
      </p:sp>
    </p:spTree>
    <p:extLst>
      <p:ext uri="{BB962C8B-B14F-4D97-AF65-F5344CB8AC3E}">
        <p14:creationId xmlns:p14="http://schemas.microsoft.com/office/powerpoint/2010/main" val="28078976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23</a:t>
            </a:fld>
            <a:endParaRPr lang="lv-LV"/>
          </a:p>
        </p:txBody>
      </p:sp>
    </p:spTree>
    <p:extLst>
      <p:ext uri="{BB962C8B-B14F-4D97-AF65-F5344CB8AC3E}">
        <p14:creationId xmlns:p14="http://schemas.microsoft.com/office/powerpoint/2010/main" val="29451622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24</a:t>
            </a:fld>
            <a:endParaRPr lang="lv-LV"/>
          </a:p>
        </p:txBody>
      </p:sp>
    </p:spTree>
    <p:extLst>
      <p:ext uri="{BB962C8B-B14F-4D97-AF65-F5344CB8AC3E}">
        <p14:creationId xmlns:p14="http://schemas.microsoft.com/office/powerpoint/2010/main" val="14675868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25</a:t>
            </a:fld>
            <a:endParaRPr lang="lv-LV"/>
          </a:p>
        </p:txBody>
      </p:sp>
    </p:spTree>
    <p:extLst>
      <p:ext uri="{BB962C8B-B14F-4D97-AF65-F5344CB8AC3E}">
        <p14:creationId xmlns:p14="http://schemas.microsoft.com/office/powerpoint/2010/main" val="36886232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26</a:t>
            </a:fld>
            <a:endParaRPr lang="lv-LV"/>
          </a:p>
        </p:txBody>
      </p:sp>
    </p:spTree>
    <p:extLst>
      <p:ext uri="{BB962C8B-B14F-4D97-AF65-F5344CB8AC3E}">
        <p14:creationId xmlns:p14="http://schemas.microsoft.com/office/powerpoint/2010/main" val="16743775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27</a:t>
            </a:fld>
            <a:endParaRPr lang="lv-LV"/>
          </a:p>
        </p:txBody>
      </p:sp>
    </p:spTree>
    <p:extLst>
      <p:ext uri="{BB962C8B-B14F-4D97-AF65-F5344CB8AC3E}">
        <p14:creationId xmlns:p14="http://schemas.microsoft.com/office/powerpoint/2010/main" val="2666401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28</a:t>
            </a:fld>
            <a:endParaRPr lang="lv-LV"/>
          </a:p>
        </p:txBody>
      </p:sp>
    </p:spTree>
    <p:extLst>
      <p:ext uri="{BB962C8B-B14F-4D97-AF65-F5344CB8AC3E}">
        <p14:creationId xmlns:p14="http://schemas.microsoft.com/office/powerpoint/2010/main" val="22095215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29</a:t>
            </a:fld>
            <a:endParaRPr lang="lv-LV"/>
          </a:p>
        </p:txBody>
      </p:sp>
    </p:spTree>
    <p:extLst>
      <p:ext uri="{BB962C8B-B14F-4D97-AF65-F5344CB8AC3E}">
        <p14:creationId xmlns:p14="http://schemas.microsoft.com/office/powerpoint/2010/main" val="3677181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a:t>
            </a:fld>
            <a:endParaRPr lang="lv-LV"/>
          </a:p>
        </p:txBody>
      </p:sp>
    </p:spTree>
    <p:extLst>
      <p:ext uri="{BB962C8B-B14F-4D97-AF65-F5344CB8AC3E}">
        <p14:creationId xmlns:p14="http://schemas.microsoft.com/office/powerpoint/2010/main" val="4632283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30</a:t>
            </a:fld>
            <a:endParaRPr lang="lv-LV"/>
          </a:p>
        </p:txBody>
      </p:sp>
    </p:spTree>
    <p:extLst>
      <p:ext uri="{BB962C8B-B14F-4D97-AF65-F5344CB8AC3E}">
        <p14:creationId xmlns:p14="http://schemas.microsoft.com/office/powerpoint/2010/main" val="12499832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31</a:t>
            </a:fld>
            <a:endParaRPr lang="lv-LV"/>
          </a:p>
        </p:txBody>
      </p:sp>
    </p:spTree>
    <p:extLst>
      <p:ext uri="{BB962C8B-B14F-4D97-AF65-F5344CB8AC3E}">
        <p14:creationId xmlns:p14="http://schemas.microsoft.com/office/powerpoint/2010/main" val="41422412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32</a:t>
            </a:fld>
            <a:endParaRPr lang="lv-LV"/>
          </a:p>
        </p:txBody>
      </p:sp>
    </p:spTree>
    <p:extLst>
      <p:ext uri="{BB962C8B-B14F-4D97-AF65-F5344CB8AC3E}">
        <p14:creationId xmlns:p14="http://schemas.microsoft.com/office/powerpoint/2010/main" val="38872915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33</a:t>
            </a:fld>
            <a:endParaRPr lang="lv-LV"/>
          </a:p>
        </p:txBody>
      </p:sp>
    </p:spTree>
    <p:extLst>
      <p:ext uri="{BB962C8B-B14F-4D97-AF65-F5344CB8AC3E}">
        <p14:creationId xmlns:p14="http://schemas.microsoft.com/office/powerpoint/2010/main" val="6126698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34</a:t>
            </a:fld>
            <a:endParaRPr lang="lv-LV"/>
          </a:p>
        </p:txBody>
      </p:sp>
    </p:spTree>
    <p:extLst>
      <p:ext uri="{BB962C8B-B14F-4D97-AF65-F5344CB8AC3E}">
        <p14:creationId xmlns:p14="http://schemas.microsoft.com/office/powerpoint/2010/main" val="13464723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35</a:t>
            </a:fld>
            <a:endParaRPr lang="lv-LV"/>
          </a:p>
        </p:txBody>
      </p:sp>
    </p:spTree>
    <p:extLst>
      <p:ext uri="{BB962C8B-B14F-4D97-AF65-F5344CB8AC3E}">
        <p14:creationId xmlns:p14="http://schemas.microsoft.com/office/powerpoint/2010/main" val="29012302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36</a:t>
            </a:fld>
            <a:endParaRPr lang="lv-LV"/>
          </a:p>
        </p:txBody>
      </p:sp>
    </p:spTree>
    <p:extLst>
      <p:ext uri="{BB962C8B-B14F-4D97-AF65-F5344CB8AC3E}">
        <p14:creationId xmlns:p14="http://schemas.microsoft.com/office/powerpoint/2010/main" val="35380754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37</a:t>
            </a:fld>
            <a:endParaRPr lang="lv-LV"/>
          </a:p>
        </p:txBody>
      </p:sp>
    </p:spTree>
    <p:extLst>
      <p:ext uri="{BB962C8B-B14F-4D97-AF65-F5344CB8AC3E}">
        <p14:creationId xmlns:p14="http://schemas.microsoft.com/office/powerpoint/2010/main" val="36463695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38</a:t>
            </a:fld>
            <a:endParaRPr lang="lv-LV"/>
          </a:p>
        </p:txBody>
      </p:sp>
    </p:spTree>
    <p:extLst>
      <p:ext uri="{BB962C8B-B14F-4D97-AF65-F5344CB8AC3E}">
        <p14:creationId xmlns:p14="http://schemas.microsoft.com/office/powerpoint/2010/main" val="19799761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39</a:t>
            </a:fld>
            <a:endParaRPr lang="lv-LV"/>
          </a:p>
        </p:txBody>
      </p:sp>
    </p:spTree>
    <p:extLst>
      <p:ext uri="{BB962C8B-B14F-4D97-AF65-F5344CB8AC3E}">
        <p14:creationId xmlns:p14="http://schemas.microsoft.com/office/powerpoint/2010/main" val="1796335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4</a:t>
            </a:fld>
            <a:endParaRPr lang="lv-LV"/>
          </a:p>
        </p:txBody>
      </p:sp>
    </p:spTree>
    <p:extLst>
      <p:ext uri="{BB962C8B-B14F-4D97-AF65-F5344CB8AC3E}">
        <p14:creationId xmlns:p14="http://schemas.microsoft.com/office/powerpoint/2010/main" val="39974307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40</a:t>
            </a:fld>
            <a:endParaRPr lang="lv-LV"/>
          </a:p>
        </p:txBody>
      </p:sp>
    </p:spTree>
    <p:extLst>
      <p:ext uri="{BB962C8B-B14F-4D97-AF65-F5344CB8AC3E}">
        <p14:creationId xmlns:p14="http://schemas.microsoft.com/office/powerpoint/2010/main" val="42360482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41</a:t>
            </a:fld>
            <a:endParaRPr lang="lv-LV"/>
          </a:p>
        </p:txBody>
      </p:sp>
    </p:spTree>
    <p:extLst>
      <p:ext uri="{BB962C8B-B14F-4D97-AF65-F5344CB8AC3E}">
        <p14:creationId xmlns:p14="http://schemas.microsoft.com/office/powerpoint/2010/main" val="14645936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42</a:t>
            </a:fld>
            <a:endParaRPr lang="lv-LV"/>
          </a:p>
        </p:txBody>
      </p:sp>
    </p:spTree>
    <p:extLst>
      <p:ext uri="{BB962C8B-B14F-4D97-AF65-F5344CB8AC3E}">
        <p14:creationId xmlns:p14="http://schemas.microsoft.com/office/powerpoint/2010/main" val="19857184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43</a:t>
            </a:fld>
            <a:endParaRPr lang="lv-LV"/>
          </a:p>
        </p:txBody>
      </p:sp>
    </p:spTree>
    <p:extLst>
      <p:ext uri="{BB962C8B-B14F-4D97-AF65-F5344CB8AC3E}">
        <p14:creationId xmlns:p14="http://schemas.microsoft.com/office/powerpoint/2010/main" val="1079304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5</a:t>
            </a:fld>
            <a:endParaRPr lang="lv-LV"/>
          </a:p>
        </p:txBody>
      </p:sp>
    </p:spTree>
    <p:extLst>
      <p:ext uri="{BB962C8B-B14F-4D97-AF65-F5344CB8AC3E}">
        <p14:creationId xmlns:p14="http://schemas.microsoft.com/office/powerpoint/2010/main" val="72924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6</a:t>
            </a:fld>
            <a:endParaRPr lang="lv-LV"/>
          </a:p>
        </p:txBody>
      </p:sp>
    </p:spTree>
    <p:extLst>
      <p:ext uri="{BB962C8B-B14F-4D97-AF65-F5344CB8AC3E}">
        <p14:creationId xmlns:p14="http://schemas.microsoft.com/office/powerpoint/2010/main" val="31144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7</a:t>
            </a:fld>
            <a:endParaRPr lang="lv-LV"/>
          </a:p>
        </p:txBody>
      </p:sp>
    </p:spTree>
    <p:extLst>
      <p:ext uri="{BB962C8B-B14F-4D97-AF65-F5344CB8AC3E}">
        <p14:creationId xmlns:p14="http://schemas.microsoft.com/office/powerpoint/2010/main" val="3418762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8</a:t>
            </a:fld>
            <a:endParaRPr lang="lv-LV"/>
          </a:p>
        </p:txBody>
      </p:sp>
    </p:spTree>
    <p:extLst>
      <p:ext uri="{BB962C8B-B14F-4D97-AF65-F5344CB8AC3E}">
        <p14:creationId xmlns:p14="http://schemas.microsoft.com/office/powerpoint/2010/main" val="2162209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2389915A-5E1A-4607-B597-9BD24BE6527A}" type="slidenum">
              <a:rPr lang="lv-LV" smtClean="0"/>
              <a:t>9</a:t>
            </a:fld>
            <a:endParaRPr lang="lv-LV"/>
          </a:p>
        </p:txBody>
      </p:sp>
    </p:spTree>
    <p:extLst>
      <p:ext uri="{BB962C8B-B14F-4D97-AF65-F5344CB8AC3E}">
        <p14:creationId xmlns:p14="http://schemas.microsoft.com/office/powerpoint/2010/main" val="2811159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rsraksta slaid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irsraksts 1"/>
          <p:cNvSpPr>
            <a:spLocks noGrp="1"/>
          </p:cNvSpPr>
          <p:nvPr>
            <p:ph type="ctrTitle" hasCustomPrompt="1"/>
          </p:nvPr>
        </p:nvSpPr>
        <p:spPr>
          <a:xfrm>
            <a:off x="1524000" y="1122363"/>
            <a:ext cx="9144000" cy="1558207"/>
          </a:xfrm>
        </p:spPr>
        <p:txBody>
          <a:bodyPr anchor="b"/>
          <a:lstStyle>
            <a:lvl1pPr algn="ctr">
              <a:defRPr sz="6000" b="1" i="0" baseline="0"/>
            </a:lvl1pPr>
          </a:lstStyle>
          <a:p>
            <a:r>
              <a:rPr lang="lv-LV" dirty="0"/>
              <a:t>Virsraksts</a:t>
            </a:r>
          </a:p>
        </p:txBody>
      </p:sp>
      <p:sp>
        <p:nvSpPr>
          <p:cNvPr id="3" name="Apakšvirsraksts 2"/>
          <p:cNvSpPr>
            <a:spLocks noGrp="1"/>
          </p:cNvSpPr>
          <p:nvPr>
            <p:ph type="subTitle" idx="1" hasCustomPrompt="1"/>
          </p:nvPr>
        </p:nvSpPr>
        <p:spPr>
          <a:xfrm>
            <a:off x="1524000" y="2725218"/>
            <a:ext cx="9144000" cy="356187"/>
          </a:xfrm>
        </p:spPr>
        <p:txBody>
          <a:bodyPr>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Datums, vieta</a:t>
            </a:r>
          </a:p>
        </p:txBody>
      </p:sp>
      <p:sp>
        <p:nvSpPr>
          <p:cNvPr id="11" name="Teksta vietturis 4"/>
          <p:cNvSpPr>
            <a:spLocks noGrp="1"/>
          </p:cNvSpPr>
          <p:nvPr>
            <p:ph type="body" sz="quarter" idx="3" hasCustomPrompt="1"/>
          </p:nvPr>
        </p:nvSpPr>
        <p:spPr>
          <a:xfrm>
            <a:off x="5495794" y="3121657"/>
            <a:ext cx="5183188" cy="823912"/>
          </a:xfrm>
        </p:spPr>
        <p:txBody>
          <a:bodyPr anchor="b"/>
          <a:lstStyle>
            <a:lvl1pPr marL="0" indent="0" algn="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Vārds Uzvārds</a:t>
            </a:r>
          </a:p>
          <a:p>
            <a:pPr lvl="0"/>
            <a:r>
              <a:rPr lang="lv-LV" dirty="0"/>
              <a:t>amats</a:t>
            </a:r>
          </a:p>
        </p:txBody>
      </p:sp>
    </p:spTree>
    <p:extLst>
      <p:ext uri="{BB962C8B-B14F-4D97-AF65-F5344CB8AC3E}">
        <p14:creationId xmlns:p14="http://schemas.microsoft.com/office/powerpoint/2010/main" val="4136850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lgn="ctr">
              <a:defRPr b="1"/>
            </a:lvl1pPr>
          </a:lstStyle>
          <a:p>
            <a:r>
              <a:rPr lang="lv-LV" dirty="0"/>
              <a:t>Rediģēt šablona virsraksta stilu</a:t>
            </a:r>
          </a:p>
        </p:txBody>
      </p:sp>
      <p:sp>
        <p:nvSpPr>
          <p:cNvPr id="3" name="Vertikāls teksta vietturis 2"/>
          <p:cNvSpPr>
            <a:spLocks noGrp="1"/>
          </p:cNvSpPr>
          <p:nvPr>
            <p:ph type="body" orient="vert" idx="1"/>
          </p:nvPr>
        </p:nvSpPr>
        <p:spPr/>
        <p:txBody>
          <a:bodyPr vert="eaVert"/>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284159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724900" y="365125"/>
            <a:ext cx="2628900" cy="5811838"/>
          </a:xfrm>
        </p:spPr>
        <p:txBody>
          <a:bodyPr vert="eaVert">
            <a:normAutofit/>
          </a:bodyPr>
          <a:lstStyle>
            <a:lvl1pPr algn="ctr">
              <a:defRPr sz="4000" b="1"/>
            </a:lvl1pPr>
          </a:lstStyle>
          <a:p>
            <a:r>
              <a:rPr lang="lv-LV" dirty="0"/>
              <a:t>Rediģēt šablona virsraksta stilu</a:t>
            </a:r>
          </a:p>
        </p:txBody>
      </p:sp>
      <p:sp>
        <p:nvSpPr>
          <p:cNvPr id="3" name="Vertikāls teksta vietturis 2"/>
          <p:cNvSpPr>
            <a:spLocks noGrp="1"/>
          </p:cNvSpPr>
          <p:nvPr>
            <p:ph type="body" orient="vert" idx="1"/>
          </p:nvPr>
        </p:nvSpPr>
        <p:spPr>
          <a:xfrm>
            <a:off x="838200" y="365125"/>
            <a:ext cx="7734300" cy="5811838"/>
          </a:xfrm>
        </p:spPr>
        <p:txBody>
          <a:bodyPr vert="eaVert"/>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1251542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553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lgn="ctr">
              <a:defRPr b="1"/>
            </a:lvl1pPr>
          </a:lstStyle>
          <a:p>
            <a:r>
              <a:rPr lang="lv-LV" dirty="0"/>
              <a:t>Rediģēt šablona virsraksta stilu</a:t>
            </a:r>
          </a:p>
        </p:txBody>
      </p:sp>
      <p:sp>
        <p:nvSpPr>
          <p:cNvPr id="3" name="Satura vietturis 2"/>
          <p:cNvSpPr>
            <a:spLocks noGrp="1"/>
          </p:cNvSpPr>
          <p:nvPr>
            <p:ph idx="1"/>
          </p:nvPr>
        </p:nvSpPr>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1329132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831850" y="1709738"/>
            <a:ext cx="10515600" cy="2852737"/>
          </a:xfrm>
        </p:spPr>
        <p:txBody>
          <a:bodyPr anchor="b"/>
          <a:lstStyle>
            <a:lvl1pPr>
              <a:defRPr sz="6000" baseline="0"/>
            </a:lvl1pPr>
          </a:lstStyle>
          <a:p>
            <a:r>
              <a:rPr lang="lv-LV" dirty="0"/>
              <a:t>Rediģēt šablona virsraksta stilu</a:t>
            </a:r>
          </a:p>
        </p:txBody>
      </p:sp>
      <p:sp>
        <p:nvSpPr>
          <p:cNvPr id="3" name="Teksta vietturi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3689638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lvl1pPr algn="ctr">
              <a:defRPr sz="4000" b="1"/>
            </a:lvl1pPr>
          </a:lstStyle>
          <a:p>
            <a:r>
              <a:rPr lang="lv-LV" dirty="0"/>
              <a:t>Rediģēt šablona virsraksta stilu</a:t>
            </a:r>
          </a:p>
        </p:txBody>
      </p:sp>
      <p:sp>
        <p:nvSpPr>
          <p:cNvPr id="3" name="Satura vietturis 2"/>
          <p:cNvSpPr>
            <a:spLocks noGrp="1"/>
          </p:cNvSpPr>
          <p:nvPr>
            <p:ph sz="half" idx="1"/>
          </p:nvPr>
        </p:nvSpPr>
        <p:spPr>
          <a:xfrm>
            <a:off x="838200" y="1825625"/>
            <a:ext cx="5181600" cy="435133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Satura vietturis 3"/>
          <p:cNvSpPr>
            <a:spLocks noGrp="1"/>
          </p:cNvSpPr>
          <p:nvPr>
            <p:ph sz="half" idx="2"/>
          </p:nvPr>
        </p:nvSpPr>
        <p:spPr>
          <a:xfrm>
            <a:off x="6172200" y="1825625"/>
            <a:ext cx="5181600"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2775715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365125"/>
            <a:ext cx="10515600" cy="1325563"/>
          </a:xfrm>
        </p:spPr>
        <p:txBody>
          <a:bodyPr>
            <a:normAutofit/>
          </a:bodyPr>
          <a:lstStyle>
            <a:lvl1pPr algn="ctr">
              <a:defRPr sz="4000" b="1" baseline="0"/>
            </a:lvl1pPr>
          </a:lstStyle>
          <a:p>
            <a:r>
              <a:rPr lang="lv-LV" dirty="0"/>
              <a:t>Rediģēt šablona virsraksta stilu</a:t>
            </a:r>
          </a:p>
        </p:txBody>
      </p:sp>
      <p:sp>
        <p:nvSpPr>
          <p:cNvPr id="3" name="Teksta vietturi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Satura vietturis 3"/>
          <p:cNvSpPr>
            <a:spLocks noGrp="1"/>
          </p:cNvSpPr>
          <p:nvPr>
            <p:ph sz="half" idx="2"/>
          </p:nvPr>
        </p:nvSpPr>
        <p:spPr>
          <a:xfrm>
            <a:off x="839788" y="2505075"/>
            <a:ext cx="5157787" cy="368458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5" name="Teksta vietturi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Satura vietturis 5"/>
          <p:cNvSpPr>
            <a:spLocks noGrp="1"/>
          </p:cNvSpPr>
          <p:nvPr>
            <p:ph sz="quarter" idx="4"/>
          </p:nvPr>
        </p:nvSpPr>
        <p:spPr>
          <a:xfrm>
            <a:off x="6172200" y="2505075"/>
            <a:ext cx="5183188"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3667412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lvl1pPr algn="ctr">
              <a:defRPr sz="4000" b="1" baseline="0"/>
            </a:lvl1pPr>
          </a:lstStyle>
          <a:p>
            <a:r>
              <a:rPr lang="lv-LV" dirty="0"/>
              <a:t>Rediģēt šablona virsraksta stilu</a:t>
            </a:r>
          </a:p>
        </p:txBody>
      </p:sp>
      <p:sp>
        <p:nvSpPr>
          <p:cNvPr id="3" name="Datuma vietturis 2"/>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66526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353875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baseline="0"/>
            </a:lvl1pPr>
          </a:lstStyle>
          <a:p>
            <a:r>
              <a:rPr lang="lv-LV" dirty="0"/>
              <a:t>Rediģēt šablona virsraksta stilu</a:t>
            </a:r>
          </a:p>
        </p:txBody>
      </p:sp>
      <p:sp>
        <p:nvSpPr>
          <p:cNvPr id="3" name="Satura vietturi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4"/>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388998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baseline="0"/>
            </a:lvl1pPr>
          </a:lstStyle>
          <a:p>
            <a:r>
              <a:rPr lang="lv-LV" dirty="0"/>
              <a:t>Rediģēt šablona virsraksta stilu</a:t>
            </a:r>
          </a:p>
        </p:txBody>
      </p:sp>
      <p:sp>
        <p:nvSpPr>
          <p:cNvPr id="3" name="Attēla vietturi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4"/>
          <p:cNvSpPr>
            <a:spLocks noGrp="1"/>
          </p:cNvSpPr>
          <p:nvPr>
            <p:ph type="dt" sz="half" idx="10"/>
          </p:nvPr>
        </p:nvSpPr>
        <p:spPr/>
        <p:txBody>
          <a:bodyPr/>
          <a:lstStyle/>
          <a:p>
            <a:fld id="{4B0554EC-403A-443A-B614-0597EB32E604}" type="datetimeFigureOut">
              <a:rPr lang="lv-LV" smtClean="0"/>
              <a:pPr/>
              <a:t>2022.03.23.</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F4830505-77B1-4571-8227-A780514CFCBA}" type="slidenum">
              <a:rPr lang="lv-LV" smtClean="0"/>
              <a:pPr/>
              <a:t>‹#›</a:t>
            </a:fld>
            <a:endParaRPr lang="lv-LV"/>
          </a:p>
        </p:txBody>
      </p:sp>
    </p:spTree>
    <p:extLst>
      <p:ext uri="{BB962C8B-B14F-4D97-AF65-F5344CB8AC3E}">
        <p14:creationId xmlns:p14="http://schemas.microsoft.com/office/powerpoint/2010/main" val="1945199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dirty="0"/>
              <a:t>Rediģēt šablona virsraksta stilu</a:t>
            </a:r>
          </a:p>
        </p:txBody>
      </p:sp>
      <p:sp>
        <p:nvSpPr>
          <p:cNvPr id="3" name="Teksta vietturi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554EC-403A-443A-B614-0597EB32E604}" type="datetimeFigureOut">
              <a:rPr lang="lv-LV" smtClean="0"/>
              <a:pPr/>
              <a:t>2022.03.23.</a:t>
            </a:fld>
            <a:endParaRPr lang="lv-LV"/>
          </a:p>
        </p:txBody>
      </p:sp>
      <p:sp>
        <p:nvSpPr>
          <p:cNvPr id="5" name="Kājenes vietturi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30505-77B1-4571-8227-A780514CFCBA}" type="slidenum">
              <a:rPr lang="lv-LV" smtClean="0"/>
              <a:pPr/>
              <a:t>‹#›</a:t>
            </a:fld>
            <a:endParaRPr lang="lv-LV"/>
          </a:p>
        </p:txBody>
      </p:sp>
    </p:spTree>
    <p:extLst>
      <p:ext uri="{BB962C8B-B14F-4D97-AF65-F5344CB8AC3E}">
        <p14:creationId xmlns:p14="http://schemas.microsoft.com/office/powerpoint/2010/main" val="1190062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lnSpc>
          <a:spcPct val="90000"/>
        </a:lnSpc>
        <a:spcBef>
          <a:spcPct val="0"/>
        </a:spcBef>
        <a:buNone/>
        <a:defRPr sz="4000" b="1" kern="1200" baseline="0">
          <a:solidFill>
            <a:schemeClr val="tx1"/>
          </a:solidFill>
          <a:latin typeface="Oswald Regular"/>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Oswald Regular"/>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Oswald Regular"/>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Oswald Regular"/>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hyperlink" Target="https://www.zemgale.lv/nozares/kultura/zemgales-kulturas-programm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vid.gov.lv/lv/2022-gada-nodoklu-nomaksas-aktualitates-autoratlidzibu-sanemejiem"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zemgale.l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hyperlink" Target="mailto:sanita.larionova@zpr.gov.lv"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zemgale.lv/nozares/kultura/zemgales-kulturas-programma"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kkf.lv/"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sanita.larionova@zpr.gov.lv"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zpr@zpr.gov.l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43467" y="702062"/>
            <a:ext cx="10905066" cy="4393982"/>
          </a:xfrm>
        </p:spPr>
        <p:txBody>
          <a:bodyPr>
            <a:normAutofit/>
          </a:bodyPr>
          <a:lstStyle/>
          <a:p>
            <a:pPr marL="0" indent="0" algn="ctr">
              <a:buNone/>
            </a:pPr>
            <a:r>
              <a:rPr lang="lv-LV" sz="3600" b="1" dirty="0">
                <a:solidFill>
                  <a:srgbClr val="080808"/>
                </a:solidFill>
                <a:latin typeface="Times New Roman" pitchFamily="18" charset="0"/>
                <a:cs typeface="Times New Roman" pitchFamily="18" charset="0"/>
              </a:rPr>
              <a:t>Latvijas valsts mežu un VKKF atbalstītā</a:t>
            </a:r>
            <a:br>
              <a:rPr lang="lv-LV" sz="3600" b="1" dirty="0">
                <a:solidFill>
                  <a:srgbClr val="080808"/>
                </a:solidFill>
                <a:latin typeface="Times New Roman" pitchFamily="18" charset="0"/>
                <a:cs typeface="Times New Roman" pitchFamily="18" charset="0"/>
              </a:rPr>
            </a:br>
            <a:r>
              <a:rPr lang="lv-LV" sz="3600" b="1" dirty="0">
                <a:solidFill>
                  <a:srgbClr val="080808"/>
                </a:solidFill>
                <a:latin typeface="Times New Roman" pitchFamily="18" charset="0"/>
                <a:cs typeface="Times New Roman" pitchFamily="18" charset="0"/>
              </a:rPr>
              <a:t>Zemgales kultūras programma 2022</a:t>
            </a:r>
            <a:r>
              <a:rPr lang="lv-LV" b="1" dirty="0">
                <a:solidFill>
                  <a:srgbClr val="080808"/>
                </a:solidFill>
                <a:latin typeface="Times New Roman" pitchFamily="18" charset="0"/>
                <a:cs typeface="Times New Roman" pitchFamily="18" charset="0"/>
              </a:rPr>
              <a:t/>
            </a:r>
            <a:br>
              <a:rPr lang="lv-LV" b="1" dirty="0">
                <a:solidFill>
                  <a:srgbClr val="080808"/>
                </a:solidFill>
                <a:latin typeface="Times New Roman" pitchFamily="18" charset="0"/>
                <a:cs typeface="Times New Roman" pitchFamily="18" charset="0"/>
              </a:rPr>
            </a:br>
            <a:r>
              <a:rPr lang="lv-LV" b="1" dirty="0">
                <a:solidFill>
                  <a:srgbClr val="080808"/>
                </a:solidFill>
                <a:latin typeface="Times New Roman" pitchFamily="18" charset="0"/>
                <a:cs typeface="Times New Roman" pitchFamily="18" charset="0"/>
              </a:rPr>
              <a:t/>
            </a:r>
            <a:br>
              <a:rPr lang="lv-LV" b="1" dirty="0">
                <a:solidFill>
                  <a:srgbClr val="080808"/>
                </a:solidFill>
                <a:latin typeface="Times New Roman" pitchFamily="18" charset="0"/>
                <a:cs typeface="Times New Roman" pitchFamily="18" charset="0"/>
              </a:rPr>
            </a:br>
            <a:endParaRPr lang="lv-LV" b="1" dirty="0">
              <a:solidFill>
                <a:srgbClr val="080808"/>
              </a:solidFill>
              <a:latin typeface="Times New Roman" pitchFamily="18" charset="0"/>
              <a:cs typeface="Times New Roman" pitchFamily="18" charset="0"/>
            </a:endParaRPr>
          </a:p>
          <a:p>
            <a:pPr marL="0" indent="0" algn="ctr">
              <a:buNone/>
            </a:pPr>
            <a:r>
              <a:rPr lang="lv-LV" sz="3600" dirty="0">
                <a:latin typeface="Times New Roman" pitchFamily="18" charset="0"/>
                <a:cs typeface="Times New Roman" pitchFamily="18" charset="0"/>
              </a:rPr>
              <a:t>Projektu pieteikumu sagatavošanas un </a:t>
            </a:r>
            <a:br>
              <a:rPr lang="lv-LV" sz="3600" dirty="0">
                <a:latin typeface="Times New Roman" pitchFamily="18" charset="0"/>
                <a:cs typeface="Times New Roman" pitchFamily="18" charset="0"/>
              </a:rPr>
            </a:br>
            <a:r>
              <a:rPr lang="lv-LV" sz="3600" dirty="0">
                <a:latin typeface="Times New Roman" pitchFamily="18" charset="0"/>
                <a:cs typeface="Times New Roman" pitchFamily="18" charset="0"/>
              </a:rPr>
              <a:t>iesniegšanas kārtība</a:t>
            </a:r>
            <a:r>
              <a:rPr lang="lv-LV" sz="2400" dirty="0">
                <a:latin typeface="Times New Roman" pitchFamily="18" charset="0"/>
                <a:cs typeface="Times New Roman" pitchFamily="18" charset="0"/>
              </a:rPr>
              <a:t/>
            </a:r>
            <a:br>
              <a:rPr lang="lv-LV" sz="2400" dirty="0">
                <a:latin typeface="Times New Roman" pitchFamily="18" charset="0"/>
                <a:cs typeface="Times New Roman" pitchFamily="18" charset="0"/>
              </a:rPr>
            </a:br>
            <a:endParaRPr lang="lv-LV" b="1"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1" name="Picture 3" descr="http://www.zemgale.lv/images/info_raksti/logo/logo_vkkf.jpg">
            <a:extLst>
              <a:ext uri="{FF2B5EF4-FFF2-40B4-BE49-F238E27FC236}">
                <a16:creationId xmlns:a16="http://schemas.microsoft.com/office/drawing/2014/main" xmlns="" id="{E9D2FB63-27B7-4E62-894A-78F3FF07599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81351" y="5028940"/>
            <a:ext cx="1932023" cy="1092478"/>
          </a:xfrm>
          <a:prstGeom prst="rect">
            <a:avLst/>
          </a:prstGeom>
          <a:noFill/>
          <a:ln>
            <a:noFill/>
          </a:ln>
        </p:spPr>
      </p:pic>
      <p:pic>
        <p:nvPicPr>
          <p:cNvPr id="1026" name="Picture 2" descr="lvm lat ar fonu">
            <a:extLst>
              <a:ext uri="{FF2B5EF4-FFF2-40B4-BE49-F238E27FC236}">
                <a16:creationId xmlns:a16="http://schemas.microsoft.com/office/drawing/2014/main" xmlns="" id="{B4904C1A-CC95-4347-9360-FF2D629601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0937" y="4907744"/>
            <a:ext cx="2625013" cy="121625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Logo_ZPR_ar_tekstu">
            <a:extLst>
              <a:ext uri="{FF2B5EF4-FFF2-40B4-BE49-F238E27FC236}">
                <a16:creationId xmlns:a16="http://schemas.microsoft.com/office/drawing/2014/main" xmlns="" id="{202D83D9-ADC2-4FD0-854A-859C5514477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98784" y="5178603"/>
            <a:ext cx="2203183" cy="942815"/>
          </a:xfrm>
          <a:prstGeom prst="rect">
            <a:avLst/>
          </a:prstGeom>
          <a:noFill/>
          <a:ln>
            <a:noFill/>
          </a:ln>
        </p:spPr>
      </p:pic>
    </p:spTree>
    <p:extLst>
      <p:ext uri="{BB962C8B-B14F-4D97-AF65-F5344CB8AC3E}">
        <p14:creationId xmlns:p14="http://schemas.microsoft.com/office/powerpoint/2010/main" val="2743729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pieteikuma izstrāde</a:t>
            </a:r>
          </a:p>
        </p:txBody>
      </p:sp>
      <p:sp>
        <p:nvSpPr>
          <p:cNvPr id="3" name="Content Placeholder 2"/>
          <p:cNvSpPr>
            <a:spLocks noGrp="1"/>
          </p:cNvSpPr>
          <p:nvPr>
            <p:ph idx="1"/>
          </p:nvPr>
        </p:nvSpPr>
        <p:spPr>
          <a:xfrm>
            <a:off x="643467" y="1782981"/>
            <a:ext cx="10905066" cy="4393982"/>
          </a:xfrm>
        </p:spPr>
        <p:txBody>
          <a:bodyPr>
            <a:normAutofit/>
          </a:bodyPr>
          <a:lstStyle/>
          <a:p>
            <a:pPr>
              <a:spcBef>
                <a:spcPts val="0"/>
              </a:spcBef>
              <a:buNone/>
            </a:pPr>
            <a:r>
              <a:rPr lang="lv-LV" sz="2000" dirty="0"/>
              <a:t>   </a:t>
            </a:r>
            <a:r>
              <a:rPr lang="lv-LV" dirty="0">
                <a:latin typeface="Times New Roman" panose="02020603050405020304" pitchFamily="18" charset="0"/>
                <a:cs typeface="Times New Roman" panose="02020603050405020304" pitchFamily="18" charset="0"/>
              </a:rPr>
              <a:t>Projekta pieteikumu jāizstrādā, izmantojot Projekta konkursa </a:t>
            </a:r>
            <a:r>
              <a:rPr lang="lv-LV" b="1" dirty="0">
                <a:latin typeface="Times New Roman" panose="02020603050405020304" pitchFamily="18" charset="0"/>
                <a:cs typeface="Times New Roman" panose="02020603050405020304" pitchFamily="18" charset="0"/>
              </a:rPr>
              <a:t>Nolikumu </a:t>
            </a:r>
            <a:r>
              <a:rPr lang="lv-LV" dirty="0">
                <a:latin typeface="Times New Roman" panose="02020603050405020304" pitchFamily="18" charset="0"/>
                <a:cs typeface="Times New Roman" panose="02020603050405020304" pitchFamily="18" charset="0"/>
              </a:rPr>
              <a:t>un </a:t>
            </a:r>
            <a:r>
              <a:rPr lang="lv-LV" b="1" dirty="0">
                <a:latin typeface="Times New Roman" panose="02020603050405020304" pitchFamily="18" charset="0"/>
                <a:cs typeface="Times New Roman" panose="02020603050405020304" pitchFamily="18" charset="0"/>
              </a:rPr>
              <a:t>Pieteikuma veidlapu </a:t>
            </a:r>
          </a:p>
          <a:p>
            <a:pPr>
              <a:spcBef>
                <a:spcPts val="0"/>
              </a:spcBef>
              <a:buNone/>
            </a:pPr>
            <a:endParaRPr lang="lv-LV" sz="2400" b="1" dirty="0">
              <a:latin typeface="Times New Roman" panose="02020603050405020304" pitchFamily="18" charset="0"/>
              <a:cs typeface="Times New Roman" panose="02020603050405020304" pitchFamily="18" charset="0"/>
            </a:endParaRPr>
          </a:p>
          <a:p>
            <a:pPr>
              <a:spcBef>
                <a:spcPts val="0"/>
              </a:spcBef>
              <a:buNone/>
            </a:pPr>
            <a:r>
              <a:rPr lang="lv-LV" sz="2400" b="1" dirty="0">
                <a:latin typeface="Times New Roman" panose="02020603050405020304" pitchFamily="18" charset="0"/>
                <a:cs typeface="Times New Roman" panose="02020603050405020304" pitchFamily="18" charset="0"/>
              </a:rPr>
              <a:t> (pieejams </a:t>
            </a:r>
            <a:r>
              <a:rPr lang="lv-LV" sz="2400" dirty="0">
                <a:latin typeface="Times New Roman" panose="02020603050405020304" pitchFamily="18" charset="0"/>
                <a:cs typeface="Times New Roman" panose="02020603050405020304" pitchFamily="18" charset="0"/>
                <a:hlinkClick r:id="rId3"/>
              </a:rPr>
              <a:t>https://www.zemgale.lv/nozares/kultura/zemgales-kulturas-programma</a:t>
            </a:r>
            <a:r>
              <a:rPr lang="lv-LV" sz="2400" dirty="0">
                <a:latin typeface="Times New Roman" panose="02020603050405020304" pitchFamily="18" charset="0"/>
                <a:cs typeface="Times New Roman" panose="02020603050405020304" pitchFamily="18" charset="0"/>
              </a:rPr>
              <a:t>)</a:t>
            </a:r>
            <a:endParaRPr lang="lv-LV" sz="2400" b="1" dirty="0">
              <a:latin typeface="Times New Roman" panose="02020603050405020304" pitchFamily="18" charset="0"/>
              <a:cs typeface="Times New Roman" panose="02020603050405020304" pitchFamily="18" charset="0"/>
            </a:endParaRPr>
          </a:p>
          <a:p>
            <a:pPr>
              <a:buNone/>
            </a:pPr>
            <a:endParaRPr lang="lv-LV" sz="2400" b="1" dirty="0">
              <a:latin typeface="Times New Roman" panose="02020603050405020304" pitchFamily="18" charset="0"/>
              <a:cs typeface="Times New Roman" panose="02020603050405020304" pitchFamily="18" charset="0"/>
            </a:endParaRPr>
          </a:p>
          <a:p>
            <a:pPr>
              <a:buNone/>
            </a:pPr>
            <a:r>
              <a:rPr lang="lv-LV" dirty="0">
                <a:latin typeface="Times New Roman" panose="02020603050405020304" pitchFamily="18" charset="0"/>
                <a:cs typeface="Times New Roman" panose="02020603050405020304" pitchFamily="18" charset="0"/>
              </a:rPr>
              <a:t>  </a:t>
            </a:r>
          </a:p>
          <a:p>
            <a:pPr>
              <a:buNone/>
            </a:pPr>
            <a:r>
              <a:rPr lang="lv-LV" sz="2400" dirty="0">
                <a:latin typeface="Times New Roman" panose="02020603050405020304" pitchFamily="18" charset="0"/>
                <a:cs typeface="Times New Roman" panose="02020603050405020304" pitchFamily="18" charset="0"/>
              </a:rPr>
              <a:t>   Pirms projekta izstrādes, vēlreiz pārdomājiet vai projekta iecere atbilst  ZKP 2022 mērķim un prioritātēm</a:t>
            </a:r>
            <a:r>
              <a:rPr lang="lv-LV" dirty="0">
                <a:latin typeface="Times New Roman" panose="02020603050405020304" pitchFamily="18" charset="0"/>
                <a:cs typeface="Times New Roman" panose="02020603050405020304" pitchFamily="18" charset="0"/>
              </a:rPr>
              <a:t>.</a:t>
            </a:r>
          </a:p>
          <a:p>
            <a:endParaRPr lang="lv-LV" sz="2400" b="1" dirty="0">
              <a:latin typeface="Times New Roman" panose="02020603050405020304" pitchFamily="18" charset="0"/>
              <a:cs typeface="Times New Roman" panose="02020603050405020304" pitchFamily="18" charset="0"/>
            </a:endParaRPr>
          </a:p>
          <a:p>
            <a:endParaRPr lang="lv-LV" sz="2000" b="1"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76311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474204"/>
            <a:ext cx="10905066" cy="1135737"/>
          </a:xfrm>
        </p:spPr>
        <p:txBody>
          <a:bodyPr>
            <a:normAutofit/>
          </a:bodyPr>
          <a:lstStyle/>
          <a:p>
            <a:r>
              <a:rPr lang="lv-LV" sz="3600" dirty="0">
                <a:latin typeface="Times New Roman" panose="02020603050405020304" pitchFamily="18" charset="0"/>
                <a:cs typeface="Times New Roman" pitchFamily="18" charset="0"/>
              </a:rPr>
              <a:t>ZKP 2022 projektu  ieviešanas termiņš</a:t>
            </a:r>
          </a:p>
        </p:txBody>
      </p:sp>
      <p:sp>
        <p:nvSpPr>
          <p:cNvPr id="3" name="Content Placeholder 2"/>
          <p:cNvSpPr>
            <a:spLocks noGrp="1"/>
          </p:cNvSpPr>
          <p:nvPr>
            <p:ph idx="1"/>
          </p:nvPr>
        </p:nvSpPr>
        <p:spPr>
          <a:xfrm>
            <a:off x="643467" y="1782981"/>
            <a:ext cx="10905066" cy="4393982"/>
          </a:xfrm>
        </p:spPr>
        <p:txBody>
          <a:bodyPr>
            <a:normAutofit/>
          </a:bodyPr>
          <a:lstStyle/>
          <a:p>
            <a:pPr>
              <a:buNone/>
            </a:pPr>
            <a:r>
              <a:rPr lang="lv-LV" dirty="0">
                <a:latin typeface="Times New Roman" panose="02020603050405020304" pitchFamily="18" charset="0"/>
                <a:cs typeface="Times New Roman" pitchFamily="18" charset="0"/>
              </a:rPr>
              <a:t> </a:t>
            </a:r>
          </a:p>
          <a:p>
            <a:pPr>
              <a:buNone/>
            </a:pPr>
            <a:r>
              <a:rPr lang="lv-LV" dirty="0">
                <a:latin typeface="Times New Roman" panose="02020603050405020304" pitchFamily="18" charset="0"/>
                <a:cs typeface="Times New Roman" pitchFamily="18" charset="0"/>
              </a:rPr>
              <a:t> Atbalstu var saņemt tikai tādi projekti, kurus plānots īstenot laika posmā </a:t>
            </a:r>
          </a:p>
          <a:p>
            <a:pPr>
              <a:buNone/>
            </a:pPr>
            <a:endParaRPr lang="lv-LV" dirty="0">
              <a:latin typeface="Times New Roman" panose="02020603050405020304" pitchFamily="18" charset="0"/>
              <a:cs typeface="Times New Roman" pitchFamily="18" charset="0"/>
            </a:endParaRPr>
          </a:p>
          <a:p>
            <a:pPr algn="ctr">
              <a:buNone/>
            </a:pPr>
            <a:r>
              <a:rPr lang="lv-LV" b="1" dirty="0">
                <a:latin typeface="Times New Roman" panose="02020603050405020304" pitchFamily="18" charset="0"/>
                <a:cs typeface="Times New Roman" panose="02020603050405020304" pitchFamily="18" charset="0"/>
              </a:rPr>
              <a:t>no 2022. gada 02. maija līdz 2022. gada 15. decembrim </a:t>
            </a:r>
          </a:p>
          <a:p>
            <a:pPr algn="ctr">
              <a:buNone/>
            </a:pPr>
            <a:r>
              <a:rPr lang="lv-LV" dirty="0">
                <a:latin typeface="Times New Roman" panose="02020603050405020304" pitchFamily="18" charset="0"/>
                <a:cs typeface="Times New Roman" panose="02020603050405020304" pitchFamily="18" charset="0"/>
              </a:rPr>
              <a:t>(bez pagarināšanas iespējām)</a:t>
            </a:r>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19011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pieteikuma sastāvdaļas (I)</a:t>
            </a:r>
          </a:p>
        </p:txBody>
      </p:sp>
      <p:sp>
        <p:nvSpPr>
          <p:cNvPr id="3" name="Content Placeholder 2"/>
          <p:cNvSpPr>
            <a:spLocks noGrp="1"/>
          </p:cNvSpPr>
          <p:nvPr>
            <p:ph idx="1"/>
          </p:nvPr>
        </p:nvSpPr>
        <p:spPr>
          <a:xfrm>
            <a:off x="643467" y="1782981"/>
            <a:ext cx="10905066" cy="4393982"/>
          </a:xfrm>
        </p:spPr>
        <p:txBody>
          <a:bodyPr>
            <a:normAutofit/>
          </a:bodyPr>
          <a:lstStyle/>
          <a:p>
            <a:r>
              <a:rPr lang="lv-LV" dirty="0">
                <a:latin typeface="Times New Roman" panose="02020603050405020304" pitchFamily="18" charset="0"/>
                <a:cs typeface="Times New Roman" panose="02020603050405020304" pitchFamily="18" charset="0"/>
              </a:rPr>
              <a:t>Parakstīta Projekta pieteikuma veidlapa (Pielikums Nr.1);</a:t>
            </a:r>
          </a:p>
          <a:p>
            <a:r>
              <a:rPr lang="lv-LV" dirty="0">
                <a:latin typeface="Times New Roman" panose="02020603050405020304" pitchFamily="18" charset="0"/>
                <a:cs typeface="Times New Roman" panose="02020603050405020304" pitchFamily="18" charset="0"/>
              </a:rPr>
              <a:t>Apliecinājums par līdzfinansējuma nodrošinājumu, ja projektam ir līdzfinansējums;</a:t>
            </a:r>
          </a:p>
          <a:p>
            <a:r>
              <a:rPr lang="lv-LV" dirty="0">
                <a:latin typeface="Times New Roman" panose="02020603050405020304" pitchFamily="18" charset="0"/>
                <a:cs typeface="Times New Roman" panose="02020603050405020304" pitchFamily="18" charset="0"/>
              </a:rPr>
              <a:t>Projekta vadītāja CV;</a:t>
            </a:r>
          </a:p>
          <a:p>
            <a:r>
              <a:rPr lang="lv-LV" dirty="0">
                <a:latin typeface="Times New Roman" panose="02020603050405020304" pitchFamily="18" charset="0"/>
                <a:cs typeface="Times New Roman" panose="02020603050405020304" pitchFamily="18" charset="0"/>
              </a:rPr>
              <a:t>Iespieddarbiem – manuskripts vai tā daļa (</a:t>
            </a:r>
            <a:r>
              <a:rPr lang="lv-LV" dirty="0" err="1">
                <a:latin typeface="Times New Roman" panose="02020603050405020304" pitchFamily="18" charset="0"/>
                <a:cs typeface="Times New Roman" panose="02020603050405020304" pitchFamily="18" charset="0"/>
              </a:rPr>
              <a:t>jānosūta</a:t>
            </a:r>
            <a:r>
              <a:rPr lang="lv-LV" dirty="0">
                <a:latin typeface="Times New Roman" pitchFamily="18" charset="0"/>
                <a:cs typeface="Times New Roman" pitchFamily="18" charset="0"/>
              </a:rPr>
              <a:t> uz zpr@zpr.gov.lv), kā arī iespieddarbu veicēju apstiprināta izdevumu tāme;</a:t>
            </a:r>
          </a:p>
          <a:p>
            <a:r>
              <a:rPr lang="lv-LV" sz="2800" dirty="0">
                <a:latin typeface="Times New Roman" panose="02020603050405020304" pitchFamily="18" charset="0"/>
                <a:cs typeface="Times New Roman" panose="02020603050405020304" pitchFamily="18" charset="0"/>
              </a:rPr>
              <a:t>Projektiem, kas saistīti ar kultūras pieminekļiem – Nacionālās kultūras mantojuma  pārvaldes atzinums un esošās situācijas </a:t>
            </a:r>
            <a:r>
              <a:rPr lang="lv-LV" sz="2800" dirty="0" err="1">
                <a:latin typeface="Times New Roman" panose="02020603050405020304" pitchFamily="18" charset="0"/>
                <a:cs typeface="Times New Roman" panose="02020603050405020304" pitchFamily="18" charset="0"/>
              </a:rPr>
              <a:t>vizualizācija</a:t>
            </a:r>
            <a:r>
              <a:rPr lang="lv-LV" sz="2800" dirty="0">
                <a:latin typeface="Times New Roman" panose="02020603050405020304" pitchFamily="18" charset="0"/>
                <a:cs typeface="Times New Roman" panose="02020603050405020304" pitchFamily="18" charset="0"/>
              </a:rPr>
              <a:t>;</a:t>
            </a:r>
          </a:p>
          <a:p>
            <a:endParaRPr lang="lv-LV" sz="2000" dirty="0"/>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84870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pieteikuma sastāvdaļas (II)</a:t>
            </a:r>
          </a:p>
        </p:txBody>
      </p:sp>
      <p:sp>
        <p:nvSpPr>
          <p:cNvPr id="3" name="Content Placeholder 2"/>
          <p:cNvSpPr>
            <a:spLocks noGrp="1"/>
          </p:cNvSpPr>
          <p:nvPr>
            <p:ph idx="1"/>
          </p:nvPr>
        </p:nvSpPr>
        <p:spPr>
          <a:xfrm>
            <a:off x="643467" y="1782981"/>
            <a:ext cx="10905066" cy="4393982"/>
          </a:xfrm>
        </p:spPr>
        <p:txBody>
          <a:bodyPr>
            <a:normAutofit/>
          </a:bodyPr>
          <a:lstStyle/>
          <a:p>
            <a:endParaRPr lang="lv-LV" sz="2000" dirty="0">
              <a:cs typeface="Times New Roman" pitchFamily="18" charset="0"/>
            </a:endParaRPr>
          </a:p>
          <a:p>
            <a:r>
              <a:rPr lang="lv-LV" dirty="0">
                <a:latin typeface="Times New Roman" panose="02020603050405020304" pitchFamily="18" charset="0"/>
                <a:cs typeface="Times New Roman" panose="02020603050405020304" pitchFamily="18" charset="0"/>
              </a:rPr>
              <a:t>Projektiem, kas saistīti ar izglītojošu pasākumu organizāciju (semināri, darbnīcas, meistarklases) -lektoru/pasniedzēju CV</a:t>
            </a:r>
          </a:p>
          <a:p>
            <a:r>
              <a:rPr lang="lv-LV" dirty="0">
                <a:latin typeface="Times New Roman" panose="02020603050405020304" pitchFamily="18" charset="0"/>
                <a:cs typeface="Times New Roman" panose="02020603050405020304" pitchFamily="18" charset="0"/>
              </a:rPr>
              <a:t>Projektiem, kas saistīti ar mājas lapas izstrādi vai pārveidošanu – detalizēts mājaslapas struktūras apraksts, informācija par tās uzturēšanas plānu pēc projekta beigām;</a:t>
            </a:r>
          </a:p>
          <a:p>
            <a:r>
              <a:rPr lang="lv-LV" dirty="0">
                <a:latin typeface="Times New Roman" panose="02020603050405020304" pitchFamily="18" charset="0"/>
                <a:cs typeface="Times New Roman" panose="02020603050405020304" pitchFamily="18" charset="0"/>
              </a:rPr>
              <a:t>Projektiem, kas paredz koncertu, izrāžu vai citu kultūras pasākumu organizēšanu – sadarbības iestādes apliecinājums;  </a:t>
            </a:r>
          </a:p>
          <a:p>
            <a:r>
              <a:rPr lang="lv-LV" dirty="0">
                <a:latin typeface="Times New Roman" panose="02020603050405020304" pitchFamily="18" charset="0"/>
                <a:cs typeface="Times New Roman" panose="02020603050405020304" pitchFamily="18" charset="0"/>
              </a:rPr>
              <a:t>Projektiem, kas tiek īstenoti ik gadu – informācija par jauninājumiem.</a:t>
            </a:r>
          </a:p>
          <a:p>
            <a:endParaRPr lang="lv-LV" dirty="0">
              <a:latin typeface="Times New Roman" panose="02020603050405020304" pitchFamily="18" charset="0"/>
              <a:cs typeface="Times New Roman" panose="02020603050405020304" pitchFamily="18" charset="0"/>
            </a:endParaRPr>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3534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ZKP 2022 neattiecināmās izmaksas</a:t>
            </a:r>
          </a:p>
        </p:txBody>
      </p:sp>
      <p:sp>
        <p:nvSpPr>
          <p:cNvPr id="3" name="Content Placeholder 2"/>
          <p:cNvSpPr>
            <a:spLocks noGrp="1"/>
          </p:cNvSpPr>
          <p:nvPr>
            <p:ph idx="1"/>
          </p:nvPr>
        </p:nvSpPr>
        <p:spPr>
          <a:xfrm>
            <a:off x="643467" y="1782981"/>
            <a:ext cx="10905066" cy="4393982"/>
          </a:xfrm>
        </p:spPr>
        <p:txBody>
          <a:bodyPr>
            <a:normAutofit/>
          </a:bodyPr>
          <a:lstStyle/>
          <a:p>
            <a:pPr>
              <a:buNone/>
            </a:pPr>
            <a:r>
              <a:rPr lang="lv-LV" sz="2000" dirty="0">
                <a:latin typeface="Times New Roman" pitchFamily="18" charset="0"/>
                <a:cs typeface="Times New Roman" pitchFamily="18" charset="0"/>
              </a:rPr>
              <a:t> </a:t>
            </a:r>
            <a:r>
              <a:rPr lang="lv-LV" dirty="0">
                <a:latin typeface="Times New Roman" pitchFamily="18" charset="0"/>
                <a:cs typeface="Times New Roman" pitchFamily="18" charset="0"/>
              </a:rPr>
              <a:t>Kultūras programma līdzekļus </a:t>
            </a:r>
            <a:r>
              <a:rPr lang="lv-LV" b="1" dirty="0">
                <a:latin typeface="Times New Roman" panose="02020603050405020304" pitchFamily="18" charset="0"/>
                <a:cs typeface="Times New Roman" panose="02020603050405020304" pitchFamily="18" charset="0"/>
              </a:rPr>
              <a:t>nepiešķir:</a:t>
            </a:r>
          </a:p>
          <a:p>
            <a:pPr marL="0" indent="0">
              <a:buNone/>
            </a:pPr>
            <a:r>
              <a:rPr lang="lv-LV" dirty="0">
                <a:latin typeface="Times New Roman" panose="02020603050405020304" pitchFamily="18" charset="0"/>
                <a:cs typeface="Times New Roman" panose="02020603050405020304" pitchFamily="18" charset="0"/>
              </a:rPr>
              <a:t> 	- ārzemju braucieniem;</a:t>
            </a:r>
          </a:p>
          <a:p>
            <a:pPr marL="0" indent="0">
              <a:buNone/>
            </a:pPr>
            <a:r>
              <a:rPr lang="lv-LV" dirty="0">
                <a:latin typeface="Times New Roman" panose="02020603050405020304" pitchFamily="18" charset="0"/>
                <a:cs typeface="Times New Roman" panose="02020603050405020304" pitchFamily="18" charset="0"/>
              </a:rPr>
              <a:t>	- ēdināšanas pakalpojumiem;</a:t>
            </a:r>
          </a:p>
          <a:p>
            <a:pPr marL="0" indent="0">
              <a:buNone/>
            </a:pPr>
            <a:r>
              <a:rPr lang="lv-LV" dirty="0">
                <a:latin typeface="Times New Roman" panose="02020603050405020304" pitchFamily="18" charset="0"/>
                <a:cs typeface="Times New Roman" panose="02020603050405020304" pitchFamily="18" charset="0"/>
              </a:rPr>
              <a:t>	- deju kolektīvu, koru un vokālo ansambļu tērpu izgatavošanai;</a:t>
            </a:r>
          </a:p>
          <a:p>
            <a:pPr marL="0" indent="0">
              <a:buNone/>
            </a:pPr>
            <a:r>
              <a:rPr lang="lv-LV" dirty="0">
                <a:latin typeface="Times New Roman" panose="02020603050405020304" pitchFamily="18" charset="0"/>
                <a:cs typeface="Times New Roman" panose="02020603050405020304" pitchFamily="18" charset="0"/>
              </a:rPr>
              <a:t>	- balvām, prēmijām, dāvanām;</a:t>
            </a:r>
          </a:p>
          <a:p>
            <a:pPr marL="0" indent="0">
              <a:buNone/>
            </a:pPr>
            <a:r>
              <a:rPr lang="lv-LV" dirty="0">
                <a:latin typeface="Times New Roman" panose="02020603050405020304" pitchFamily="18" charset="0"/>
                <a:cs typeface="Times New Roman" panose="02020603050405020304" pitchFamily="18" charset="0"/>
              </a:rPr>
              <a:t>	- pasākuma telpu un norises vietas noformējumam.</a:t>
            </a:r>
          </a:p>
          <a:p>
            <a:pPr marL="0" indent="0">
              <a:buNone/>
            </a:pPr>
            <a:endParaRPr lang="lv-LV" sz="2000" dirty="0">
              <a:cs typeface="Times New Roman" pitchFamily="18" charset="0"/>
            </a:endParaRPr>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045041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ZKP 2022 neatbalstīs un neizvērtēs </a:t>
            </a:r>
          </a:p>
        </p:txBody>
      </p:sp>
      <p:sp>
        <p:nvSpPr>
          <p:cNvPr id="3" name="Content Placeholder 2"/>
          <p:cNvSpPr>
            <a:spLocks noGrp="1"/>
          </p:cNvSpPr>
          <p:nvPr>
            <p:ph idx="1"/>
          </p:nvPr>
        </p:nvSpPr>
        <p:spPr>
          <a:xfrm>
            <a:off x="670705" y="1320542"/>
            <a:ext cx="10905066" cy="4393982"/>
          </a:xfrm>
        </p:spPr>
        <p:txBody>
          <a:bodyPr>
            <a:normAutofit/>
          </a:bodyPr>
          <a:lstStyle/>
          <a:p>
            <a:r>
              <a:rPr lang="lv-LV" dirty="0">
                <a:latin typeface="Times New Roman" panose="02020603050405020304" pitchFamily="18" charset="0"/>
                <a:cs typeface="Times New Roman" panose="02020603050405020304" pitchFamily="18" charset="0"/>
              </a:rPr>
              <a:t>projektus, kas iesniegti pēc konkursa noteiktā termiņa; </a:t>
            </a:r>
          </a:p>
          <a:p>
            <a:r>
              <a:rPr lang="lv-LV" dirty="0">
                <a:latin typeface="Times New Roman" panose="02020603050405020304" pitchFamily="18" charset="0"/>
                <a:cs typeface="Times New Roman" panose="02020603050405020304" pitchFamily="18" charset="0"/>
              </a:rPr>
              <a:t>projektus, kas neatbilst konkursa Nolikuma 5.punkta prasībām (projekta noformējums un saturs);</a:t>
            </a:r>
          </a:p>
          <a:p>
            <a:r>
              <a:rPr lang="lv-LV" dirty="0">
                <a:latin typeface="Times New Roman" panose="02020603050405020304" pitchFamily="18" charset="0"/>
                <a:cs typeface="Times New Roman" panose="02020603050405020304" pitchFamily="18" charset="0"/>
              </a:rPr>
              <a:t>projektus, kas jau ir realizēti līdz projektu konkursa noslēgumam;</a:t>
            </a:r>
          </a:p>
          <a:p>
            <a:r>
              <a:rPr lang="lv-LV" dirty="0">
                <a:latin typeface="Times New Roman" panose="02020603050405020304" pitchFamily="18" charset="0"/>
                <a:cs typeface="Times New Roman" panose="02020603050405020304" pitchFamily="18" charset="0"/>
              </a:rPr>
              <a:t>projektus, kuru tāme nav aritmētiski pareiza;</a:t>
            </a:r>
          </a:p>
          <a:p>
            <a:r>
              <a:rPr lang="lv-LV" dirty="0">
                <a:latin typeface="Times New Roman" panose="02020603050405020304" pitchFamily="18" charset="0"/>
                <a:cs typeface="Times New Roman" panose="02020603050405020304" pitchFamily="18" charset="0"/>
              </a:rPr>
              <a:t>projektus, kuru iesniedzēji nav savlaicīgi nokārtojuši līdzšinējās saistības ar VKKF un ZPR; </a:t>
            </a:r>
          </a:p>
          <a:p>
            <a:r>
              <a:rPr lang="lv-LV" dirty="0">
                <a:latin typeface="Times New Roman" panose="02020603050405020304" pitchFamily="18" charset="0"/>
                <a:cs typeface="Times New Roman" panose="02020603050405020304" pitchFamily="18" charset="0"/>
              </a:rPr>
              <a:t>projektus, kuri saistīti ar politisko partiju aktivitātēm;</a:t>
            </a:r>
          </a:p>
          <a:p>
            <a:r>
              <a:rPr lang="lv-LV" dirty="0">
                <a:latin typeface="Times New Roman" panose="02020603050405020304" pitchFamily="18" charset="0"/>
                <a:cs typeface="Times New Roman" panose="02020603050405020304" pitchFamily="18" charset="0"/>
              </a:rPr>
              <a:t>projektus, kuru pamatmērķis ir peļņas gūšana.</a:t>
            </a:r>
          </a:p>
          <a:p>
            <a:endParaRPr lang="lv-LV" sz="24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55261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Projekts</a:t>
            </a:r>
          </a:p>
        </p:txBody>
      </p:sp>
      <p:sp>
        <p:nvSpPr>
          <p:cNvPr id="3" name="Content Placeholder 2"/>
          <p:cNvSpPr>
            <a:spLocks noGrp="1"/>
          </p:cNvSpPr>
          <p:nvPr>
            <p:ph idx="1"/>
          </p:nvPr>
        </p:nvSpPr>
        <p:spPr>
          <a:xfrm>
            <a:off x="643467" y="1782981"/>
            <a:ext cx="10905066" cy="4393982"/>
          </a:xfrm>
        </p:spPr>
        <p:txBody>
          <a:bodyPr>
            <a:normAutofit/>
          </a:bodyPr>
          <a:lstStyle/>
          <a:p>
            <a:pPr marL="0" indent="0"/>
            <a:r>
              <a:rPr lang="lv-LV" dirty="0">
                <a:latin typeface="Times New Roman" panose="02020603050405020304" pitchFamily="18" charset="0"/>
                <a:cs typeface="Times New Roman" panose="02020603050405020304" pitchFamily="18" charset="0"/>
              </a:rPr>
              <a:t>Projekts ir īstermiņa mērķtiecīga darbība, lai radītu unikālu produktu vai pakalpojumu:</a:t>
            </a:r>
          </a:p>
          <a:p>
            <a:pPr>
              <a:buNone/>
            </a:pPr>
            <a:r>
              <a:rPr lang="lv-LV" dirty="0">
                <a:latin typeface="Times New Roman" panose="02020603050405020304" pitchFamily="18" charset="0"/>
                <a:cs typeface="Times New Roman" panose="02020603050405020304" pitchFamily="18" charset="0"/>
              </a:rPr>
              <a:t>		- ierobežotā laika posmā;</a:t>
            </a:r>
          </a:p>
          <a:p>
            <a:pPr>
              <a:buNone/>
            </a:pPr>
            <a:r>
              <a:rPr lang="lv-LV" dirty="0">
                <a:latin typeface="Times New Roman" panose="02020603050405020304" pitchFamily="18" charset="0"/>
                <a:cs typeface="Times New Roman" panose="02020603050405020304" pitchFamily="18" charset="0"/>
              </a:rPr>
              <a:t>		- ar ierobežotiem finanšu resursiem;</a:t>
            </a:r>
          </a:p>
          <a:p>
            <a:pPr>
              <a:buNone/>
            </a:pPr>
            <a:r>
              <a:rPr lang="lv-LV" dirty="0">
                <a:latin typeface="Times New Roman" panose="02020603050405020304" pitchFamily="18" charset="0"/>
                <a:cs typeface="Times New Roman" panose="02020603050405020304" pitchFamily="18" charset="0"/>
              </a:rPr>
              <a:t>		- ar ierobežotiem cilvēkresursiem. </a:t>
            </a:r>
          </a:p>
          <a:p>
            <a:pPr>
              <a:buNone/>
            </a:pPr>
            <a:endParaRPr lang="lv-LV" dirty="0">
              <a:latin typeface="Times New Roman" panose="02020603050405020304" pitchFamily="18" charset="0"/>
              <a:cs typeface="Times New Roman" panose="02020603050405020304" pitchFamily="18" charset="0"/>
            </a:endParaRPr>
          </a:p>
          <a:p>
            <a:r>
              <a:rPr lang="lv-LV" dirty="0">
                <a:latin typeface="Times New Roman" panose="02020603050405020304" pitchFamily="18" charset="0"/>
                <a:cs typeface="Times New Roman" panose="02020603050405020304" pitchFamily="18" charset="0"/>
              </a:rPr>
              <a:t>Projekts </a:t>
            </a:r>
            <a:r>
              <a:rPr lang="lv-LV" b="1" u="sng" dirty="0">
                <a:solidFill>
                  <a:schemeClr val="accent1">
                    <a:lumMod val="50000"/>
                  </a:schemeClr>
                </a:solidFill>
                <a:latin typeface="Times New Roman" panose="02020603050405020304" pitchFamily="18" charset="0"/>
                <a:cs typeface="Times New Roman" panose="02020603050405020304" pitchFamily="18" charset="0"/>
              </a:rPr>
              <a:t>nav</a:t>
            </a:r>
            <a:r>
              <a:rPr lang="lv-LV" dirty="0">
                <a:latin typeface="Times New Roman" panose="02020603050405020304" pitchFamily="18" charset="0"/>
                <a:cs typeface="Times New Roman" panose="02020603050405020304" pitchFamily="18" charset="0"/>
              </a:rPr>
              <a:t> ikdienas darbi vai organizācijas pamatfunkcijas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9" name="Content Placeholder 18">
            <a:extLst>
              <a:ext uri="{FF2B5EF4-FFF2-40B4-BE49-F238E27FC236}">
                <a16:creationId xmlns:a16="http://schemas.microsoft.com/office/drawing/2014/main" xmlns="" id="{0EA2DFA7-D0AB-4581-BE59-C11BAA3E8FA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07030" y="1069848"/>
            <a:ext cx="9267906" cy="4701797"/>
          </a:xfrm>
        </p:spPr>
      </p:pic>
      <p:sp>
        <p:nvSpPr>
          <p:cNvPr id="13" name="Runas burbulis: taisnstūrveida 12">
            <a:extLst>
              <a:ext uri="{FF2B5EF4-FFF2-40B4-BE49-F238E27FC236}">
                <a16:creationId xmlns:a16="http://schemas.microsoft.com/office/drawing/2014/main" xmlns="" id="{17E005DB-DF3C-426A-97D8-BFCB3108014F}"/>
              </a:ext>
            </a:extLst>
          </p:cNvPr>
          <p:cNvSpPr/>
          <p:nvPr/>
        </p:nvSpPr>
        <p:spPr>
          <a:xfrm>
            <a:off x="8285073" y="3327392"/>
            <a:ext cx="3546585" cy="1491638"/>
          </a:xfrm>
          <a:prstGeom prst="wedgeRectCallout">
            <a:avLst>
              <a:gd name="adj1" fmla="val -77272"/>
              <a:gd name="adj2" fmla="val 39706"/>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lv-LV" sz="2000" dirty="0">
                <a:latin typeface="Times New Roman" panose="02020603050405020304" pitchFamily="18" charset="0"/>
                <a:cs typeface="Times New Roman" panose="02020603050405020304" pitchFamily="18" charset="0"/>
              </a:rPr>
              <a:t>Jānorāda projekta  kopējais laiks (t.sk. paredzot laiku pēdējo maksājumu veikšanai un atskaites sagatavošanai)</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198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kopsavilkums</a:t>
            </a:r>
          </a:p>
        </p:txBody>
      </p:sp>
      <p:sp>
        <p:nvSpPr>
          <p:cNvPr id="3" name="Content Placeholder 2"/>
          <p:cNvSpPr>
            <a:spLocks noGrp="1"/>
          </p:cNvSpPr>
          <p:nvPr>
            <p:ph idx="1"/>
          </p:nvPr>
        </p:nvSpPr>
        <p:spPr>
          <a:xfrm>
            <a:off x="643467" y="1782981"/>
            <a:ext cx="10905066" cy="4393982"/>
          </a:xfrm>
        </p:spPr>
        <p:txBody>
          <a:bodyPr>
            <a:normAutofit/>
          </a:bodyPr>
          <a:lstStyle/>
          <a:p>
            <a:endParaRPr lang="lv-LV" sz="2000" dirty="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Attēls 8" descr="Attēls, kurā ir teksts&#10;&#10;Apraksts ģenerēts automātiski">
            <a:extLst>
              <a:ext uri="{FF2B5EF4-FFF2-40B4-BE49-F238E27FC236}">
                <a16:creationId xmlns:a16="http://schemas.microsoft.com/office/drawing/2014/main" xmlns="" id="{FCB30D08-FE0E-4373-8C0A-FDF0B6ED5E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467" y="2564752"/>
            <a:ext cx="5800381" cy="1493598"/>
          </a:xfrm>
          <a:prstGeom prst="rect">
            <a:avLst/>
          </a:prstGeom>
        </p:spPr>
      </p:pic>
      <p:sp>
        <p:nvSpPr>
          <p:cNvPr id="11" name="Content Placeholder 2">
            <a:extLst>
              <a:ext uri="{FF2B5EF4-FFF2-40B4-BE49-F238E27FC236}">
                <a16:creationId xmlns:a16="http://schemas.microsoft.com/office/drawing/2014/main" xmlns="" id="{47D02AE7-E625-4348-B4F2-40DD45F7EED9}"/>
              </a:ext>
            </a:extLst>
          </p:cNvPr>
          <p:cNvSpPr txBox="1">
            <a:spLocks/>
          </p:cNvSpPr>
          <p:nvPr/>
        </p:nvSpPr>
        <p:spPr>
          <a:xfrm>
            <a:off x="6457473" y="1920871"/>
            <a:ext cx="4848969" cy="4393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Oswald Regular"/>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Oswald Regular"/>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Oswald Regular"/>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lv-LV" sz="2000" dirty="0">
              <a:cs typeface="Times New Roman" panose="02020603050405020304" pitchFamily="18" charset="0"/>
            </a:endParaRPr>
          </a:p>
          <a:p>
            <a:pPr marL="0" indent="0">
              <a:buFont typeface="Arial" panose="020B0604020202020204" pitchFamily="34" charset="0"/>
              <a:buNone/>
            </a:pPr>
            <a:r>
              <a:rPr lang="lv-LV" sz="2400" dirty="0">
                <a:latin typeface="Times New Roman" panose="02020603050405020304" pitchFamily="18" charset="0"/>
                <a:cs typeface="Times New Roman" panose="02020603050405020304" pitchFamily="18" charset="0"/>
              </a:rPr>
              <a:t>Īss projekta apraksts (4-5 teikumi), norādot mērķi un paredzamo rezultātu</a:t>
            </a:r>
          </a:p>
          <a:p>
            <a:pPr marL="0" indent="0">
              <a:buFont typeface="Arial" panose="020B0604020202020204" pitchFamily="34" charset="0"/>
              <a:buNone/>
            </a:pPr>
            <a:r>
              <a:rPr lang="lv-LV" sz="2400" dirty="0">
                <a:latin typeface="Times New Roman" panose="02020603050405020304" pitchFamily="18" charset="0"/>
                <a:cs typeface="Times New Roman" panose="02020603050405020304" pitchFamily="18" charset="0"/>
              </a:rPr>
              <a:t>Šo sadaļu ieteicams aizpildīt pēdējo, lai kopsavilkumā un pieteikumā informācija būtu saskaņota.</a:t>
            </a:r>
          </a:p>
          <a:p>
            <a:pPr marL="0" indent="0">
              <a:buFont typeface="Arial" panose="020B0604020202020204" pitchFamily="34" charset="0"/>
              <a:buNone/>
            </a:pPr>
            <a:endParaRPr lang="lv-LV"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lv-LV" sz="2000" dirty="0">
              <a:cs typeface="Times New Roman" panose="02020603050405020304" pitchFamily="18" charset="0"/>
            </a:endParaRPr>
          </a:p>
        </p:txBody>
      </p:sp>
    </p:spTree>
    <p:extLst>
      <p:ext uri="{BB962C8B-B14F-4D97-AF65-F5344CB8AC3E}">
        <p14:creationId xmlns:p14="http://schemas.microsoft.com/office/powerpoint/2010/main" val="3794504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nepieciešamības pamatojums</a:t>
            </a:r>
          </a:p>
        </p:txBody>
      </p:sp>
      <p:sp>
        <p:nvSpPr>
          <p:cNvPr id="3" name="Content Placeholder 2"/>
          <p:cNvSpPr>
            <a:spLocks noGrp="1"/>
          </p:cNvSpPr>
          <p:nvPr>
            <p:ph idx="1"/>
          </p:nvPr>
        </p:nvSpPr>
        <p:spPr>
          <a:xfrm>
            <a:off x="643467" y="1782981"/>
            <a:ext cx="10905066" cy="4393982"/>
          </a:xfrm>
        </p:spPr>
        <p:txBody>
          <a:bodyPr>
            <a:normAutofit/>
          </a:bodyPr>
          <a:lstStyle/>
          <a:p>
            <a:r>
              <a:rPr lang="lv-LV" dirty="0">
                <a:latin typeface="Times New Roman" panose="02020603050405020304" pitchFamily="18" charset="0"/>
                <a:cs typeface="Times New Roman" panose="02020603050405020304" pitchFamily="18" charset="0"/>
              </a:rPr>
              <a:t>Situācijas apraksts un problēmas raksturojums:</a:t>
            </a:r>
          </a:p>
          <a:p>
            <a:pPr marL="457200" lvl="1" indent="0">
              <a:buNone/>
            </a:pPr>
            <a:r>
              <a:rPr lang="lv-LV" sz="2800" dirty="0">
                <a:latin typeface="Times New Roman" panose="02020603050405020304" pitchFamily="18" charset="0"/>
                <a:cs typeface="Times New Roman" panose="02020603050405020304" pitchFamily="18" charset="0"/>
              </a:rPr>
              <a:t>- kāpēc projekts ir aktuāls;</a:t>
            </a:r>
          </a:p>
          <a:p>
            <a:pPr marL="457200" lvl="1" indent="0">
              <a:buNone/>
            </a:pPr>
            <a:r>
              <a:rPr lang="lv-LV" sz="2800" dirty="0">
                <a:latin typeface="Times New Roman" panose="02020603050405020304" pitchFamily="18" charset="0"/>
                <a:cs typeface="Times New Roman" panose="02020603050405020304" pitchFamily="18" charset="0"/>
              </a:rPr>
              <a:t>- kādu problēmu projekts risinās;</a:t>
            </a:r>
          </a:p>
          <a:p>
            <a:pPr marL="457200" lvl="1" indent="0">
              <a:buNone/>
            </a:pPr>
            <a:r>
              <a:rPr lang="lv-LV" sz="2800" dirty="0">
                <a:latin typeface="Times New Roman" panose="02020603050405020304" pitchFamily="18" charset="0"/>
                <a:cs typeface="Times New Roman" panose="02020603050405020304" pitchFamily="18" charset="0"/>
              </a:rPr>
              <a:t>- kādu labumu tas dos;</a:t>
            </a:r>
          </a:p>
          <a:p>
            <a:pPr lvl="1">
              <a:buFontTx/>
              <a:buChar char="-"/>
            </a:pPr>
            <a:r>
              <a:rPr lang="lv-LV" sz="2800" dirty="0">
                <a:latin typeface="Times New Roman" panose="02020603050405020304" pitchFamily="18" charset="0"/>
                <a:cs typeface="Times New Roman" panose="02020603050405020304" pitchFamily="18" charset="0"/>
              </a:rPr>
              <a:t>kam projekts rezultāts/produkts ir aktuāls.</a:t>
            </a:r>
          </a:p>
          <a:p>
            <a:pPr marL="457200" lvl="1" indent="0">
              <a:buNone/>
            </a:pPr>
            <a:endParaRPr lang="lv-LV" sz="2800" dirty="0">
              <a:latin typeface="Times New Roman" panose="02020603050405020304" pitchFamily="18" charset="0"/>
              <a:cs typeface="Times New Roman" panose="02020603050405020304" pitchFamily="18" charset="0"/>
            </a:endParaRPr>
          </a:p>
          <a:p>
            <a:pPr marL="457200" lvl="1" indent="0">
              <a:buNone/>
            </a:pPr>
            <a:r>
              <a:rPr lang="lv-LV" sz="2800" dirty="0">
                <a:latin typeface="Times New Roman" panose="02020603050405020304" pitchFamily="18" charset="0"/>
                <a:cs typeface="Times New Roman" panose="02020603050405020304" pitchFamily="18" charset="0"/>
              </a:rPr>
              <a:t>! Šajā sadaļā apraksta tikai projekta nepieciešamību.</a:t>
            </a:r>
          </a:p>
          <a:p>
            <a:pPr marL="457200" lvl="1" indent="0">
              <a:buNone/>
            </a:pPr>
            <a:r>
              <a:rPr lang="lv-LV" sz="2800" dirty="0">
                <a:latin typeface="Times New Roman" panose="02020603050405020304" pitchFamily="18" charset="0"/>
                <a:cs typeface="Times New Roman" panose="02020603050405020304" pitchFamily="18" charset="0"/>
              </a:rPr>
              <a:t>Ja projekts ir turpinājums jau iepriekš veiktām aktivitātēm, to vēlams norādīt.</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33605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itchFamily="18" charset="0"/>
              </a:rPr>
              <a:t>Zemgales kultūras programma(ZKP) 2022</a:t>
            </a:r>
          </a:p>
        </p:txBody>
      </p:sp>
      <p:sp>
        <p:nvSpPr>
          <p:cNvPr id="3" name="Content Placeholder 2"/>
          <p:cNvSpPr>
            <a:spLocks noGrp="1"/>
          </p:cNvSpPr>
          <p:nvPr>
            <p:ph idx="1"/>
          </p:nvPr>
        </p:nvSpPr>
        <p:spPr>
          <a:xfrm>
            <a:off x="643467" y="1782981"/>
            <a:ext cx="10905066" cy="4393982"/>
          </a:xfrm>
        </p:spPr>
        <p:txBody>
          <a:bodyPr>
            <a:normAutofit/>
          </a:bodyPr>
          <a:lstStyle/>
          <a:p>
            <a:pPr>
              <a:spcBef>
                <a:spcPts val="0"/>
              </a:spcBef>
              <a:buNone/>
            </a:pPr>
            <a:r>
              <a:rPr lang="lv-LV" sz="2000" dirty="0">
                <a:latin typeface="Times New Roman" pitchFamily="18" charset="0"/>
                <a:cs typeface="Times New Roman" pitchFamily="18" charset="0"/>
              </a:rPr>
              <a:t> </a:t>
            </a:r>
          </a:p>
          <a:p>
            <a:pPr>
              <a:spcBef>
                <a:spcPts val="0"/>
              </a:spcBef>
              <a:buNone/>
            </a:pPr>
            <a:r>
              <a:rPr lang="lv-LV" sz="2000" dirty="0">
                <a:latin typeface="Times New Roman" pitchFamily="18" charset="0"/>
                <a:cs typeface="Times New Roman" pitchFamily="18" charset="0"/>
              </a:rPr>
              <a:t>  </a:t>
            </a:r>
            <a:r>
              <a:rPr lang="lv-LV" dirty="0">
                <a:latin typeface="Times New Roman" panose="02020603050405020304" pitchFamily="18" charset="0"/>
                <a:cs typeface="Times New Roman" panose="02020603050405020304" pitchFamily="18" charset="0"/>
              </a:rPr>
              <a:t>Kultūras programmu reģioniem finansē Valsts </a:t>
            </a:r>
            <a:r>
              <a:rPr lang="lv-LV" dirty="0" err="1">
                <a:latin typeface="Times New Roman" panose="02020603050405020304" pitchFamily="18" charset="0"/>
                <a:cs typeface="Times New Roman" panose="02020603050405020304" pitchFamily="18" charset="0"/>
              </a:rPr>
              <a:t>kultūrkapitāla</a:t>
            </a:r>
            <a:r>
              <a:rPr lang="lv-LV" dirty="0">
                <a:latin typeface="Times New Roman" panose="02020603050405020304" pitchFamily="18" charset="0"/>
                <a:cs typeface="Times New Roman" panose="02020603050405020304" pitchFamily="18" charset="0"/>
              </a:rPr>
              <a:t> fonds ar   A/S ’’Latvijas valsts meži’’ finansiālu atbalstu</a:t>
            </a:r>
          </a:p>
          <a:p>
            <a:pPr>
              <a:spcBef>
                <a:spcPts val="0"/>
              </a:spcBef>
              <a:buNone/>
            </a:pPr>
            <a:endParaRPr lang="lv-LV" dirty="0">
              <a:latin typeface="Times New Roman" panose="02020603050405020304" pitchFamily="18" charset="0"/>
              <a:cs typeface="Times New Roman" panose="02020603050405020304" pitchFamily="18" charset="0"/>
            </a:endParaRPr>
          </a:p>
          <a:p>
            <a:pPr>
              <a:buNone/>
            </a:pPr>
            <a:r>
              <a:rPr lang="lv-LV" dirty="0">
                <a:latin typeface="Times New Roman" panose="02020603050405020304" pitchFamily="18" charset="0"/>
                <a:cs typeface="Times New Roman" panose="02020603050405020304" pitchFamily="18" charset="0"/>
              </a:rPr>
              <a:t> Uzrauga - Valsts </a:t>
            </a:r>
            <a:r>
              <a:rPr lang="lv-LV" dirty="0" err="1">
                <a:latin typeface="Times New Roman" panose="02020603050405020304" pitchFamily="18" charset="0"/>
                <a:cs typeface="Times New Roman" panose="02020603050405020304" pitchFamily="18" charset="0"/>
              </a:rPr>
              <a:t>kultūrkapitāla</a:t>
            </a:r>
            <a:r>
              <a:rPr lang="lv-LV" dirty="0">
                <a:latin typeface="Times New Roman" panose="02020603050405020304" pitchFamily="18" charset="0"/>
                <a:cs typeface="Times New Roman" panose="02020603050405020304" pitchFamily="18" charset="0"/>
              </a:rPr>
              <a:t> fonds</a:t>
            </a:r>
          </a:p>
          <a:p>
            <a:pPr>
              <a:buNone/>
            </a:pPr>
            <a:endParaRPr lang="lv-LV" dirty="0">
              <a:latin typeface="Times New Roman" panose="02020603050405020304" pitchFamily="18" charset="0"/>
              <a:cs typeface="Times New Roman" panose="02020603050405020304" pitchFamily="18" charset="0"/>
            </a:endParaRPr>
          </a:p>
          <a:p>
            <a:pPr>
              <a:buNone/>
            </a:pPr>
            <a:r>
              <a:rPr lang="lv-LV" dirty="0">
                <a:latin typeface="Times New Roman" panose="02020603050405020304" pitchFamily="18" charset="0"/>
                <a:cs typeface="Times New Roman" panose="02020603050405020304" pitchFamily="18" charset="0"/>
              </a:rPr>
              <a:t>  Īsteno – Zemgales plānošanas reģions</a:t>
            </a:r>
          </a:p>
          <a:p>
            <a:pPr marL="0" indent="0">
              <a:buNone/>
            </a:pPr>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93245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mērķis</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Formulējot projekta mērķus, jānorāda ko ar šī projekta palīdzību vēlaties sasniegt;</a:t>
            </a:r>
          </a:p>
          <a:p>
            <a:r>
              <a:rPr lang="lv-LV" sz="2800" dirty="0">
                <a:latin typeface="Times New Roman" panose="02020603050405020304" pitchFamily="18" charset="0"/>
                <a:cs typeface="Times New Roman" panose="02020603050405020304" pitchFamily="18" charset="0"/>
              </a:rPr>
              <a:t>Projekta mērķim jābūt atbilstošam programmas mērķim. </a:t>
            </a:r>
          </a:p>
          <a:p>
            <a:pPr marL="457200" lvl="1" indent="0">
              <a:buNone/>
            </a:pPr>
            <a:endParaRPr lang="lv-LV" sz="28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9" name="Grupa 8">
            <a:extLst>
              <a:ext uri="{FF2B5EF4-FFF2-40B4-BE49-F238E27FC236}">
                <a16:creationId xmlns:a16="http://schemas.microsoft.com/office/drawing/2014/main" xmlns="" id="{5D6DAFA9-8FC2-43F3-9605-160E125F1AF6}"/>
              </a:ext>
            </a:extLst>
          </p:cNvPr>
          <p:cNvGrpSpPr/>
          <p:nvPr/>
        </p:nvGrpSpPr>
        <p:grpSpPr>
          <a:xfrm>
            <a:off x="860769" y="3784269"/>
            <a:ext cx="3504395" cy="1401758"/>
            <a:chOff x="2876" y="2133"/>
            <a:chExt cx="3504395" cy="1401758"/>
          </a:xfrm>
        </p:grpSpPr>
        <p:sp>
          <p:nvSpPr>
            <p:cNvPr id="11" name="Bultiņa: skujiņa 10">
              <a:extLst>
                <a:ext uri="{FF2B5EF4-FFF2-40B4-BE49-F238E27FC236}">
                  <a16:creationId xmlns:a16="http://schemas.microsoft.com/office/drawing/2014/main" xmlns="" id="{8B4274E9-1F71-4D37-8553-B2EDEF415DC9}"/>
                </a:ext>
              </a:extLst>
            </p:cNvPr>
            <p:cNvSpPr/>
            <p:nvPr/>
          </p:nvSpPr>
          <p:spPr>
            <a:xfrm>
              <a:off x="2876" y="2133"/>
              <a:ext cx="3504395" cy="1401758"/>
            </a:xfrm>
            <a:prstGeom prst="chevron">
              <a:avLst/>
            </a:prstGeom>
            <a:ln>
              <a:solidFill>
                <a:srgbClr val="BC366F"/>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3" name="Bultiņa: skujiņa 4">
              <a:extLst>
                <a:ext uri="{FF2B5EF4-FFF2-40B4-BE49-F238E27FC236}">
                  <a16:creationId xmlns:a16="http://schemas.microsoft.com/office/drawing/2014/main" xmlns="" id="{425B4290-7C97-40F4-B1B8-3F431B876D1C}"/>
                </a:ext>
              </a:extLst>
            </p:cNvPr>
            <p:cNvSpPr txBox="1"/>
            <p:nvPr/>
          </p:nvSpPr>
          <p:spPr>
            <a:xfrm>
              <a:off x="703755" y="2133"/>
              <a:ext cx="2102637" cy="140175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lv-LV" sz="2000" kern="1200" dirty="0"/>
                <a:t>Programmas mērķis</a:t>
              </a:r>
            </a:p>
          </p:txBody>
        </p:sp>
      </p:grpSp>
      <p:grpSp>
        <p:nvGrpSpPr>
          <p:cNvPr id="15" name="Grupa 14">
            <a:extLst>
              <a:ext uri="{FF2B5EF4-FFF2-40B4-BE49-F238E27FC236}">
                <a16:creationId xmlns:a16="http://schemas.microsoft.com/office/drawing/2014/main" xmlns="" id="{258BEB6F-5A9D-4453-91C1-D0CCFAD35A31}"/>
              </a:ext>
            </a:extLst>
          </p:cNvPr>
          <p:cNvGrpSpPr/>
          <p:nvPr/>
        </p:nvGrpSpPr>
        <p:grpSpPr>
          <a:xfrm>
            <a:off x="4343802" y="3784269"/>
            <a:ext cx="3504395" cy="1401758"/>
            <a:chOff x="3072340" y="4267"/>
            <a:chExt cx="3504395" cy="1401758"/>
          </a:xfrm>
        </p:grpSpPr>
        <p:sp>
          <p:nvSpPr>
            <p:cNvPr id="17" name="Bultiņa: skujiņa 16">
              <a:extLst>
                <a:ext uri="{FF2B5EF4-FFF2-40B4-BE49-F238E27FC236}">
                  <a16:creationId xmlns:a16="http://schemas.microsoft.com/office/drawing/2014/main" xmlns="" id="{3203F7DC-1B9A-4EF4-8036-B4AB080B3619}"/>
                </a:ext>
              </a:extLst>
            </p:cNvPr>
            <p:cNvSpPr/>
            <p:nvPr/>
          </p:nvSpPr>
          <p:spPr>
            <a:xfrm>
              <a:off x="3072340" y="4267"/>
              <a:ext cx="3504395" cy="1401758"/>
            </a:xfrm>
            <a:prstGeom prst="chevron">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8" name="Bultiņa: skujiņa 4">
              <a:extLst>
                <a:ext uri="{FF2B5EF4-FFF2-40B4-BE49-F238E27FC236}">
                  <a16:creationId xmlns:a16="http://schemas.microsoft.com/office/drawing/2014/main" xmlns="" id="{BAFD547B-1A20-4021-8EA2-10F63EE6CA5B}"/>
                </a:ext>
              </a:extLst>
            </p:cNvPr>
            <p:cNvSpPr txBox="1"/>
            <p:nvPr/>
          </p:nvSpPr>
          <p:spPr>
            <a:xfrm>
              <a:off x="3773219" y="4267"/>
              <a:ext cx="2102637" cy="140175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lv-LV" sz="2000" kern="1200" dirty="0"/>
                <a:t>Projekta mērķis</a:t>
              </a:r>
            </a:p>
          </p:txBody>
        </p:sp>
      </p:grpSp>
      <p:grpSp>
        <p:nvGrpSpPr>
          <p:cNvPr id="19" name="Grupa 18">
            <a:extLst>
              <a:ext uri="{FF2B5EF4-FFF2-40B4-BE49-F238E27FC236}">
                <a16:creationId xmlns:a16="http://schemas.microsoft.com/office/drawing/2014/main" xmlns="" id="{3D3C74B0-98BC-4B87-8313-2E2C2D02B44C}"/>
              </a:ext>
            </a:extLst>
          </p:cNvPr>
          <p:cNvGrpSpPr/>
          <p:nvPr/>
        </p:nvGrpSpPr>
        <p:grpSpPr>
          <a:xfrm>
            <a:off x="7660582" y="3784269"/>
            <a:ext cx="3504395" cy="1401758"/>
            <a:chOff x="6310787" y="2133"/>
            <a:chExt cx="3504395" cy="1401758"/>
          </a:xfrm>
        </p:grpSpPr>
        <p:sp>
          <p:nvSpPr>
            <p:cNvPr id="20" name="Bultiņa: skujiņa 19">
              <a:extLst>
                <a:ext uri="{FF2B5EF4-FFF2-40B4-BE49-F238E27FC236}">
                  <a16:creationId xmlns:a16="http://schemas.microsoft.com/office/drawing/2014/main" xmlns="" id="{2757C42A-5B8D-489B-B190-B8C3DF0AE8B4}"/>
                </a:ext>
              </a:extLst>
            </p:cNvPr>
            <p:cNvSpPr/>
            <p:nvPr/>
          </p:nvSpPr>
          <p:spPr>
            <a:xfrm>
              <a:off x="6310787" y="2133"/>
              <a:ext cx="3504395" cy="1401758"/>
            </a:xfrm>
            <a:prstGeom prst="chevron">
              <a:avLst/>
            </a:prstGeom>
            <a:ln>
              <a:solidFill>
                <a:srgbClr val="FFC000"/>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1" name="Bultiņa: skujiņa 4">
              <a:extLst>
                <a:ext uri="{FF2B5EF4-FFF2-40B4-BE49-F238E27FC236}">
                  <a16:creationId xmlns:a16="http://schemas.microsoft.com/office/drawing/2014/main" xmlns="" id="{41C9FE91-3C7F-4401-90DD-F07915D278BF}"/>
                </a:ext>
              </a:extLst>
            </p:cNvPr>
            <p:cNvSpPr txBox="1"/>
            <p:nvPr/>
          </p:nvSpPr>
          <p:spPr>
            <a:xfrm>
              <a:off x="7011666" y="2133"/>
              <a:ext cx="2102637" cy="140175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lv-LV" sz="2000" kern="1200" dirty="0"/>
                <a:t>Projekta izstrāde </a:t>
              </a:r>
            </a:p>
          </p:txBody>
        </p:sp>
      </p:grpSp>
    </p:spTree>
    <p:extLst>
      <p:ext uri="{BB962C8B-B14F-4D97-AF65-F5344CB8AC3E}">
        <p14:creationId xmlns:p14="http://schemas.microsoft.com/office/powerpoint/2010/main" val="3781272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mērķis un uzdevumi</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Veiksmīgi noformulēts mērķis ir: </a:t>
            </a:r>
          </a:p>
          <a:p>
            <a:pPr marL="0" indent="0">
              <a:buNone/>
            </a:pPr>
            <a:r>
              <a:rPr lang="lv-LV" sz="2800" dirty="0">
                <a:latin typeface="Times New Roman" panose="02020603050405020304" pitchFamily="18" charset="0"/>
                <a:cs typeface="Times New Roman" panose="02020603050405020304" pitchFamily="18" charset="0"/>
              </a:rPr>
              <a:t>	- specifisks;</a:t>
            </a:r>
          </a:p>
          <a:p>
            <a:pPr marL="0" indent="0">
              <a:buNone/>
            </a:pPr>
            <a:r>
              <a:rPr lang="lv-LV" sz="2800" dirty="0">
                <a:latin typeface="Times New Roman" panose="02020603050405020304" pitchFamily="18" charset="0"/>
                <a:cs typeface="Times New Roman" panose="02020603050405020304" pitchFamily="18" charset="0"/>
              </a:rPr>
              <a:t>	- izmērāms;</a:t>
            </a:r>
          </a:p>
          <a:p>
            <a:pPr marL="0" indent="0">
              <a:buNone/>
            </a:pPr>
            <a:r>
              <a:rPr lang="lv-LV" sz="2800" dirty="0">
                <a:latin typeface="Times New Roman" panose="02020603050405020304" pitchFamily="18" charset="0"/>
                <a:cs typeface="Times New Roman" panose="02020603050405020304" pitchFamily="18" charset="0"/>
              </a:rPr>
              <a:t>	- sasniedzams;</a:t>
            </a:r>
          </a:p>
          <a:p>
            <a:pPr marL="0" indent="0">
              <a:buNone/>
            </a:pPr>
            <a:r>
              <a:rPr lang="lv-LV" sz="2800" dirty="0">
                <a:latin typeface="Times New Roman" panose="02020603050405020304" pitchFamily="18" charset="0"/>
                <a:cs typeface="Times New Roman" panose="02020603050405020304" pitchFamily="18" charset="0"/>
              </a:rPr>
              <a:t>	- atbilstošs;</a:t>
            </a:r>
          </a:p>
          <a:p>
            <a:pPr marL="0" indent="0">
              <a:buNone/>
            </a:pPr>
            <a:r>
              <a:rPr lang="lv-LV" sz="2800" dirty="0">
                <a:latin typeface="Times New Roman" panose="02020603050405020304" pitchFamily="18" charset="0"/>
                <a:cs typeface="Times New Roman" panose="02020603050405020304" pitchFamily="18" charset="0"/>
              </a:rPr>
              <a:t>	- laikā noteikts.</a:t>
            </a:r>
          </a:p>
          <a:p>
            <a:pPr marL="0" indent="0">
              <a:buNone/>
            </a:pPr>
            <a:endParaRPr lang="lv-LV" sz="2800" dirty="0">
              <a:latin typeface="Times New Roman" panose="02020603050405020304" pitchFamily="18" charset="0"/>
              <a:cs typeface="Times New Roman" panose="02020603050405020304" pitchFamily="18" charset="0"/>
            </a:endParaRPr>
          </a:p>
          <a:p>
            <a:pPr marL="0" indent="0">
              <a:buNone/>
            </a:pPr>
            <a:r>
              <a:rPr lang="lv-LV" sz="2800" dirty="0">
                <a:latin typeface="Times New Roman" panose="02020603050405020304" pitchFamily="18" charset="0"/>
                <a:cs typeface="Times New Roman" panose="02020603050405020304" pitchFamily="18" charset="0"/>
              </a:rPr>
              <a:t>       </a:t>
            </a:r>
            <a:r>
              <a:rPr lang="lv-LV" sz="2800" dirty="0">
                <a:solidFill>
                  <a:srgbClr val="FF0000"/>
                </a:solidFill>
                <a:latin typeface="Times New Roman" panose="02020603050405020304" pitchFamily="18" charset="0"/>
                <a:cs typeface="Times New Roman" panose="02020603050405020304" pitchFamily="18" charset="0"/>
              </a:rPr>
              <a:t>!</a:t>
            </a:r>
            <a:r>
              <a:rPr lang="lv-LV" sz="2800" dirty="0">
                <a:latin typeface="Times New Roman" panose="02020603050405020304" pitchFamily="18" charset="0"/>
                <a:cs typeface="Times New Roman" panose="02020603050405020304" pitchFamily="18" charset="0"/>
              </a:rPr>
              <a:t> Projekta mērķis nedrīkst saturēt risinājumus</a:t>
            </a:r>
          </a:p>
          <a:p>
            <a:pPr marL="457200" lvl="1" indent="0">
              <a:buNone/>
            </a:pPr>
            <a:endParaRPr lang="lv-LV" sz="28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13268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realizācijas vieta</a:t>
            </a:r>
          </a:p>
        </p:txBody>
      </p:sp>
      <p:sp>
        <p:nvSpPr>
          <p:cNvPr id="3" name="Content Placeholder 2"/>
          <p:cNvSpPr>
            <a:spLocks noGrp="1"/>
          </p:cNvSpPr>
          <p:nvPr>
            <p:ph idx="1"/>
          </p:nvPr>
        </p:nvSpPr>
        <p:spPr>
          <a:xfrm>
            <a:off x="643467" y="1782981"/>
            <a:ext cx="10905066" cy="4393982"/>
          </a:xfrm>
        </p:spPr>
        <p:txBody>
          <a:bodyPr>
            <a:normAutofit/>
          </a:bodyPr>
          <a:lstStyle/>
          <a:p>
            <a:r>
              <a:rPr lang="lv-LV" dirty="0">
                <a:latin typeface="Times New Roman" panose="02020603050405020304" pitchFamily="18" charset="0"/>
                <a:cs typeface="Times New Roman" panose="02020603050405020304" pitchFamily="18" charset="0"/>
              </a:rPr>
              <a:t>Jānorāda vieta, kur tiks ieviests projekts</a:t>
            </a:r>
          </a:p>
          <a:p>
            <a:pPr marL="457200" lvl="1" indent="0">
              <a:buNone/>
            </a:pPr>
            <a:endParaRPr lang="lv-LV" sz="28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10900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realizācijas gaita, aktivitātes</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Detalizēts, secīgs apraksts kā tiks sasniegts projekta rezultāts, atbildot:</a:t>
            </a:r>
          </a:p>
          <a:p>
            <a:pPr marL="0" indent="0">
              <a:buNone/>
            </a:pPr>
            <a:r>
              <a:rPr lang="lv-LV" sz="2800" dirty="0">
                <a:latin typeface="Times New Roman" panose="02020603050405020304" pitchFamily="18" charset="0"/>
                <a:cs typeface="Times New Roman" panose="02020603050405020304" pitchFamily="18" charset="0"/>
              </a:rPr>
              <a:t>	Kas?</a:t>
            </a:r>
          </a:p>
          <a:p>
            <a:pPr marL="0" indent="0">
              <a:buNone/>
            </a:pPr>
            <a:r>
              <a:rPr lang="lv-LV" sz="2800" dirty="0">
                <a:latin typeface="Times New Roman" panose="02020603050405020304" pitchFamily="18" charset="0"/>
                <a:cs typeface="Times New Roman" panose="02020603050405020304" pitchFamily="18" charset="0"/>
              </a:rPr>
              <a:t>	Kur?</a:t>
            </a:r>
          </a:p>
          <a:p>
            <a:pPr marL="0" indent="0">
              <a:buNone/>
            </a:pPr>
            <a:r>
              <a:rPr lang="lv-LV" sz="2800" dirty="0">
                <a:latin typeface="Times New Roman" panose="02020603050405020304" pitchFamily="18" charset="0"/>
                <a:cs typeface="Times New Roman" panose="02020603050405020304" pitchFamily="18" charset="0"/>
              </a:rPr>
              <a:t>	Kad?</a:t>
            </a:r>
          </a:p>
          <a:p>
            <a:pPr marL="0" indent="0">
              <a:buNone/>
            </a:pPr>
            <a:r>
              <a:rPr lang="lv-LV" sz="2800" dirty="0">
                <a:latin typeface="Times New Roman" panose="02020603050405020304" pitchFamily="18" charset="0"/>
                <a:cs typeface="Times New Roman" panose="02020603050405020304" pitchFamily="18" charset="0"/>
              </a:rPr>
              <a:t>	Kāpēc?</a:t>
            </a:r>
          </a:p>
          <a:p>
            <a:pPr marL="0" indent="0">
              <a:buNone/>
            </a:pPr>
            <a:r>
              <a:rPr lang="lv-LV" sz="2800" dirty="0">
                <a:latin typeface="Times New Roman" panose="02020603050405020304" pitchFamily="18" charset="0"/>
                <a:cs typeface="Times New Roman" panose="02020603050405020304" pitchFamily="18" charset="0"/>
              </a:rPr>
              <a:t>	Kā tiks darīts projekta ietvaros?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26674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īstenošanas laika plāns</a:t>
            </a:r>
          </a:p>
        </p:txBody>
      </p:sp>
      <p:sp>
        <p:nvSpPr>
          <p:cNvPr id="3" name="Content Placeholder 2"/>
          <p:cNvSpPr>
            <a:spLocks noGrp="1"/>
          </p:cNvSpPr>
          <p:nvPr>
            <p:ph idx="1"/>
          </p:nvPr>
        </p:nvSpPr>
        <p:spPr>
          <a:xfrm>
            <a:off x="6934214" y="1577515"/>
            <a:ext cx="4515916" cy="3023982"/>
          </a:xfrm>
        </p:spPr>
        <p:txBody>
          <a:bodyPr>
            <a:normAutofit/>
          </a:bodyPr>
          <a:lstStyle/>
          <a:p>
            <a:pPr marL="0" indent="0">
              <a:buNone/>
            </a:pPr>
            <a:endParaRPr lang="lv-LV" sz="1900" dirty="0"/>
          </a:p>
          <a:p>
            <a:r>
              <a:rPr lang="lv-LV" sz="2400" dirty="0">
                <a:latin typeface="Times New Roman" panose="02020603050405020304" pitchFamily="18" charset="0"/>
                <a:cs typeface="Times New Roman" panose="02020603050405020304" pitchFamily="18" charset="0"/>
              </a:rPr>
              <a:t>Jānorāda, kuros mēnešos aktivitāte tiks īstenota;</a:t>
            </a:r>
          </a:p>
          <a:p>
            <a:r>
              <a:rPr lang="lv-LV" sz="2400" dirty="0">
                <a:latin typeface="Times New Roman" panose="02020603050405020304" pitchFamily="18" charset="0"/>
                <a:cs typeface="Times New Roman" panose="02020603050405020304" pitchFamily="18" charset="0"/>
              </a:rPr>
              <a:t>Aktivitātēm jāatbilst Pieteikuma veidlapas 2.6. punktā (detalizēts projekta realizācijas gaitas apraksts/aktivitātes) norādītajām aktivitātēm.</a:t>
            </a:r>
          </a:p>
          <a:p>
            <a:pPr>
              <a:buNone/>
            </a:pPr>
            <a:endParaRPr lang="lv-LV" sz="2400" dirty="0">
              <a:latin typeface="Times New Roman" panose="02020603050405020304" pitchFamily="18" charset="0"/>
              <a:cs typeface="Times New Roman" panose="02020603050405020304" pitchFamily="18" charset="0"/>
            </a:endParaRPr>
          </a:p>
        </p:txBody>
      </p:sp>
      <p:grpSp>
        <p:nvGrpSpPr>
          <p:cNvPr id="12" name="Group 11">
            <a:extLst>
              <a:ext uri="{FF2B5EF4-FFF2-40B4-BE49-F238E27FC236}">
                <a16:creationId xmlns:a16="http://schemas.microsoft.com/office/drawing/2014/main" xmlns="" id="{828A5161-06F1-46CF-8AD7-844680A59E1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4601497"/>
            <a:ext cx="1014060" cy="2017580"/>
            <a:chOff x="0" y="4601497"/>
            <a:chExt cx="1014060" cy="2017580"/>
          </a:xfrm>
        </p:grpSpPr>
        <p:sp>
          <p:nvSpPr>
            <p:cNvPr id="13" name="Isosceles Triangle 12">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xmlns="" id="{5995D10D-E9C9-47DB-AE7E-801FEF38F5C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219290" y="1"/>
            <a:ext cx="972709" cy="1935307"/>
            <a:chOff x="10918968" y="713127"/>
            <a:chExt cx="1273032" cy="2532832"/>
          </a:xfrm>
        </p:grpSpPr>
        <p:sp>
          <p:nvSpPr>
            <p:cNvPr id="17" name="Rectangle 16">
              <a:extLst>
                <a:ext uri="{FF2B5EF4-FFF2-40B4-BE49-F238E27FC236}">
                  <a16:creationId xmlns:a16="http://schemas.microsoft.com/office/drawing/2014/main" xmlns="" id="{CC1A72C6-3DE4-4EC3-9AD5-9E0D40D8CE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a:extLst>
                <a:ext uri="{FF2B5EF4-FFF2-40B4-BE49-F238E27FC236}">
                  <a16:creationId xmlns:a16="http://schemas.microsoft.com/office/drawing/2014/main" xmlns="" id="{0B0DA1F1-C391-4EDF-9FE0-23E86E13776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TextBox 14">
            <a:extLst>
              <a:ext uri="{FF2B5EF4-FFF2-40B4-BE49-F238E27FC236}">
                <a16:creationId xmlns:a16="http://schemas.microsoft.com/office/drawing/2014/main" xmlns="" id="{549E9A5F-6B57-4FF2-8B7E-875F2F7A1B87}"/>
              </a:ext>
            </a:extLst>
          </p:cNvPr>
          <p:cNvSpPr txBox="1"/>
          <p:nvPr/>
        </p:nvSpPr>
        <p:spPr>
          <a:xfrm>
            <a:off x="1499350" y="5379454"/>
            <a:ext cx="7977158" cy="461665"/>
          </a:xfrm>
          <a:prstGeom prst="rect">
            <a:avLst/>
          </a:prstGeom>
          <a:noFill/>
        </p:spPr>
        <p:txBody>
          <a:bodyPr wrap="square">
            <a:spAutoFit/>
          </a:bodyPr>
          <a:lstStyle/>
          <a:p>
            <a:r>
              <a:rPr lang="lv-LV" sz="2400" dirty="0">
                <a:latin typeface="Times New Roman" panose="02020603050405020304" pitchFamily="18" charset="0"/>
                <a:cs typeface="Times New Roman" panose="02020603050405020304" pitchFamily="18" charset="0"/>
              </a:rPr>
              <a:t>Ieplānojiet arī laiku projekta atskaites sagatavošanai</a:t>
            </a:r>
            <a:endParaRPr lang="en-US" sz="2400" dirty="0"/>
          </a:p>
        </p:txBody>
      </p:sp>
      <p:pic>
        <p:nvPicPr>
          <p:cNvPr id="6" name="Picture 5">
            <a:extLst>
              <a:ext uri="{FF2B5EF4-FFF2-40B4-BE49-F238E27FC236}">
                <a16:creationId xmlns:a16="http://schemas.microsoft.com/office/drawing/2014/main" xmlns="" id="{A519320C-7939-480C-B3C4-0CD2F40275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894" y="2079638"/>
            <a:ext cx="6462320" cy="1463167"/>
          </a:xfrm>
          <a:prstGeom prst="rect">
            <a:avLst/>
          </a:prstGeom>
        </p:spPr>
      </p:pic>
    </p:spTree>
    <p:extLst>
      <p:ext uri="{BB962C8B-B14F-4D97-AF65-F5344CB8AC3E}">
        <p14:creationId xmlns:p14="http://schemas.microsoft.com/office/powerpoint/2010/main" val="420667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mērķauditorija</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Projekta mērķauditoriju vēlams norādīt ne tikai skaitliski, bet arī ‘’saturiski’’ (vecums, interešu grupa u.tml.);</a:t>
            </a:r>
          </a:p>
          <a:p>
            <a:endParaRPr lang="lv-LV" sz="2800" dirty="0">
              <a:latin typeface="Times New Roman" panose="02020603050405020304" pitchFamily="18" charset="0"/>
              <a:cs typeface="Times New Roman" panose="02020603050405020304" pitchFamily="18" charset="0"/>
            </a:endParaRPr>
          </a:p>
          <a:p>
            <a:r>
              <a:rPr lang="lv-LV" sz="2800" dirty="0">
                <a:latin typeface="Times New Roman" panose="02020603050405020304" pitchFamily="18" charset="0"/>
                <a:cs typeface="Times New Roman" panose="02020603050405020304" pitchFamily="18" charset="0"/>
              </a:rPr>
              <a:t>Vēlams izvairīties no vispārīgiem aprakstiem.</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78847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rezultāti</a:t>
            </a:r>
          </a:p>
        </p:txBody>
      </p:sp>
      <p:sp>
        <p:nvSpPr>
          <p:cNvPr id="3" name="Content Placeholder 2"/>
          <p:cNvSpPr>
            <a:spLocks noGrp="1"/>
          </p:cNvSpPr>
          <p:nvPr>
            <p:ph idx="1"/>
          </p:nvPr>
        </p:nvSpPr>
        <p:spPr>
          <a:xfrm>
            <a:off x="404256" y="154945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Jānorāda </a:t>
            </a:r>
          </a:p>
          <a:p>
            <a:pPr marL="0" indent="0">
              <a:buNone/>
            </a:pPr>
            <a:r>
              <a:rPr lang="lv-LV" sz="2800" dirty="0">
                <a:latin typeface="Times New Roman" panose="02020603050405020304" pitchFamily="18" charset="0"/>
                <a:cs typeface="Times New Roman" panose="02020603050405020304" pitchFamily="18" charset="0"/>
              </a:rPr>
              <a:t>	- Kvalitatīvie rādītāji - ko no projekta realizācijas iegūs sabiedrība, mērķauditorija, organizācija</a:t>
            </a:r>
          </a:p>
          <a:p>
            <a:pPr marL="0" indent="0">
              <a:buNone/>
            </a:pPr>
            <a:r>
              <a:rPr lang="lv-LV" sz="2800" dirty="0">
                <a:latin typeface="Times New Roman" panose="02020603050405020304" pitchFamily="18" charset="0"/>
                <a:cs typeface="Times New Roman" panose="02020603050405020304" pitchFamily="18" charset="0"/>
              </a:rPr>
              <a:t>	- Kvantitatīvie rādītāji - cik daudz pasākumi norisināsies, cik daudz cilvēku piedalīsies u.tml.</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6169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publicitāte</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Kā tiks atspoguļota projekta gaita un sasniegtie rezultāti;</a:t>
            </a:r>
          </a:p>
          <a:p>
            <a:r>
              <a:rPr lang="lv-LV" sz="2800" dirty="0">
                <a:latin typeface="Times New Roman" panose="02020603050405020304" pitchFamily="18" charset="0"/>
                <a:cs typeface="Times New Roman" panose="02020603050405020304" pitchFamily="18" charset="0"/>
              </a:rPr>
              <a:t>Kādi informācijas kanāli tiks izmantoti.</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255098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Informācija par projekta īstenotājiem</a:t>
            </a:r>
          </a:p>
        </p:txBody>
      </p:sp>
      <p:sp>
        <p:nvSpPr>
          <p:cNvPr id="3" name="Content Placeholder 2"/>
          <p:cNvSpPr>
            <a:spLocks noGrp="1"/>
          </p:cNvSpPr>
          <p:nvPr>
            <p:ph idx="1"/>
          </p:nvPr>
        </p:nvSpPr>
        <p:spPr>
          <a:xfrm>
            <a:off x="643467" y="1782981"/>
            <a:ext cx="10905066" cy="4393982"/>
          </a:xfrm>
        </p:spPr>
        <p:txBody>
          <a:bodyPr>
            <a:normAutofit/>
          </a:bodyPr>
          <a:lstStyle/>
          <a:p>
            <a:r>
              <a:rPr lang="lv-LV" sz="2800" dirty="0">
                <a:latin typeface="Times New Roman" panose="02020603050405020304" pitchFamily="18" charset="0"/>
                <a:cs typeface="Times New Roman" panose="02020603050405020304" pitchFamily="18" charset="0"/>
              </a:rPr>
              <a:t>Projekta vadītāja CV;</a:t>
            </a:r>
          </a:p>
          <a:p>
            <a:r>
              <a:rPr lang="lv-LV" sz="2800" dirty="0">
                <a:latin typeface="Times New Roman" panose="02020603050405020304" pitchFamily="18" charset="0"/>
                <a:cs typeface="Times New Roman" panose="02020603050405020304" pitchFamily="18" charset="0"/>
              </a:rPr>
              <a:t>Informācija par citām projektā iesaistītajām personām (darba pieredze, kompetences, uzdevumi projektā);</a:t>
            </a:r>
          </a:p>
          <a:p>
            <a:r>
              <a:rPr lang="lv-LV" sz="2800" dirty="0">
                <a:latin typeface="Times New Roman" panose="02020603050405020304" pitchFamily="18" charset="0"/>
                <a:cs typeface="Times New Roman" panose="02020603050405020304" pitchFamily="18" charset="0"/>
              </a:rPr>
              <a:t>Organizācijas iepriekšējā pieredze, realizējot projektus.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03897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Projekta budžets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Content Placeholder 8">
            <a:extLst>
              <a:ext uri="{FF2B5EF4-FFF2-40B4-BE49-F238E27FC236}">
                <a16:creationId xmlns:a16="http://schemas.microsoft.com/office/drawing/2014/main" xmlns="" id="{C4760FF0-A70B-4BAD-A5D5-519BA5BFC970}"/>
              </a:ext>
            </a:extLst>
          </p:cNvPr>
          <p:cNvSpPr txBox="1">
            <a:spLocks/>
          </p:cNvSpPr>
          <p:nvPr/>
        </p:nvSpPr>
        <p:spPr>
          <a:xfrm>
            <a:off x="6616932" y="1539012"/>
            <a:ext cx="4347916" cy="483987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Oswald Regular"/>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Oswald Regular"/>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Oswald Regular"/>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Oswald Regular"/>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sz="2400" dirty="0">
                <a:latin typeface="Times New Roman" panose="02020603050405020304" pitchFamily="18" charset="0"/>
                <a:cs typeface="Times New Roman" panose="02020603050405020304" pitchFamily="18" charset="0"/>
              </a:rPr>
              <a:t>Projekta tāmi veidojiet atbilstoši iepriekš aprakstītajām projekta aktivitātēm;</a:t>
            </a:r>
          </a:p>
          <a:p>
            <a:r>
              <a:rPr lang="lv-LV" sz="2400" dirty="0">
                <a:latin typeface="Times New Roman" panose="02020603050405020304" pitchFamily="18" charset="0"/>
                <a:cs typeface="Times New Roman" panose="02020603050405020304" pitchFamily="18" charset="0"/>
              </a:rPr>
              <a:t>Projekta tāmi balstiet uz reālām izmaksām;</a:t>
            </a:r>
          </a:p>
          <a:p>
            <a:r>
              <a:rPr lang="lv-LV" sz="2400" dirty="0">
                <a:latin typeface="Times New Roman" panose="02020603050405020304" pitchFamily="18" charset="0"/>
                <a:cs typeface="Times New Roman" panose="02020603050405020304" pitchFamily="18" charset="0"/>
              </a:rPr>
              <a:t>Neiekļaujiet tāmē pozīcijas, kurās nav norādīts konkrēts izdevumu veids. Piemēram, ‘’Citi izdevumi’’, ‘’Neparedzēti izdevumi’’;</a:t>
            </a:r>
          </a:p>
          <a:p>
            <a:r>
              <a:rPr lang="lv-LV" sz="2400" dirty="0">
                <a:latin typeface="Times New Roman" panose="02020603050405020304" pitchFamily="18" charset="0"/>
                <a:cs typeface="Times New Roman" panose="02020603050405020304" pitchFamily="18" charset="0"/>
              </a:rPr>
              <a:t>Ja plānoti ieņēmumi, tas jānorāda un jāsniedz informācija kā tie tiks izmantoti.</a:t>
            </a:r>
          </a:p>
          <a:p>
            <a:endParaRPr lang="en-US" sz="2000" dirty="0"/>
          </a:p>
        </p:txBody>
      </p:sp>
      <p:pic>
        <p:nvPicPr>
          <p:cNvPr id="6" name="Content Placeholder 5">
            <a:extLst>
              <a:ext uri="{FF2B5EF4-FFF2-40B4-BE49-F238E27FC236}">
                <a16:creationId xmlns:a16="http://schemas.microsoft.com/office/drawing/2014/main" xmlns="" id="{7B9BE08A-2BCF-4459-866D-4E6F44EF36F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0342" y="1779205"/>
            <a:ext cx="6357290" cy="2971342"/>
          </a:xfrm>
        </p:spPr>
      </p:pic>
    </p:spTree>
    <p:extLst>
      <p:ext uri="{BB962C8B-B14F-4D97-AF65-F5344CB8AC3E}">
        <p14:creationId xmlns:p14="http://schemas.microsoft.com/office/powerpoint/2010/main" val="57234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597143"/>
            <a:ext cx="10905066" cy="1135737"/>
          </a:xfrm>
        </p:spPr>
        <p:txBody>
          <a:bodyPr>
            <a:normAutofit/>
          </a:bodyPr>
          <a:lstStyle/>
          <a:p>
            <a:r>
              <a:rPr lang="lv-LV" sz="3600" dirty="0">
                <a:latin typeface="Times New Roman" panose="02020603050405020304" pitchFamily="18" charset="0"/>
                <a:cs typeface="Times New Roman" pitchFamily="18" charset="0"/>
              </a:rPr>
              <a:t>Zemgales kultūras programmas 2022  mērķis</a:t>
            </a:r>
            <a:endParaRPr lang="lv-LV" sz="3600" b="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8171" y="1901892"/>
            <a:ext cx="10646094" cy="2757756"/>
          </a:xfrm>
        </p:spPr>
        <p:txBody>
          <a:bodyPr>
            <a:normAutofit/>
          </a:bodyPr>
          <a:lstStyle/>
          <a:p>
            <a:pPr marL="0" indent="0">
              <a:buNone/>
            </a:pPr>
            <a:endParaRPr lang="lv-LV" sz="3200" dirty="0">
              <a:latin typeface="Times New Roman" panose="02020603050405020304" pitchFamily="18" charset="0"/>
              <a:cs typeface="Times New Roman" panose="02020603050405020304" pitchFamily="18" charset="0"/>
            </a:endParaRPr>
          </a:p>
          <a:p>
            <a:pPr marL="0" indent="0" algn="just">
              <a:buNone/>
            </a:pPr>
            <a:r>
              <a:rPr lang="lv-LV" dirty="0">
                <a:latin typeface="Times New Roman" panose="02020603050405020304" pitchFamily="18" charset="0"/>
                <a:cs typeface="Times New Roman" panose="02020603050405020304" pitchFamily="18" charset="0"/>
              </a:rPr>
              <a:t>Veicināt daudzveidīgas un kvalitatīvas  kultūras pieejamību sabiedrībai Zemgales reģionā,  atbalstot kultūrvides, reģionam raksturīgo tradīciju,  kultūras vērtību saglabāšanu, popularizēšanu un  attīstību. </a:t>
            </a:r>
            <a:endParaRPr lang="lv-LV" sz="20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Uzmanību!</a:t>
            </a:r>
          </a:p>
        </p:txBody>
      </p:sp>
      <p:sp>
        <p:nvSpPr>
          <p:cNvPr id="3" name="Content Placeholder 2"/>
          <p:cNvSpPr>
            <a:spLocks noGrp="1"/>
          </p:cNvSpPr>
          <p:nvPr>
            <p:ph idx="1"/>
          </p:nvPr>
        </p:nvSpPr>
        <p:spPr>
          <a:xfrm>
            <a:off x="670705" y="1714245"/>
            <a:ext cx="10905066" cy="4932514"/>
          </a:xfrm>
        </p:spPr>
        <p:txBody>
          <a:bodyPr>
            <a:normAutofit/>
          </a:bodyPr>
          <a:lstStyle/>
          <a:p>
            <a:r>
              <a:rPr lang="lv-LV" b="0" i="0" dirty="0">
                <a:solidFill>
                  <a:srgbClr val="000000"/>
                </a:solidFill>
                <a:effectLst/>
                <a:latin typeface="Times New Roman" panose="02020603050405020304" pitchFamily="18" charset="0"/>
                <a:cs typeface="Times New Roman" panose="02020603050405020304" pitchFamily="18" charset="0"/>
              </a:rPr>
              <a:t>Līdz 2022. gada beigām ir pagarināts pārejas periods, kurā autoratlīdzības saņēmējiem ir iespēja maksāt nodokļus, nereģistrējoties kā saimnieciskās darbības veicējiem.</a:t>
            </a:r>
            <a:endParaRPr lang="lv-LV" dirty="0">
              <a:latin typeface="Times New Roman" panose="02020603050405020304" pitchFamily="18" charset="0"/>
              <a:cs typeface="Times New Roman" panose="02020603050405020304" pitchFamily="18" charset="0"/>
            </a:endParaRPr>
          </a:p>
          <a:p>
            <a:r>
              <a:rPr lang="lv-LV" sz="2400" dirty="0">
                <a:latin typeface="Times New Roman" panose="02020603050405020304" pitchFamily="18" charset="0"/>
                <a:cs typeface="Times New Roman" panose="02020603050405020304" pitchFamily="18" charset="0"/>
              </a:rPr>
              <a:t>Papildus informācija pieejama VID mājas lapā</a:t>
            </a:r>
          </a:p>
          <a:p>
            <a:pPr marL="0" indent="0">
              <a:buNone/>
            </a:pPr>
            <a:r>
              <a:rPr lang="lv-LV" sz="2400" dirty="0">
                <a:latin typeface="Times New Roman" panose="02020603050405020304" pitchFamily="18" charset="0"/>
                <a:cs typeface="Times New Roman" panose="02020603050405020304" pitchFamily="18" charset="0"/>
                <a:hlinkClick r:id="rId3"/>
              </a:rPr>
              <a:t>    https://www.vid.gov.lv/lv/2022-gada-nodoklu-nomaksas-aktualitates-autoratlidzibu-sanemejiem</a:t>
            </a:r>
            <a:endParaRPr lang="lv-LV" sz="2400" dirty="0">
              <a:latin typeface="Times New Roman" panose="02020603050405020304" pitchFamily="18" charset="0"/>
              <a:cs typeface="Times New Roman" panose="02020603050405020304" pitchFamily="18" charset="0"/>
            </a:endParaRPr>
          </a:p>
          <a:p>
            <a:endParaRPr lang="lv-LV" sz="2400" dirty="0">
              <a:latin typeface="Times New Roman" panose="02020603050405020304" pitchFamily="18" charset="0"/>
              <a:cs typeface="Times New Roman" panose="02020603050405020304" pitchFamily="18" charset="0"/>
            </a:endParaRPr>
          </a:p>
          <a:p>
            <a:endParaRPr lang="lv-LV" sz="2400" dirty="0">
              <a:latin typeface="Times New Roman" panose="02020603050405020304" pitchFamily="18" charset="0"/>
              <a:cs typeface="Times New Roman" panose="02020603050405020304" pitchFamily="18" charset="0"/>
            </a:endParaRPr>
          </a:p>
        </p:txBody>
      </p:sp>
      <p:sp>
        <p:nvSpPr>
          <p:cNvPr id="23"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55684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Administratīvā vērtēšana </a:t>
            </a:r>
          </a:p>
        </p:txBody>
      </p:sp>
      <p:sp>
        <p:nvSpPr>
          <p:cNvPr id="3" name="Content Placeholder 2"/>
          <p:cNvSpPr>
            <a:spLocks noGrp="1"/>
          </p:cNvSpPr>
          <p:nvPr>
            <p:ph idx="1"/>
          </p:nvPr>
        </p:nvSpPr>
        <p:spPr>
          <a:xfrm>
            <a:off x="670705" y="1714245"/>
            <a:ext cx="10905066" cy="4932514"/>
          </a:xfrm>
        </p:spPr>
        <p:txBody>
          <a:bodyPr>
            <a:normAutofit/>
          </a:bodyPr>
          <a:lstStyle/>
          <a:p>
            <a:r>
              <a:rPr lang="lv-LV" sz="2400" dirty="0">
                <a:latin typeface="Times New Roman" panose="02020603050405020304" pitchFamily="18" charset="0"/>
                <a:cs typeface="Times New Roman" panose="02020603050405020304" pitchFamily="18" charset="0"/>
              </a:rPr>
              <a:t>projekts ir iesniegts noteiktajā termiņā;</a:t>
            </a:r>
          </a:p>
          <a:p>
            <a:r>
              <a:rPr lang="lv-LV" sz="2400" dirty="0">
                <a:latin typeface="Times New Roman" panose="02020603050405020304" pitchFamily="18" charset="0"/>
                <a:cs typeface="Times New Roman" panose="02020603050405020304" pitchFamily="18" charset="0"/>
              </a:rPr>
              <a:t>projekta pieteikuma noformējums un saturs atbilst Nolikuma 5.punktā noteiktajām prasībām;</a:t>
            </a:r>
          </a:p>
          <a:p>
            <a:r>
              <a:rPr lang="lv-LV" sz="2400" dirty="0">
                <a:latin typeface="Times New Roman" panose="02020603050405020304" pitchFamily="18" charset="0"/>
                <a:cs typeface="Times New Roman" panose="02020603050405020304" pitchFamily="18" charset="0"/>
              </a:rPr>
              <a:t>projekta iesniegumā nav neatrunātu labojumu, dzēsumu, aizkrāsojumu, svītrojumu;</a:t>
            </a:r>
          </a:p>
          <a:p>
            <a:r>
              <a:rPr lang="lv-LV" sz="2400" dirty="0">
                <a:latin typeface="Times New Roman" panose="02020603050405020304" pitchFamily="18" charset="0"/>
                <a:cs typeface="Times New Roman" panose="02020603050405020304" pitchFamily="18" charset="0"/>
              </a:rPr>
              <a:t>projekta kopējā tāme ir aritmētiski pareiza;</a:t>
            </a:r>
          </a:p>
          <a:p>
            <a:r>
              <a:rPr lang="lv-LV" sz="2400" dirty="0">
                <a:latin typeface="Times New Roman" panose="02020603050405020304" pitchFamily="18" charset="0"/>
                <a:cs typeface="Times New Roman" panose="02020603050405020304" pitchFamily="18" charset="0"/>
              </a:rPr>
              <a:t>projekts nav realizēts līdz konkursa noslēgumam;</a:t>
            </a:r>
          </a:p>
          <a:p>
            <a:r>
              <a:rPr lang="lv-LV" sz="2400" dirty="0">
                <a:latin typeface="Times New Roman" panose="02020603050405020304" pitchFamily="18" charset="0"/>
                <a:cs typeface="Times New Roman" panose="02020603050405020304" pitchFamily="18" charset="0"/>
              </a:rPr>
              <a:t>projekta iesniedzējs ir savlaicīgi nokārtojis līdzšinējās saistības ar Zemgales kultūras programmu un VKKF;</a:t>
            </a:r>
          </a:p>
          <a:p>
            <a:r>
              <a:rPr lang="lv-LV" sz="2400" dirty="0">
                <a:latin typeface="Times New Roman" panose="02020603050405020304" pitchFamily="18" charset="0"/>
                <a:cs typeface="Times New Roman" panose="02020603050405020304" pitchFamily="18" charset="0"/>
              </a:rPr>
              <a:t>projekta pamatmērķis nav peļņas gūšana;</a:t>
            </a:r>
          </a:p>
          <a:p>
            <a:r>
              <a:rPr lang="lv-LV" sz="2400" dirty="0">
                <a:latin typeface="Times New Roman" panose="02020603050405020304" pitchFamily="18" charset="0"/>
                <a:cs typeface="Times New Roman" panose="02020603050405020304" pitchFamily="18" charset="0"/>
              </a:rPr>
              <a:t>projekts nav saistīts ar politisko partiju aktivitātēm.</a:t>
            </a:r>
          </a:p>
        </p:txBody>
      </p:sp>
      <p:sp>
        <p:nvSpPr>
          <p:cNvPr id="23"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90958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Kvalitatīvā vērtēšana (I)</a:t>
            </a:r>
          </a:p>
        </p:txBody>
      </p:sp>
      <p:sp>
        <p:nvSpPr>
          <p:cNvPr id="3" name="Content Placeholder 2"/>
          <p:cNvSpPr>
            <a:spLocks noGrp="1"/>
          </p:cNvSpPr>
          <p:nvPr>
            <p:ph idx="1"/>
          </p:nvPr>
        </p:nvSpPr>
        <p:spPr>
          <a:xfrm>
            <a:off x="643467" y="1782981"/>
            <a:ext cx="10905066" cy="4393982"/>
          </a:xfrm>
        </p:spPr>
        <p:txBody>
          <a:bodyPr>
            <a:normAutofit/>
          </a:bodyPr>
          <a:lstStyle/>
          <a:p>
            <a:r>
              <a:rPr lang="lv-LV" sz="2400" dirty="0">
                <a:latin typeface="Times New Roman" panose="02020603050405020304" pitchFamily="18" charset="0"/>
                <a:cs typeface="Times New Roman" panose="02020603050405020304" pitchFamily="18" charset="0"/>
              </a:rPr>
              <a:t>projekts atbilst projektu konkursa mērķiem un uzdevumiem</a:t>
            </a:r>
          </a:p>
          <a:p>
            <a:r>
              <a:rPr lang="lv-LV" sz="2400" dirty="0">
                <a:latin typeface="Times New Roman" panose="02020603050405020304" pitchFamily="18" charset="0"/>
                <a:cs typeface="Times New Roman" panose="02020603050405020304" pitchFamily="18" charset="0"/>
              </a:rPr>
              <a:t>projekta pieteikumā skaidri formulēta projekta ideja, mērķis, uzdevumi, mērķauditorija, projekta ieviešanas gaita; skaidri redzama sasaiste starp projekta mērķi, aktivitātēm un sasniedzamajiem rezultātiem;</a:t>
            </a:r>
          </a:p>
          <a:p>
            <a:r>
              <a:rPr lang="lv-LV" sz="2400" dirty="0">
                <a:latin typeface="Times New Roman" panose="02020603050405020304" pitchFamily="18" charset="0"/>
                <a:cs typeface="Times New Roman" panose="02020603050405020304" pitchFamily="18" charset="0"/>
              </a:rPr>
              <a:t>sabiedrības ieinteresētība un līdzdalības iespējas projekta īstenošanā;</a:t>
            </a:r>
          </a:p>
          <a:p>
            <a:r>
              <a:rPr lang="lv-LV" sz="2400" dirty="0">
                <a:latin typeface="Times New Roman" panose="02020603050405020304" pitchFamily="18" charset="0"/>
                <a:cs typeface="Times New Roman" panose="02020603050405020304" pitchFamily="18" charset="0"/>
              </a:rPr>
              <a:t>atbalsta pretendentam ir atbilstošas spējas un pieredze projekta realizēšanā, (projekta vadītāja un komandas kompetence, atbilstoša izglītība, līdzšinējā darbības pieredze);</a:t>
            </a:r>
          </a:p>
          <a:p>
            <a:endParaRPr lang="lv-LV" dirty="0"/>
          </a:p>
          <a:p>
            <a:pPr marL="0" lvl="1" indent="0">
              <a:spcBef>
                <a:spcPts val="1000"/>
              </a:spcBef>
              <a:buNone/>
            </a:pPr>
            <a:endParaRPr lang="lv-LV" dirty="0">
              <a:latin typeface="Times New Roman" panose="02020603050405020304" pitchFamily="18" charset="0"/>
              <a:cs typeface="Times New Roman" panose="02020603050405020304" pitchFamily="18" charset="0"/>
            </a:endParaRPr>
          </a:p>
          <a:p>
            <a:pPr marL="0" indent="0">
              <a:buNone/>
            </a:pPr>
            <a:endParaRPr lang="lv-LV" sz="2000" dirty="0">
              <a:cs typeface="Times New Roman" panose="02020603050405020304" pitchFamily="18" charset="0"/>
            </a:endParaRPr>
          </a:p>
          <a:p>
            <a:endParaRPr lang="lv-LV" sz="2000" dirty="0">
              <a:cs typeface="Times New Roman" panose="02020603050405020304" pitchFamily="18" charset="0"/>
            </a:endParaRPr>
          </a:p>
          <a:p>
            <a:endParaRPr lang="lv-LV" sz="20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560440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Kvalitatīvā vērtēšana (II)</a:t>
            </a:r>
          </a:p>
        </p:txBody>
      </p:sp>
      <p:sp>
        <p:nvSpPr>
          <p:cNvPr id="3" name="Content Placeholder 2"/>
          <p:cNvSpPr>
            <a:spLocks noGrp="1"/>
          </p:cNvSpPr>
          <p:nvPr>
            <p:ph idx="1"/>
          </p:nvPr>
        </p:nvSpPr>
        <p:spPr>
          <a:xfrm>
            <a:off x="650418" y="1345815"/>
            <a:ext cx="10905066" cy="3621601"/>
          </a:xfrm>
        </p:spPr>
        <p:txBody>
          <a:bodyPr>
            <a:normAutofit/>
          </a:bodyPr>
          <a:lstStyle/>
          <a:p>
            <a:r>
              <a:rPr lang="lv-LV" sz="2400" dirty="0">
                <a:latin typeface="Times New Roman" panose="02020603050405020304" pitchFamily="18" charset="0"/>
                <a:cs typeface="Times New Roman" panose="02020603050405020304" pitchFamily="18" charset="0"/>
              </a:rPr>
              <a:t>projekta tāmes precizitāte un pamatotība (tāmē iekļautās pozīcijas tieši saistītas ar projekta aktivitātēm, tāme balstīta uz reālām izmaksām, tajā uzrādītas likumos noteiktās nodokļu summas, nav iekļautas nepamatotas izmaksas, izmaksas atbilst vidējām izmaksām konkrētajā nozarē, tās nav mākslīgi paaugstinātas);</a:t>
            </a:r>
          </a:p>
          <a:p>
            <a:r>
              <a:rPr lang="lv-LV" sz="2400" dirty="0">
                <a:latin typeface="Times New Roman" panose="02020603050405020304" pitchFamily="18" charset="0"/>
                <a:cs typeface="Times New Roman" panose="02020603050405020304" pitchFamily="18" charset="0"/>
              </a:rPr>
              <a:t>projekta ieguldījums reģiona kultūrvides līdzsvarotā attīstībā un saglabāšanā;</a:t>
            </a:r>
          </a:p>
          <a:p>
            <a:r>
              <a:rPr lang="lv-LV" sz="2400" dirty="0">
                <a:latin typeface="Times New Roman" panose="02020603050405020304" pitchFamily="18" charset="0"/>
                <a:cs typeface="Times New Roman" panose="02020603050405020304" pitchFamily="18" charset="0"/>
              </a:rPr>
              <a:t>projekta idejas novitāte (projekta ieceres unikalitāte iesniegto projektu kontekstā);</a:t>
            </a:r>
          </a:p>
          <a:p>
            <a:r>
              <a:rPr lang="lv-LV" sz="2400" dirty="0">
                <a:latin typeface="Times New Roman" panose="02020603050405020304" pitchFamily="18" charset="0"/>
                <a:cs typeface="Times New Roman" panose="02020603050405020304" pitchFamily="18" charset="0"/>
              </a:rPr>
              <a:t>projekta pieteicēja spēja nepieciešamības gadījumā piesaistīt līdzfinansējumu.</a:t>
            </a:r>
          </a:p>
          <a:p>
            <a:endParaRPr lang="lv-LV" sz="2000" dirty="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594511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Projektu ieviešana</a:t>
            </a:r>
          </a:p>
        </p:txBody>
      </p:sp>
      <p:sp>
        <p:nvSpPr>
          <p:cNvPr id="3" name="Content Placeholder 2"/>
          <p:cNvSpPr>
            <a:spLocks noGrp="1"/>
          </p:cNvSpPr>
          <p:nvPr>
            <p:ph idx="1"/>
          </p:nvPr>
        </p:nvSpPr>
        <p:spPr>
          <a:xfrm>
            <a:off x="643467" y="1782981"/>
            <a:ext cx="10905066" cy="4393982"/>
          </a:xfrm>
        </p:spPr>
        <p:txBody>
          <a:bodyPr>
            <a:normAutofit/>
          </a:bodyPr>
          <a:lstStyle/>
          <a:p>
            <a:r>
              <a:rPr lang="lv-LV" sz="2400" dirty="0">
                <a:latin typeface="Times New Roman" panose="02020603050405020304" pitchFamily="18" charset="0"/>
                <a:cs typeface="Times New Roman" panose="02020603050405020304" pitchFamily="18" charset="0"/>
              </a:rPr>
              <a:t>Projektu rezultāti tiks izziņoti vietnē </a:t>
            </a:r>
            <a:r>
              <a:rPr lang="lv-LV" sz="2400" dirty="0">
                <a:latin typeface="Times New Roman" panose="02020603050405020304" pitchFamily="18" charset="0"/>
                <a:cs typeface="Times New Roman" panose="02020603050405020304" pitchFamily="18" charset="0"/>
                <a:hlinkClick r:id="rId3"/>
              </a:rPr>
              <a:t>www.zemgale.lv</a:t>
            </a:r>
            <a:r>
              <a:rPr lang="lv-LV" sz="2400" dirty="0">
                <a:latin typeface="Times New Roman" panose="02020603050405020304" pitchFamily="18" charset="0"/>
                <a:cs typeface="Times New Roman" panose="02020603050405020304" pitchFamily="18" charset="0"/>
              </a:rPr>
              <a:t> pēc 2022. gada 02. maija; </a:t>
            </a:r>
          </a:p>
          <a:p>
            <a:r>
              <a:rPr lang="lv-LV" sz="2400" dirty="0">
                <a:latin typeface="Times New Roman" panose="02020603050405020304" pitchFamily="18" charset="0"/>
                <a:cs typeface="Times New Roman" panose="02020603050405020304" pitchFamily="18" charset="0"/>
              </a:rPr>
              <a:t>Termiņš, līdz kuram jānoslēdz Līgums, tiks norādīts atbildes vēstulē;</a:t>
            </a:r>
          </a:p>
          <a:p>
            <a:r>
              <a:rPr lang="lv-LV" sz="2400" dirty="0">
                <a:latin typeface="Times New Roman" panose="02020603050405020304" pitchFamily="18" charset="0"/>
                <a:cs typeface="Times New Roman" panose="02020603050405020304" pitchFamily="18" charset="0"/>
              </a:rPr>
              <a:t>Slēdzot līgumu jāiesniedz precizēta tāme par piešķirto finansējumu (tāmē drīkst uzrādīt tikai projekta pieteikumā norādītās izdevumu pozīcijas, </a:t>
            </a:r>
            <a:r>
              <a:rPr lang="lv-LV" sz="2400" b="1" dirty="0">
                <a:latin typeface="Times New Roman" panose="02020603050405020304" pitchFamily="18" charset="0"/>
                <a:cs typeface="Times New Roman" panose="02020603050405020304" pitchFamily="18" charset="0"/>
              </a:rPr>
              <a:t>ne lielākā apmērā par projekta pieteikumā pieprasīto finansējuma apjomu</a:t>
            </a:r>
            <a:r>
              <a:rPr lang="lv-LV" sz="2400" dirty="0">
                <a:latin typeface="Times New Roman" panose="02020603050405020304" pitchFamily="18" charset="0"/>
                <a:cs typeface="Times New Roman" panose="02020603050405020304" pitchFamily="18" charset="0"/>
              </a:rPr>
              <a:t>).</a:t>
            </a:r>
          </a:p>
          <a:p>
            <a:r>
              <a:rPr lang="lv-LV" sz="2400" dirty="0">
                <a:latin typeface="Times New Roman" panose="02020603050405020304" pitchFamily="18" charset="0"/>
                <a:cs typeface="Times New Roman" panose="02020603050405020304" pitchFamily="18" charset="0"/>
              </a:rPr>
              <a:t>Ja projekta īstenošanas gaitā nepieciešams izdarīt izmaiņas kādā no līgumam pievienotās Tāmes pozīcijām( izmaiņas sastāda vairāk nekā 25% no vienas pozīcijas), Finansējuma saņēmējam tas ir rakstiski jāsaskaņo ar ZPR.</a:t>
            </a:r>
          </a:p>
          <a:p>
            <a:r>
              <a:rPr lang="lv-LV" sz="2400" dirty="0">
                <a:latin typeface="Times New Roman" panose="02020603050405020304" pitchFamily="18" charset="0"/>
                <a:cs typeface="Times New Roman" panose="02020603050405020304" pitchFamily="18" charset="0"/>
              </a:rPr>
              <a:t>Arī jebkuras izmaiņas Tāmē, kas pārsniedz 285,-EUR vienā tāmes pozīcijā, jāsaskaņo ar ZPR.</a:t>
            </a:r>
          </a:p>
          <a:p>
            <a:endParaRPr lang="lv-LV" sz="2000" dirty="0">
              <a:cs typeface="Times New Roman" panose="02020603050405020304" pitchFamily="18" charset="0"/>
            </a:endParaRP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71154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Norādes par atbalstu</a:t>
            </a:r>
          </a:p>
        </p:txBody>
      </p:sp>
      <p:sp>
        <p:nvSpPr>
          <p:cNvPr id="3" name="Content Placeholder 2"/>
          <p:cNvSpPr>
            <a:spLocks noGrp="1"/>
          </p:cNvSpPr>
          <p:nvPr>
            <p:ph idx="1"/>
          </p:nvPr>
        </p:nvSpPr>
        <p:spPr>
          <a:xfrm>
            <a:off x="384495" y="1779205"/>
            <a:ext cx="10905066" cy="4393982"/>
          </a:xfrm>
        </p:spPr>
        <p:txBody>
          <a:bodyPr>
            <a:normAutofit/>
          </a:bodyPr>
          <a:lstStyle/>
          <a:p>
            <a:r>
              <a:rPr lang="lv-LV" sz="2400" dirty="0">
                <a:latin typeface="Times New Roman" panose="02020603050405020304" pitchFamily="18" charset="0"/>
                <a:cs typeface="Times New Roman" panose="02020603050405020304" pitchFamily="18" charset="0"/>
              </a:rPr>
              <a:t>Finansējuma saņēmējam </a:t>
            </a:r>
            <a:r>
              <a:rPr lang="lv-LV" sz="2400" b="1" dirty="0">
                <a:latin typeface="Times New Roman" panose="02020603050405020304" pitchFamily="18" charset="0"/>
                <a:cs typeface="Times New Roman" panose="02020603050405020304" pitchFamily="18" charset="0"/>
              </a:rPr>
              <a:t>visos ar Projektu saistītos paziņojumos un reklāmās jāiekļauj </a:t>
            </a:r>
            <a:r>
              <a:rPr lang="lv-LV" sz="2400" dirty="0">
                <a:latin typeface="Times New Roman" panose="02020603050405020304" pitchFamily="18" charset="0"/>
                <a:cs typeface="Times New Roman" panose="02020603050405020304" pitchFamily="18" charset="0"/>
              </a:rPr>
              <a:t>norāde par VKKF,   ZPR un AS Latvijas Valsts meži atbalstu konkrētajam projektam.</a:t>
            </a:r>
          </a:p>
          <a:p>
            <a:r>
              <a:rPr lang="lv-LV" sz="2400" dirty="0">
                <a:latin typeface="Times New Roman" panose="02020603050405020304" pitchFamily="18" charset="0"/>
                <a:cs typeface="Times New Roman" panose="02020603050405020304" pitchFamily="18" charset="0"/>
              </a:rPr>
              <a:t>Arī visos iespieddarbos (grāmatās, periodikas izdevumos utt.) jābūt norādei un atbalstītāju logo.</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Picture 2" descr="lvm lat ar fonu">
            <a:extLst>
              <a:ext uri="{FF2B5EF4-FFF2-40B4-BE49-F238E27FC236}">
                <a16:creationId xmlns:a16="http://schemas.microsoft.com/office/drawing/2014/main" xmlns="" id="{6A577540-9FA0-4A81-81E7-4AD35D0272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9222" y="3993369"/>
            <a:ext cx="2625013" cy="12162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http://www.zemgale.lv/images/info_raksti/logo/logo_vkkf.jpg">
            <a:extLst>
              <a:ext uri="{FF2B5EF4-FFF2-40B4-BE49-F238E27FC236}">
                <a16:creationId xmlns:a16="http://schemas.microsoft.com/office/drawing/2014/main" xmlns="" id="{C3895A6B-F80E-49BA-B4A2-0665F129FAF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5599" y="4099974"/>
            <a:ext cx="1932023" cy="1092478"/>
          </a:xfrm>
          <a:prstGeom prst="rect">
            <a:avLst/>
          </a:prstGeom>
          <a:noFill/>
          <a:ln>
            <a:noFill/>
          </a:ln>
        </p:spPr>
      </p:pic>
      <p:pic>
        <p:nvPicPr>
          <p:cNvPr id="13" name="Picture 12" descr="Logo_ZPR_ar_tekstu">
            <a:extLst>
              <a:ext uri="{FF2B5EF4-FFF2-40B4-BE49-F238E27FC236}">
                <a16:creationId xmlns:a16="http://schemas.microsoft.com/office/drawing/2014/main" xmlns="" id="{4533F8C0-C40B-4B84-BDE4-D1103B2C33A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55835" y="4207549"/>
            <a:ext cx="2203183" cy="942815"/>
          </a:xfrm>
          <a:prstGeom prst="rect">
            <a:avLst/>
          </a:prstGeom>
          <a:noFill/>
          <a:ln>
            <a:noFill/>
          </a:ln>
        </p:spPr>
      </p:pic>
    </p:spTree>
    <p:extLst>
      <p:ext uri="{BB962C8B-B14F-4D97-AF65-F5344CB8AC3E}">
        <p14:creationId xmlns:p14="http://schemas.microsoft.com/office/powerpoint/2010/main" val="7783000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Publicitātes pasākumi</a:t>
            </a:r>
          </a:p>
        </p:txBody>
      </p:sp>
      <p:sp>
        <p:nvSpPr>
          <p:cNvPr id="3" name="Content Placeholder 2"/>
          <p:cNvSpPr>
            <a:spLocks noGrp="1"/>
          </p:cNvSpPr>
          <p:nvPr>
            <p:ph idx="1"/>
          </p:nvPr>
        </p:nvSpPr>
        <p:spPr>
          <a:xfrm>
            <a:off x="384495" y="1779205"/>
            <a:ext cx="10905066" cy="4393982"/>
          </a:xfrm>
        </p:spPr>
        <p:txBody>
          <a:bodyPr>
            <a:normAutofit/>
          </a:bodyPr>
          <a:lstStyle/>
          <a:p>
            <a:pPr lvl="0"/>
            <a:r>
              <a:rPr lang="lv-LV" sz="2400" dirty="0">
                <a:latin typeface="Times New Roman" panose="02020603050405020304" pitchFamily="18" charset="0"/>
                <a:cs typeface="Times New Roman" panose="02020603050405020304" pitchFamily="18" charset="0"/>
              </a:rPr>
              <a:t>Projekta iesniedzējiem projekta ieviešanas gaitā jānodrošina nepieciešamā publicitāte projekta pasākumiem;</a:t>
            </a:r>
          </a:p>
          <a:p>
            <a:pPr lvl="0"/>
            <a:r>
              <a:rPr lang="lv-LV" sz="2400" dirty="0">
                <a:latin typeface="Times New Roman" panose="02020603050405020304" pitchFamily="18" charset="0"/>
                <a:cs typeface="Times New Roman" panose="02020603050405020304" pitchFamily="18" charset="0"/>
              </a:rPr>
              <a:t> Ieviešot projektu savlaicīgi (</a:t>
            </a:r>
            <a:r>
              <a:rPr lang="lv-LV" sz="2400" b="1" dirty="0">
                <a:latin typeface="Times New Roman" panose="02020603050405020304" pitchFamily="18" charset="0"/>
                <a:cs typeface="Times New Roman" panose="02020603050405020304" pitchFamily="18" charset="0"/>
              </a:rPr>
              <a:t>vismaz 2 nedēļas pirms pasākuma</a:t>
            </a:r>
            <a:r>
              <a:rPr lang="lv-LV" sz="2400" dirty="0">
                <a:latin typeface="Times New Roman" panose="02020603050405020304" pitchFamily="18" charset="0"/>
                <a:cs typeface="Times New Roman" panose="02020603050405020304" pitchFamily="18" charset="0"/>
              </a:rPr>
              <a:t>) jāsagatavo un jāiesniedz ZPR (elektroniski nosūtot uz </a:t>
            </a:r>
            <a:r>
              <a:rPr lang="lv-LV" sz="2400" dirty="0">
                <a:latin typeface="Times New Roman" panose="02020603050405020304" pitchFamily="18" charset="0"/>
                <a:cs typeface="Times New Roman" panose="02020603050405020304" pitchFamily="18" charset="0"/>
                <a:hlinkClick r:id="rId3"/>
              </a:rPr>
              <a:t>sanita.larionova@zpr.gov.lv</a:t>
            </a:r>
            <a:r>
              <a:rPr lang="lv-LV" sz="2400" dirty="0">
                <a:latin typeface="Times New Roman" panose="02020603050405020304" pitchFamily="18" charset="0"/>
                <a:cs typeface="Times New Roman" panose="02020603050405020304" pitchFamily="18" charset="0"/>
              </a:rPr>
              <a:t>) informācija par gaidāmajiem projekta pasākumiem;</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611203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Atskaites </a:t>
            </a:r>
          </a:p>
        </p:txBody>
      </p:sp>
      <p:sp>
        <p:nvSpPr>
          <p:cNvPr id="3" name="Content Placeholder 2"/>
          <p:cNvSpPr>
            <a:spLocks noGrp="1"/>
          </p:cNvSpPr>
          <p:nvPr>
            <p:ph idx="1"/>
          </p:nvPr>
        </p:nvSpPr>
        <p:spPr>
          <a:xfrm>
            <a:off x="384495" y="1779205"/>
            <a:ext cx="10905066" cy="4393982"/>
          </a:xfrm>
        </p:spPr>
        <p:txBody>
          <a:bodyPr>
            <a:normAutofit/>
          </a:bodyPr>
          <a:lstStyle/>
          <a:p>
            <a:r>
              <a:rPr lang="lv-LV" sz="2400" dirty="0">
                <a:latin typeface="Times New Roman" panose="02020603050405020304" pitchFamily="18" charset="0"/>
                <a:cs typeface="Times New Roman" panose="02020603050405020304" pitchFamily="18" charset="0"/>
              </a:rPr>
              <a:t>Atskaites jāiesniedz ne vēlāk kā 15 dienu laikā pēc Projekta īstenošanas beigu termiņa </a:t>
            </a:r>
          </a:p>
          <a:p>
            <a:r>
              <a:rPr lang="lv-LV" sz="2400" dirty="0">
                <a:latin typeface="Times New Roman" panose="02020603050405020304" pitchFamily="18" charset="0"/>
                <a:cs typeface="Times New Roman" panose="02020603050405020304" pitchFamily="18" charset="0"/>
              </a:rPr>
              <a:t>Atskaites forma pieejama ZPR interneta vietnē sadaļā Zemgales Kultūras programma. </a:t>
            </a:r>
          </a:p>
          <a:p>
            <a:pPr marL="0" indent="0">
              <a:buNone/>
            </a:pPr>
            <a:r>
              <a:rPr lang="lv-LV" sz="2400" dirty="0">
                <a:latin typeface="Times New Roman" panose="02020603050405020304" pitchFamily="18" charset="0"/>
                <a:cs typeface="Times New Roman" panose="02020603050405020304" pitchFamily="18" charset="0"/>
              </a:rPr>
              <a:t>   </a:t>
            </a:r>
            <a:r>
              <a:rPr lang="lv-LV" sz="2400" dirty="0">
                <a:latin typeface="Times New Roman" panose="02020603050405020304" pitchFamily="18" charset="0"/>
                <a:cs typeface="Times New Roman" panose="02020603050405020304" pitchFamily="18" charset="0"/>
                <a:hlinkClick r:id="rId3"/>
              </a:rPr>
              <a:t>https://zemgale.lv/nozares/kultura/zemgales-kulturas-programma</a:t>
            </a:r>
            <a:endParaRPr lang="lv-LV" sz="2400" dirty="0">
              <a:latin typeface="Times New Roman" panose="02020603050405020304" pitchFamily="18" charset="0"/>
              <a:cs typeface="Times New Roman" panose="02020603050405020304" pitchFamily="18" charset="0"/>
            </a:endParaRPr>
          </a:p>
          <a:p>
            <a:pPr marL="0" indent="0">
              <a:buNone/>
            </a:pPr>
            <a:endParaRPr lang="lv-LV" sz="2400" dirty="0">
              <a:latin typeface="Times New Roman" panose="02020603050405020304" pitchFamily="18" charset="0"/>
              <a:cs typeface="Times New Roman" panose="02020603050405020304" pitchFamily="18" charset="0"/>
            </a:endParaRPr>
          </a:p>
          <a:p>
            <a:r>
              <a:rPr lang="lv-LV" sz="2400" dirty="0">
                <a:latin typeface="Times New Roman" panose="02020603050405020304" pitchFamily="18" charset="0"/>
                <a:cs typeface="Times New Roman" panose="02020603050405020304" pitchFamily="18" charset="0"/>
              </a:rPr>
              <a:t>Finansējuma saņēmējam ir jāiesniedz ZPR vismaz 2 bezmaksas eksemplāri no VKKF atbalstītā izdevuma (grāmatas, albuma, kataloga, CD, </a:t>
            </a:r>
            <a:r>
              <a:rPr lang="lv-LV" sz="2400" dirty="0" err="1">
                <a:latin typeface="Times New Roman" panose="02020603050405020304" pitchFamily="18" charset="0"/>
                <a:cs typeface="Times New Roman" panose="02020603050405020304" pitchFamily="18" charset="0"/>
              </a:rPr>
              <a:t>u.c</a:t>
            </a:r>
            <a:r>
              <a:rPr lang="lv-LV" sz="2400" dirty="0">
                <a:latin typeface="Times New Roman" panose="02020603050405020304" pitchFamily="18" charset="0"/>
                <a:cs typeface="Times New Roman" panose="02020603050405020304" pitchFamily="18" charset="0"/>
              </a:rPr>
              <a:t>), ja attiecināms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88509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Svarīgi!</a:t>
            </a:r>
          </a:p>
        </p:txBody>
      </p:sp>
      <p:sp>
        <p:nvSpPr>
          <p:cNvPr id="3" name="Content Placeholder 2"/>
          <p:cNvSpPr>
            <a:spLocks noGrp="1"/>
          </p:cNvSpPr>
          <p:nvPr>
            <p:ph idx="1"/>
          </p:nvPr>
        </p:nvSpPr>
        <p:spPr>
          <a:xfrm>
            <a:off x="384495" y="1779205"/>
            <a:ext cx="10905066" cy="4393982"/>
          </a:xfrm>
        </p:spPr>
        <p:txBody>
          <a:bodyPr>
            <a:normAutofit/>
          </a:bodyPr>
          <a:lstStyle/>
          <a:p>
            <a:r>
              <a:rPr lang="lv-LV" dirty="0">
                <a:latin typeface="Times New Roman" panose="02020603050405020304" pitchFamily="18" charset="0"/>
                <a:cs typeface="Times New Roman" panose="02020603050405020304" pitchFamily="18" charset="0"/>
              </a:rPr>
              <a:t>Ja projekts netiek īstenots noteiktā termiņa ietvaros, pēc ZKP ekspertu komisijas lēmuma Finansējuma saņēmējam jāatmaksā saņemtais finansējums.</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598035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463745"/>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Biežāk pieļautās kļūdas (I)</a:t>
            </a:r>
            <a:br>
              <a:rPr lang="lv-LV" sz="3600" dirty="0">
                <a:latin typeface="Times New Roman" panose="02020603050405020304" pitchFamily="18" charset="0"/>
                <a:cs typeface="Times New Roman" panose="02020603050405020304" pitchFamily="18" charset="0"/>
              </a:rPr>
            </a:br>
            <a:endParaRPr lang="lv-LV"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3467" y="1782981"/>
            <a:ext cx="10905066" cy="4393982"/>
          </a:xfrm>
        </p:spPr>
        <p:txBody>
          <a:bodyPr>
            <a:normAutofit/>
          </a:bodyPr>
          <a:lstStyle/>
          <a:p>
            <a:pPr lvl="0"/>
            <a:r>
              <a:rPr lang="lv-LV" sz="2400" dirty="0">
                <a:latin typeface="Times New Roman" panose="02020603050405020304" pitchFamily="18" charset="0"/>
                <a:cs typeface="Times New Roman" panose="02020603050405020304" pitchFamily="18" charset="0"/>
              </a:rPr>
              <a:t>Nav ievēroti administratīvie kritēriji (</a:t>
            </a:r>
            <a:r>
              <a:rPr lang="lv-LV" sz="2400" b="1" dirty="0">
                <a:latin typeface="Times New Roman" panose="02020603050405020304" pitchFamily="18" charset="0"/>
                <a:cs typeface="Times New Roman" panose="02020603050405020304" pitchFamily="18" charset="0"/>
              </a:rPr>
              <a:t>tāme nav matemātiski pareiza</a:t>
            </a:r>
            <a:r>
              <a:rPr lang="lv-LV" sz="2400" dirty="0">
                <a:latin typeface="Times New Roman" panose="02020603050405020304" pitchFamily="18" charset="0"/>
                <a:cs typeface="Times New Roman" panose="02020603050405020304" pitchFamily="18" charset="0"/>
              </a:rPr>
              <a:t>);</a:t>
            </a:r>
          </a:p>
          <a:p>
            <a:r>
              <a:rPr lang="lv-LV" sz="2400" dirty="0">
                <a:latin typeface="Times New Roman" panose="02020603050405020304" pitchFamily="18" charset="0"/>
                <a:cs typeface="Times New Roman" panose="02020603050405020304" pitchFamily="18" charset="0"/>
              </a:rPr>
              <a:t>Budžeta tāmes pozīcijas ir nepamatoti augstas -  neatbilst vidējām izmaksām attiecīgajā nozarē;</a:t>
            </a:r>
          </a:p>
          <a:p>
            <a:pPr lvl="0"/>
            <a:r>
              <a:rPr lang="lv-LV" sz="2400" dirty="0">
                <a:latin typeface="Times New Roman" panose="02020603050405020304" pitchFamily="18" charset="0"/>
                <a:cs typeface="Times New Roman" panose="02020603050405020304" pitchFamily="18" charset="0"/>
              </a:rPr>
              <a:t>Budžeta tāmes pozīcijas neatbilst projekta aktivitātēm- finansējums paredzēts pozīcijām, kuras nav pieminētas aktivitātēs</a:t>
            </a:r>
          </a:p>
          <a:p>
            <a:r>
              <a:rPr lang="lv-LV" sz="2400" dirty="0">
                <a:latin typeface="Times New Roman" panose="02020603050405020304" pitchFamily="18" charset="0"/>
                <a:cs typeface="Times New Roman" panose="02020603050405020304" pitchFamily="18" charset="0"/>
              </a:rPr>
              <a:t>Budžeta tāme ir neprecīza (nav iekļauti visi nodokļi, tāmē nav atspoguļotas visas projekta aktivitātes );</a:t>
            </a:r>
          </a:p>
          <a:p>
            <a:pPr lvl="0"/>
            <a:r>
              <a:rPr lang="lv-LV" sz="2400" dirty="0">
                <a:latin typeface="Times New Roman" panose="02020603050405020304" pitchFamily="18" charset="0"/>
                <a:cs typeface="Times New Roman" panose="02020603050405020304" pitchFamily="18" charset="0"/>
              </a:rPr>
              <a:t>Projekta tāmē iekļautas neattiecināmās izmaksas;</a:t>
            </a:r>
          </a:p>
          <a:p>
            <a:pPr lvl="0"/>
            <a:endParaRPr lang="lv-LV" sz="2400" dirty="0">
              <a:latin typeface="Times New Roman" panose="02020603050405020304" pitchFamily="18" charset="0"/>
              <a:cs typeface="Times New Roman" panose="02020603050405020304" pitchFamily="18" charset="0"/>
            </a:endParaRPr>
          </a:p>
          <a:p>
            <a:pPr marL="0" lvl="0" indent="0">
              <a:buNone/>
            </a:pPr>
            <a:endParaRPr lang="lv-LV" sz="2000" dirty="0"/>
          </a:p>
          <a:p>
            <a:endParaRPr lang="lv-LV" sz="2000" dirty="0"/>
          </a:p>
        </p:txBody>
      </p:sp>
      <p:sp>
        <p:nvSpPr>
          <p:cNvPr id="23" name="Rectangle 22">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Isosceles Triangle 26">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571481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ZKP 2022 prioritātes</a:t>
            </a:r>
          </a:p>
        </p:txBody>
      </p:sp>
      <p:sp>
        <p:nvSpPr>
          <p:cNvPr id="3" name="Content Placeholder 2"/>
          <p:cNvSpPr>
            <a:spLocks noGrp="1"/>
          </p:cNvSpPr>
          <p:nvPr>
            <p:ph idx="1"/>
          </p:nvPr>
        </p:nvSpPr>
        <p:spPr>
          <a:xfrm>
            <a:off x="670705" y="1320542"/>
            <a:ext cx="10905066" cy="5399854"/>
          </a:xfrm>
        </p:spPr>
        <p:txBody>
          <a:bodyPr>
            <a:normAutofit/>
          </a:bodyPr>
          <a:lstStyle/>
          <a:p>
            <a:r>
              <a:rPr lang="lv-LV" sz="2600" dirty="0">
                <a:latin typeface="Times New Roman" panose="02020603050405020304" pitchFamily="18" charset="0"/>
                <a:cs typeface="Times New Roman" panose="02020603050405020304" pitchFamily="18" charset="0"/>
              </a:rPr>
              <a:t>Zemgales reģiona kultūrtelpas vienmērīga un līdzsvarota attīstība, veicinot kultūras pieejamību, sabiedrības līdzdalību kultūras procesos;</a:t>
            </a:r>
          </a:p>
          <a:p>
            <a:r>
              <a:rPr lang="lv-LV" sz="2600" dirty="0">
                <a:latin typeface="Times New Roman" panose="02020603050405020304" pitchFamily="18" charset="0"/>
                <a:cs typeface="Times New Roman" panose="02020603050405020304" pitchFamily="18" charset="0"/>
              </a:rPr>
              <a:t>Tradicionālās kultūras un kultūras mantojuma savdabības saglabāšana, pārmantošana un popularizēšana,  tradicionālo zināšanu un amata prasmju dokumentēšana, izpēte, praktizēšana, popularizēšana un pārnese, </a:t>
            </a:r>
          </a:p>
          <a:p>
            <a:r>
              <a:rPr lang="lv-LV" sz="2600" dirty="0">
                <a:latin typeface="Times New Roman" panose="02020603050405020304" pitchFamily="18" charset="0"/>
                <a:cs typeface="Times New Roman" panose="02020603050405020304" pitchFamily="18" charset="0"/>
              </a:rPr>
              <a:t>Zemgales reģionā ietilpstošo kultūrvēsturisko zemju identitātes, kultūrvēsturiskās vides un kultūrtelpu unikalitātes, savdabības saglabāšana un attīstība;</a:t>
            </a:r>
          </a:p>
          <a:p>
            <a:r>
              <a:rPr lang="lv-LV" sz="2600" dirty="0">
                <a:latin typeface="Times New Roman" panose="02020603050405020304" pitchFamily="18" charset="0"/>
                <a:cs typeface="Times New Roman" panose="02020603050405020304" pitchFamily="18" charset="0"/>
              </a:rPr>
              <a:t>Kultūras un radošo industriju attīstība reģionā, apvienojot tradicionālās prasmes, to laikmetīgās izpausmes un tehnoloģiju iespējas;</a:t>
            </a:r>
          </a:p>
          <a:p>
            <a:r>
              <a:rPr lang="lv-LV" sz="2600" dirty="0">
                <a:latin typeface="Times New Roman" panose="02020603050405020304" pitchFamily="18" charset="0"/>
                <a:cs typeface="Times New Roman" panose="02020603050405020304" pitchFamily="18" charset="0"/>
              </a:rPr>
              <a:t>Profesionālās mākslas pieejamība reģionā, īpaši no centriem attālajās teritorijās.</a:t>
            </a:r>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78149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Biežāk pieļautās kļūdas (II)</a:t>
            </a:r>
          </a:p>
        </p:txBody>
      </p:sp>
      <p:sp>
        <p:nvSpPr>
          <p:cNvPr id="3" name="Content Placeholder 2"/>
          <p:cNvSpPr>
            <a:spLocks noGrp="1"/>
          </p:cNvSpPr>
          <p:nvPr>
            <p:ph idx="1"/>
          </p:nvPr>
        </p:nvSpPr>
        <p:spPr>
          <a:xfrm>
            <a:off x="643467" y="1782981"/>
            <a:ext cx="10905066" cy="4393982"/>
          </a:xfrm>
        </p:spPr>
        <p:txBody>
          <a:bodyPr>
            <a:normAutofit/>
          </a:bodyPr>
          <a:lstStyle/>
          <a:p>
            <a:pPr lvl="0"/>
            <a:r>
              <a:rPr lang="lv-LV" sz="2400" dirty="0">
                <a:latin typeface="Times New Roman" panose="02020603050405020304" pitchFamily="18" charset="0"/>
                <a:cs typeface="Times New Roman" panose="02020603050405020304" pitchFamily="18" charset="0"/>
              </a:rPr>
              <a:t>Trūkst pašvaldības vai citas organizācijas  līdzfinansējuma apliecinājuma vēstule, ja projekta tāmē ir paredzēts līdzfinansējums;</a:t>
            </a:r>
          </a:p>
          <a:p>
            <a:pPr lvl="0"/>
            <a:r>
              <a:rPr lang="lv-LV" sz="2400" dirty="0">
                <a:latin typeface="Times New Roman" panose="02020603050405020304" pitchFamily="18" charset="0"/>
                <a:cs typeface="Times New Roman" panose="02020603050405020304" pitchFamily="18" charset="0"/>
              </a:rPr>
              <a:t>Trūkst tipogrāfijas tāme, ja projektā paredzēti izdevumi tipogrāfijas pakalpojumiem;</a:t>
            </a:r>
          </a:p>
          <a:p>
            <a:r>
              <a:rPr lang="lv-LV" sz="2400" dirty="0">
                <a:latin typeface="Times New Roman" panose="02020603050405020304" pitchFamily="18" charset="0"/>
                <a:cs typeface="Times New Roman" panose="02020603050405020304" pitchFamily="18" charset="0"/>
              </a:rPr>
              <a:t>Nav iesniegta Valsts kultūras pieminekļu aizsardzības inspekcijas apliecinājuma atbalsta vēstule par veicamajiem darbiem attiecīgajā valsts nozīmes arhitektūras pieminekļa objektā;</a:t>
            </a:r>
          </a:p>
          <a:p>
            <a:r>
              <a:rPr lang="lv-LV" sz="2400" dirty="0">
                <a:latin typeface="Times New Roman" panose="02020603050405020304" pitchFamily="18" charset="0"/>
                <a:cs typeface="Times New Roman" panose="02020603050405020304" pitchFamily="18" charset="0"/>
              </a:rPr>
              <a:t>Projekta iecere ir ļoti lokāla vai domāta šauram lokam;</a:t>
            </a:r>
          </a:p>
          <a:p>
            <a:r>
              <a:rPr lang="lv-LV" sz="2400" dirty="0">
                <a:latin typeface="Times New Roman" panose="02020603050405020304" pitchFamily="18" charset="0"/>
                <a:cs typeface="Times New Roman" panose="02020603050405020304" pitchFamily="18" charset="0"/>
              </a:rPr>
              <a:t>Projektam nav saiknes ar konkursa mērķi;</a:t>
            </a:r>
          </a:p>
          <a:p>
            <a:r>
              <a:rPr lang="lv-LV" sz="2400" dirty="0">
                <a:latin typeface="Times New Roman" panose="02020603050405020304" pitchFamily="18" charset="0"/>
                <a:cs typeface="Times New Roman" panose="02020603050405020304" pitchFamily="18" charset="0"/>
              </a:rPr>
              <a:t>Projekta pieteikums ir līdzīgs iepriekšējiem gadiem un ir jau saņēmis atbalstu no VKKF - piemēram, novadpētniecības materiāls, bukleti, grāmatas.</a:t>
            </a:r>
          </a:p>
          <a:p>
            <a:endParaRPr lang="lv-LV" sz="2000" dirty="0"/>
          </a:p>
          <a:p>
            <a:pPr lvl="0"/>
            <a:endParaRPr lang="lv-LV" sz="2000" dirty="0"/>
          </a:p>
        </p:txBody>
      </p:sp>
      <p:sp>
        <p:nvSpPr>
          <p:cNvPr id="6"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150021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07030" y="1165011"/>
            <a:ext cx="10905066" cy="1135737"/>
          </a:xfrm>
        </p:spPr>
        <p:txBody>
          <a:bodyPr>
            <a:normAutofit/>
          </a:bodyPr>
          <a:lstStyle/>
          <a:p>
            <a:r>
              <a:rPr lang="lv-LV" sz="3600" dirty="0">
                <a:latin typeface="Times New Roman" panose="02020603050405020304" pitchFamily="18" charset="0"/>
                <a:cs typeface="Times New Roman" panose="02020603050405020304" pitchFamily="18" charset="0"/>
              </a:rPr>
              <a:t>Veiksmi Projekta izstrādē!</a:t>
            </a:r>
          </a:p>
        </p:txBody>
      </p:sp>
      <p:sp>
        <p:nvSpPr>
          <p:cNvPr id="3" name="Content Placeholder 2"/>
          <p:cNvSpPr>
            <a:spLocks noGrp="1"/>
          </p:cNvSpPr>
          <p:nvPr>
            <p:ph idx="1"/>
          </p:nvPr>
        </p:nvSpPr>
        <p:spPr>
          <a:xfrm>
            <a:off x="670705" y="2648346"/>
            <a:ext cx="10905066" cy="2494878"/>
          </a:xfrm>
        </p:spPr>
        <p:txBody>
          <a:bodyPr>
            <a:normAutofit/>
          </a:bodyPr>
          <a:lstStyle/>
          <a:p>
            <a:pPr marL="0" indent="0">
              <a:buNone/>
            </a:pPr>
            <a:endParaRPr lang="lv-LV" sz="2000" dirty="0"/>
          </a:p>
          <a:p>
            <a:pPr marL="0" indent="0" algn="ctr">
              <a:buNone/>
            </a:pPr>
            <a:r>
              <a:rPr lang="lv-LV" sz="2400" dirty="0">
                <a:latin typeface="Times New Roman" panose="02020603050405020304" pitchFamily="18" charset="0"/>
                <a:cs typeface="Times New Roman" panose="02020603050405020304" pitchFamily="18" charset="0"/>
              </a:rPr>
              <a:t>Atcerieties, ka piedalīšanās ZKP 2022 projektu konkursā ir </a:t>
            </a:r>
          </a:p>
          <a:p>
            <a:pPr marL="0" indent="0" algn="ctr">
              <a:buNone/>
            </a:pPr>
            <a:r>
              <a:rPr lang="lv-LV" sz="2400" b="1" dirty="0">
                <a:latin typeface="Times New Roman" panose="02020603050405020304" pitchFamily="18" charset="0"/>
                <a:cs typeface="Times New Roman" panose="02020603050405020304" pitchFamily="18" charset="0"/>
              </a:rPr>
              <a:t>IESPĒJA</a:t>
            </a:r>
            <a:r>
              <a:rPr lang="lv-LV" sz="2400" dirty="0">
                <a:latin typeface="Times New Roman" panose="02020603050405020304" pitchFamily="18" charset="0"/>
                <a:cs typeface="Times New Roman" panose="02020603050405020304" pitchFamily="18" charset="0"/>
              </a:rPr>
              <a:t>, </a:t>
            </a:r>
          </a:p>
          <a:p>
            <a:pPr marL="0" indent="0" algn="ctr">
              <a:buNone/>
            </a:pPr>
            <a:r>
              <a:rPr lang="lv-LV" sz="2400" dirty="0">
                <a:latin typeface="Times New Roman" panose="02020603050405020304" pitchFamily="18" charset="0"/>
                <a:cs typeface="Times New Roman" panose="02020603050405020304" pitchFamily="18" charset="0"/>
              </a:rPr>
              <a:t>nevis garantija finansējuma saņemšanai!</a:t>
            </a:r>
          </a:p>
          <a:p>
            <a:pPr marL="0" indent="0">
              <a:buNone/>
            </a:pPr>
            <a:endParaRPr lang="lv-LV" sz="2000" dirty="0"/>
          </a:p>
          <a:p>
            <a:pPr marL="0" indent="0">
              <a:buNone/>
            </a:pPr>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240515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lv-LV" sz="3600" dirty="0"/>
              <a:t/>
            </a:r>
            <a:br>
              <a:rPr lang="lv-LV" sz="3600" dirty="0"/>
            </a:br>
            <a:r>
              <a:rPr lang="lv-LV" sz="3600" dirty="0">
                <a:latin typeface="Times New Roman" panose="02020603050405020304" pitchFamily="18" charset="0"/>
                <a:cs typeface="Times New Roman" panose="02020603050405020304" pitchFamily="18" charset="0"/>
              </a:rPr>
              <a:t>Citas mērķprogrammas un projektu konkursi</a:t>
            </a:r>
          </a:p>
        </p:txBody>
      </p:sp>
      <p:sp>
        <p:nvSpPr>
          <p:cNvPr id="3" name="Content Placeholder 2"/>
          <p:cNvSpPr>
            <a:spLocks noGrp="1"/>
          </p:cNvSpPr>
          <p:nvPr>
            <p:ph idx="1"/>
          </p:nvPr>
        </p:nvSpPr>
        <p:spPr>
          <a:xfrm>
            <a:off x="643467" y="1782981"/>
            <a:ext cx="10905066" cy="4393982"/>
          </a:xfrm>
        </p:spPr>
        <p:txBody>
          <a:bodyPr>
            <a:normAutofit/>
          </a:bodyPr>
          <a:lstStyle/>
          <a:p>
            <a:pPr marL="0" indent="0">
              <a:buNone/>
            </a:pPr>
            <a:endParaRPr lang="lv-LV" sz="2000" dirty="0"/>
          </a:p>
          <a:p>
            <a:pPr marL="0" indent="0" algn="ctr">
              <a:buNone/>
            </a:pPr>
            <a:endParaRPr lang="lv-LV" sz="3600" dirty="0">
              <a:latin typeface="Times New Roman" panose="02020603050405020304" pitchFamily="18" charset="0"/>
              <a:cs typeface="Times New Roman" panose="02020603050405020304" pitchFamily="18" charset="0"/>
              <a:hlinkClick r:id="rId3"/>
            </a:endParaRPr>
          </a:p>
          <a:p>
            <a:pPr marL="0" indent="0" algn="ctr">
              <a:buNone/>
            </a:pPr>
            <a:r>
              <a:rPr lang="lv-LV" sz="3600" dirty="0">
                <a:latin typeface="Times New Roman" panose="02020603050405020304" pitchFamily="18" charset="0"/>
                <a:cs typeface="Times New Roman" panose="02020603050405020304" pitchFamily="18" charset="0"/>
                <a:hlinkClick r:id="rId3"/>
              </a:rPr>
              <a:t>www.kkf.lv</a:t>
            </a:r>
            <a:r>
              <a:rPr lang="lv-LV" sz="3600" dirty="0">
                <a:latin typeface="Times New Roman" panose="02020603050405020304" pitchFamily="18" charset="0"/>
                <a:cs typeface="Times New Roman" panose="02020603050405020304" pitchFamily="18" charset="0"/>
              </a:rPr>
              <a:t> </a:t>
            </a:r>
          </a:p>
          <a:p>
            <a:pPr marL="0" indent="0">
              <a:buNone/>
            </a:pPr>
            <a:endParaRPr lang="lv-LV" sz="2000" dirty="0">
              <a:hlinkClick r:id="rId3"/>
            </a:endParaRPr>
          </a:p>
          <a:p>
            <a:pPr marL="0" indent="0">
              <a:buNone/>
            </a:pPr>
            <a:r>
              <a:rPr lang="lv-LV" sz="2000" dirty="0"/>
              <a:t>                                                                   </a:t>
            </a:r>
          </a:p>
          <a:p>
            <a:pPr marL="0" indent="0">
              <a:buNone/>
            </a:pPr>
            <a:endParaRPr lang="lv-LV" sz="2000" dirty="0"/>
          </a:p>
        </p:txBody>
      </p:sp>
      <p:sp>
        <p:nvSpPr>
          <p:cNvPr id="19"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932513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43467" y="1782981"/>
            <a:ext cx="10905066" cy="4393982"/>
          </a:xfrm>
        </p:spPr>
        <p:txBody>
          <a:bodyPr>
            <a:normAutofit/>
          </a:bodyPr>
          <a:lstStyle/>
          <a:p>
            <a:pPr algn="ctr">
              <a:spcBef>
                <a:spcPts val="0"/>
              </a:spcBef>
              <a:buNone/>
            </a:pPr>
            <a:endParaRPr lang="lv-LV" sz="2000" dirty="0">
              <a:cs typeface="Times New Roman" pitchFamily="18" charset="0"/>
            </a:endParaRPr>
          </a:p>
          <a:p>
            <a:pPr marL="0" indent="0" algn="ctr">
              <a:buNone/>
            </a:pPr>
            <a:r>
              <a:rPr lang="lv-LV" sz="4000" dirty="0">
                <a:latin typeface="Times New Roman" panose="02020603050405020304" pitchFamily="18" charset="0"/>
                <a:cs typeface="Times New Roman" panose="02020603050405020304" pitchFamily="18" charset="0"/>
              </a:rPr>
              <a:t>Paldies par uzmanību!</a:t>
            </a:r>
          </a:p>
          <a:p>
            <a:pPr marL="0" indent="0">
              <a:buNone/>
            </a:pPr>
            <a:endParaRPr lang="lv-LV" sz="2000" dirty="0">
              <a:latin typeface="Times New Roman" panose="02020603050405020304" pitchFamily="18" charset="0"/>
              <a:cs typeface="Times New Roman" panose="02020603050405020304" pitchFamily="18" charset="0"/>
            </a:endParaRPr>
          </a:p>
          <a:p>
            <a:pPr algn="ctr">
              <a:spcBef>
                <a:spcPts val="0"/>
              </a:spcBef>
              <a:buNone/>
            </a:pPr>
            <a:endParaRPr lang="lv-LV" sz="2000" dirty="0">
              <a:cs typeface="Times New Roman" pitchFamily="18" charset="0"/>
            </a:endParaRPr>
          </a:p>
          <a:p>
            <a:pPr algn="ctr">
              <a:spcBef>
                <a:spcPts val="0"/>
              </a:spcBef>
              <a:buNone/>
            </a:pPr>
            <a:endParaRPr lang="lv-LV" sz="2000" dirty="0">
              <a:cs typeface="Times New Roman" pitchFamily="18" charset="0"/>
            </a:endParaRPr>
          </a:p>
          <a:p>
            <a:pPr algn="ctr">
              <a:spcBef>
                <a:spcPts val="0"/>
              </a:spcBef>
              <a:buNone/>
            </a:pPr>
            <a:endParaRPr lang="lv-LV" sz="2000" dirty="0">
              <a:cs typeface="Times New Roman" pitchFamily="18" charset="0"/>
            </a:endParaRPr>
          </a:p>
          <a:p>
            <a:pPr algn="ctr">
              <a:spcBef>
                <a:spcPts val="0"/>
              </a:spcBef>
              <a:buNone/>
            </a:pPr>
            <a:endParaRPr lang="lv-LV" sz="2000" dirty="0">
              <a:cs typeface="Times New Roman" pitchFamily="18" charset="0"/>
            </a:endParaRPr>
          </a:p>
          <a:p>
            <a:pPr algn="ctr">
              <a:spcBef>
                <a:spcPts val="0"/>
              </a:spcBef>
              <a:buNone/>
            </a:pPr>
            <a:r>
              <a:rPr lang="lv-LV" sz="2400" dirty="0">
                <a:latin typeface="Times New Roman" panose="02020603050405020304" pitchFamily="18" charset="0"/>
                <a:cs typeface="Times New Roman" panose="02020603050405020304" pitchFamily="18" charset="0"/>
              </a:rPr>
              <a:t>Sanita Larionova</a:t>
            </a:r>
          </a:p>
          <a:p>
            <a:pPr algn="ctr">
              <a:buNone/>
            </a:pPr>
            <a:r>
              <a:rPr lang="lv-LV" sz="2400" dirty="0">
                <a:latin typeface="Times New Roman" panose="02020603050405020304" pitchFamily="18" charset="0"/>
                <a:cs typeface="Times New Roman" panose="02020603050405020304" pitchFamily="18" charset="0"/>
                <a:hlinkClick r:id="rId3"/>
              </a:rPr>
              <a:t>sanita.larionova@zpr.gov.lv</a:t>
            </a:r>
            <a:r>
              <a:rPr lang="lv-LV" sz="2400" dirty="0">
                <a:latin typeface="Times New Roman" panose="02020603050405020304" pitchFamily="18" charset="0"/>
                <a:cs typeface="Times New Roman" panose="02020603050405020304" pitchFamily="18" charset="0"/>
              </a:rPr>
              <a:t> </a:t>
            </a:r>
          </a:p>
          <a:p>
            <a:pPr algn="ctr">
              <a:buNone/>
            </a:pPr>
            <a:r>
              <a:rPr lang="lv-LV" sz="2400" dirty="0">
                <a:latin typeface="Times New Roman" panose="02020603050405020304" pitchFamily="18" charset="0"/>
                <a:cs typeface="Times New Roman" panose="02020603050405020304" pitchFamily="18" charset="0"/>
              </a:rPr>
              <a:t>Tālr. 63025828, m.t. 27714585</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21984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43467" y="1234159"/>
            <a:ext cx="10905066" cy="4393982"/>
          </a:xfrm>
        </p:spPr>
        <p:txBody>
          <a:bodyPr>
            <a:normAutofit/>
          </a:bodyPr>
          <a:lstStyle/>
          <a:p>
            <a:pPr>
              <a:buNone/>
            </a:pPr>
            <a:r>
              <a:rPr lang="lv-LV" sz="2000" dirty="0">
                <a:latin typeface="Times New Roman" pitchFamily="18" charset="0"/>
                <a:cs typeface="Times New Roman" pitchFamily="18" charset="0"/>
              </a:rPr>
              <a:t>   </a:t>
            </a:r>
          </a:p>
          <a:p>
            <a:pPr algn="ctr">
              <a:buNone/>
            </a:pPr>
            <a:r>
              <a:rPr lang="lv-LV" sz="3200" dirty="0">
                <a:latin typeface="Times New Roman" pitchFamily="18" charset="0"/>
                <a:cs typeface="Times New Roman" pitchFamily="18" charset="0"/>
              </a:rPr>
              <a:t>Projektu pieteikumu iesniegšanas termiņš ir  </a:t>
            </a:r>
          </a:p>
          <a:p>
            <a:pPr algn="ctr">
              <a:buNone/>
            </a:pPr>
            <a:endParaRPr lang="lv-LV" b="1" dirty="0">
              <a:latin typeface="Times New Roman" panose="02020603050405020304" pitchFamily="18" charset="0"/>
              <a:cs typeface="Times New Roman" panose="02020603050405020304" pitchFamily="18" charset="0"/>
            </a:endParaRPr>
          </a:p>
          <a:p>
            <a:pPr algn="ctr">
              <a:buNone/>
            </a:pPr>
            <a:endParaRPr lang="lv-LV" b="1" dirty="0">
              <a:latin typeface="Times New Roman" panose="02020603050405020304" pitchFamily="18" charset="0"/>
              <a:cs typeface="Times New Roman" panose="02020603050405020304" pitchFamily="18" charset="0"/>
            </a:endParaRPr>
          </a:p>
          <a:p>
            <a:pPr algn="ctr">
              <a:buNone/>
            </a:pPr>
            <a:r>
              <a:rPr lang="lv-LV" sz="3600" b="1" dirty="0">
                <a:latin typeface="Times New Roman" panose="02020603050405020304" pitchFamily="18" charset="0"/>
                <a:cs typeface="Times New Roman" panose="02020603050405020304" pitchFamily="18" charset="0"/>
              </a:rPr>
              <a:t>2022. gada 31. marts</a:t>
            </a:r>
            <a:endParaRPr lang="lv-LV" sz="36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72234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60342" y="1048968"/>
            <a:ext cx="10905066" cy="4393982"/>
          </a:xfrm>
        </p:spPr>
        <p:txBody>
          <a:bodyPr>
            <a:normAutofit/>
          </a:bodyPr>
          <a:lstStyle/>
          <a:p>
            <a:pPr>
              <a:buNone/>
            </a:pPr>
            <a:endParaRPr lang="lv-LV" sz="2000" dirty="0">
              <a:latin typeface="Times New Roman" pitchFamily="18" charset="0"/>
              <a:cs typeface="Times New Roman" pitchFamily="18" charset="0"/>
            </a:endParaRPr>
          </a:p>
          <a:p>
            <a:pPr algn="ctr">
              <a:buNone/>
            </a:pPr>
            <a:r>
              <a:rPr lang="lv-LV" sz="2000" dirty="0">
                <a:latin typeface="Times New Roman" pitchFamily="18" charset="0"/>
                <a:cs typeface="Times New Roman" pitchFamily="18" charset="0"/>
              </a:rPr>
              <a:t> </a:t>
            </a:r>
            <a:r>
              <a:rPr lang="lv-LV" sz="3200" dirty="0">
                <a:latin typeface="Times New Roman" pitchFamily="18" charset="0"/>
                <a:cs typeface="Times New Roman" pitchFamily="18" charset="0"/>
              </a:rPr>
              <a:t>Zemgales kultūras programmas 2022 projektu konkursā pieejamais finansējums</a:t>
            </a:r>
          </a:p>
          <a:p>
            <a:pPr algn="ctr">
              <a:buNone/>
            </a:pPr>
            <a:endParaRPr lang="lv-LV" sz="3600" b="1" dirty="0">
              <a:latin typeface="Times New Roman" panose="02020603050405020304" pitchFamily="18" charset="0"/>
              <a:cs typeface="Times New Roman" panose="02020603050405020304" pitchFamily="18" charset="0"/>
            </a:endParaRPr>
          </a:p>
          <a:p>
            <a:pPr algn="ctr">
              <a:buNone/>
            </a:pPr>
            <a:r>
              <a:rPr lang="lv-LV" sz="3600" b="1" i="0" dirty="0">
                <a:solidFill>
                  <a:srgbClr val="333333"/>
                </a:solidFill>
                <a:effectLst/>
                <a:latin typeface="Times New Roman" panose="02020603050405020304" pitchFamily="18" charset="0"/>
                <a:cs typeface="Times New Roman" panose="02020603050405020304" pitchFamily="18" charset="0"/>
              </a:rPr>
              <a:t>109660,00 </a:t>
            </a:r>
            <a:r>
              <a:rPr lang="lv-LV" sz="3600" b="1" dirty="0">
                <a:latin typeface="Times New Roman" panose="02020603050405020304" pitchFamily="18" charset="0"/>
                <a:cs typeface="Times New Roman" panose="02020603050405020304" pitchFamily="18" charset="0"/>
              </a:rPr>
              <a:t>EUR</a:t>
            </a:r>
          </a:p>
          <a:p>
            <a:pPr>
              <a:buNone/>
            </a:pPr>
            <a:endParaRPr lang="lv-LV" sz="2000" dirty="0"/>
          </a:p>
          <a:p>
            <a:endParaRPr lang="lv-LV" sz="2000" dirty="0"/>
          </a:p>
          <a:p>
            <a:endParaRPr lang="lv-LV" sz="2000" dirty="0"/>
          </a:p>
          <a:p>
            <a:endParaRPr lang="lv-LV" sz="20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16651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43467" y="1782981"/>
            <a:ext cx="10905066" cy="4393982"/>
          </a:xfrm>
        </p:spPr>
        <p:txBody>
          <a:bodyPr>
            <a:normAutofit/>
          </a:bodyPr>
          <a:lstStyle/>
          <a:p>
            <a:pPr algn="ctr">
              <a:buNone/>
            </a:pPr>
            <a:r>
              <a:rPr lang="lv-LV" sz="2000" dirty="0"/>
              <a:t> </a:t>
            </a:r>
            <a:r>
              <a:rPr lang="lv-LV" dirty="0">
                <a:latin typeface="Times New Roman" panose="02020603050405020304" pitchFamily="18" charset="0"/>
                <a:cs typeface="Times New Roman" panose="02020603050405020304" pitchFamily="18" charset="0"/>
              </a:rPr>
              <a:t>Zemgales kultūras programmas 2022 ietvaros projektiem </a:t>
            </a:r>
            <a:endParaRPr lang="lv-LV" b="1" dirty="0">
              <a:latin typeface="Times New Roman" panose="02020603050405020304" pitchFamily="18" charset="0"/>
              <a:cs typeface="Times New Roman" panose="02020603050405020304" pitchFamily="18" charset="0"/>
            </a:endParaRPr>
          </a:p>
          <a:p>
            <a:pPr algn="ctr">
              <a:buNone/>
            </a:pPr>
            <a:r>
              <a:rPr lang="lv-LV" dirty="0">
                <a:latin typeface="Times New Roman" panose="02020603050405020304" pitchFamily="18" charset="0"/>
                <a:cs typeface="Times New Roman" panose="02020603050405020304" pitchFamily="18" charset="0"/>
              </a:rPr>
              <a:t>minimālā un maksimālā attiecināmo izmaksu summa</a:t>
            </a:r>
          </a:p>
          <a:p>
            <a:pPr algn="ctr">
              <a:buNone/>
            </a:pPr>
            <a:endParaRPr lang="lv-LV" dirty="0">
              <a:latin typeface="Times New Roman" panose="02020603050405020304" pitchFamily="18" charset="0"/>
              <a:cs typeface="Times New Roman" panose="02020603050405020304" pitchFamily="18" charset="0"/>
            </a:endParaRPr>
          </a:p>
          <a:p>
            <a:pPr marL="0" indent="0" algn="ctr">
              <a:buNone/>
            </a:pPr>
            <a:r>
              <a:rPr lang="lv-LV" sz="3600" b="1" dirty="0">
                <a:latin typeface="Times New Roman" panose="02020603050405020304" pitchFamily="18" charset="0"/>
                <a:cs typeface="Times New Roman" panose="02020603050405020304" pitchFamily="18" charset="0"/>
              </a:rPr>
              <a:t>NAV NOTEIKTA</a:t>
            </a:r>
            <a:endParaRPr lang="lv-LV" sz="36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63033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474204"/>
            <a:ext cx="10905066" cy="1135737"/>
          </a:xfrm>
        </p:spPr>
        <p:txBody>
          <a:bodyPr>
            <a:normAutofit/>
          </a:bodyPr>
          <a:lstStyle/>
          <a:p>
            <a:r>
              <a:rPr lang="lv-LV" sz="3600" dirty="0">
                <a:latin typeface="Times New Roman" pitchFamily="18" charset="0"/>
                <a:cs typeface="Times New Roman" pitchFamily="18" charset="0"/>
              </a:rPr>
              <a:t>ZKP 2022 mērķauditorija</a:t>
            </a:r>
          </a:p>
        </p:txBody>
      </p:sp>
      <p:sp>
        <p:nvSpPr>
          <p:cNvPr id="3" name="Content Placeholder 2"/>
          <p:cNvSpPr>
            <a:spLocks noGrp="1"/>
          </p:cNvSpPr>
          <p:nvPr>
            <p:ph idx="1"/>
          </p:nvPr>
        </p:nvSpPr>
        <p:spPr>
          <a:xfrm>
            <a:off x="327349" y="1762805"/>
            <a:ext cx="10905066" cy="4393982"/>
          </a:xfrm>
        </p:spPr>
        <p:txBody>
          <a:bodyPr>
            <a:normAutofit/>
          </a:bodyPr>
          <a:lstStyle/>
          <a:p>
            <a:pPr>
              <a:buNone/>
            </a:pPr>
            <a:r>
              <a:rPr lang="lv-LV" sz="2000" dirty="0">
                <a:cs typeface="Times New Roman" pitchFamily="18" charset="0"/>
              </a:rPr>
              <a:t> </a:t>
            </a:r>
            <a:r>
              <a:rPr lang="lv-LV" dirty="0">
                <a:latin typeface="Times New Roman" panose="02020603050405020304" pitchFamily="18" charset="0"/>
                <a:cs typeface="Times New Roman" panose="02020603050405020304" pitchFamily="18" charset="0"/>
              </a:rPr>
              <a:t>	Kultūras programmas projektu konkursā var piedalīties juridiskas  personas vai juridisko personu patstāvīgas struktūrvienības, ar tiesībām noslēgt līgumus. </a:t>
            </a:r>
          </a:p>
          <a:p>
            <a:pPr>
              <a:buNone/>
            </a:pPr>
            <a:r>
              <a:rPr lang="lv-LV" dirty="0">
                <a:latin typeface="Times New Roman" panose="02020603050405020304" pitchFamily="18" charset="0"/>
                <a:cs typeface="Times New Roman" panose="02020603050405020304" pitchFamily="18" charset="0"/>
              </a:rPr>
              <a:t>  Fiziskas personas, kas reģistrētas Latvijas Republikas Valsts ieņēmumu dienestā kā saimnieciskas darbības veicējas, šī Nolikuma izpratnē nav atzīstamas par juridiskām personām. </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22005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70705" y="63507"/>
            <a:ext cx="10905066" cy="1135737"/>
          </a:xfrm>
        </p:spPr>
        <p:txBody>
          <a:bodyPr>
            <a:normAutofit/>
          </a:bodyPr>
          <a:lstStyle/>
          <a:p>
            <a:r>
              <a:rPr lang="lv-LV" sz="3600" dirty="0">
                <a:latin typeface="Times New Roman" pitchFamily="18" charset="0"/>
                <a:cs typeface="Times New Roman" pitchFamily="18" charset="0"/>
              </a:rPr>
              <a:t>ZKP 2022 projektu iesniegšana</a:t>
            </a:r>
            <a:endParaRPr lang="lv-LV" sz="3600" dirty="0"/>
          </a:p>
        </p:txBody>
      </p:sp>
      <p:sp>
        <p:nvSpPr>
          <p:cNvPr id="3" name="Content Placeholder 2"/>
          <p:cNvSpPr>
            <a:spLocks noGrp="1"/>
          </p:cNvSpPr>
          <p:nvPr>
            <p:ph idx="1"/>
          </p:nvPr>
        </p:nvSpPr>
        <p:spPr>
          <a:xfrm>
            <a:off x="670705" y="1099751"/>
            <a:ext cx="10905066" cy="5519326"/>
          </a:xfrm>
        </p:spPr>
        <p:txBody>
          <a:bodyPr>
            <a:normAutofit lnSpcReduction="10000"/>
          </a:bodyPr>
          <a:lstStyle/>
          <a:p>
            <a:pPr>
              <a:buNone/>
            </a:pPr>
            <a:r>
              <a:rPr lang="lv-LV" sz="2000" dirty="0">
                <a:latin typeface="Times New Roman" pitchFamily="18" charset="0"/>
                <a:cs typeface="Times New Roman" pitchFamily="18" charset="0"/>
              </a:rPr>
              <a:t> </a:t>
            </a:r>
            <a:r>
              <a:rPr lang="lv-LV" dirty="0">
                <a:latin typeface="Times New Roman" pitchFamily="18" charset="0"/>
                <a:cs typeface="Times New Roman" pitchFamily="18" charset="0"/>
              </a:rPr>
              <a:t>Projektu pieteikumi jāiesniedz </a:t>
            </a:r>
            <a:r>
              <a:rPr lang="lv-LV" b="1" dirty="0">
                <a:latin typeface="Times New Roman" panose="02020603050405020304" pitchFamily="18" charset="0"/>
                <a:cs typeface="Times New Roman" panose="02020603050405020304" pitchFamily="18" charset="0"/>
              </a:rPr>
              <a:t>vienā eksemplārā</a:t>
            </a:r>
            <a:r>
              <a:rPr lang="lv-LV" dirty="0">
                <a:latin typeface="Times New Roman" panose="02020603050405020304" pitchFamily="18" charset="0"/>
                <a:cs typeface="Times New Roman" panose="02020603050405020304" pitchFamily="18" charset="0"/>
              </a:rPr>
              <a:t>:</a:t>
            </a:r>
          </a:p>
          <a:p>
            <a:pPr>
              <a:buNone/>
            </a:pPr>
            <a:endParaRPr lang="lv-LV" sz="2000" b="1" dirty="0">
              <a:cs typeface="Times New Roman" pitchFamily="18" charset="0"/>
            </a:endParaRPr>
          </a:p>
          <a:p>
            <a:r>
              <a:rPr lang="lv-LV" sz="2400" b="1" dirty="0">
                <a:latin typeface="Times New Roman" panose="02020603050405020304" pitchFamily="18" charset="0"/>
                <a:cs typeface="Times New Roman" panose="02020603050405020304" pitchFamily="18" charset="0"/>
              </a:rPr>
              <a:t>elektroniski</a:t>
            </a:r>
            <a:r>
              <a:rPr lang="lv-LV" sz="2400" dirty="0">
                <a:latin typeface="Times New Roman" panose="02020603050405020304" pitchFamily="18" charset="0"/>
                <a:cs typeface="Times New Roman" panose="02020603050405020304" pitchFamily="18" charset="0"/>
              </a:rPr>
              <a:t>, parakstītu ar drošu elektronisko parakstu un apliecinātu ar laika zīmogu. Pieteikums jānosūta  uz e-pasta adresi: </a:t>
            </a:r>
            <a:r>
              <a:rPr lang="lv-LV" sz="2400" u="sng" dirty="0" err="1">
                <a:latin typeface="Times New Roman" panose="02020603050405020304" pitchFamily="18" charset="0"/>
                <a:cs typeface="Times New Roman" panose="02020603050405020304" pitchFamily="18" charset="0"/>
                <a:hlinkClick r:id="rId3"/>
              </a:rPr>
              <a:t>zpr@zpr.gov.lv</a:t>
            </a:r>
            <a:r>
              <a:rPr lang="lv-LV" sz="2400" dirty="0">
                <a:latin typeface="Times New Roman" panose="02020603050405020304" pitchFamily="18" charset="0"/>
                <a:cs typeface="Times New Roman" panose="02020603050405020304" pitchFamily="18" charset="0"/>
              </a:rPr>
              <a:t> ar norādi ‘’Projekta pieteikums Zemgales kultūras programma 2022’’.  Pievienotā dokumenta nosaukumam jāsatur iesniedzēja un projekta nosaukums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v-LV" sz="2400" b="1" dirty="0">
                <a:latin typeface="Times New Roman" panose="02020603050405020304" pitchFamily="18" charset="0"/>
                <a:cs typeface="Times New Roman" panose="02020603050405020304" pitchFamily="18" charset="0"/>
              </a:rPr>
              <a:t>pa pastu</a:t>
            </a:r>
            <a:r>
              <a:rPr lang="lv-LV" sz="2400" dirty="0">
                <a:latin typeface="Times New Roman" panose="02020603050405020304" pitchFamily="18" charset="0"/>
                <a:cs typeface="Times New Roman" panose="02020603050405020304" pitchFamily="18" charset="0"/>
              </a:rPr>
              <a:t> (ar nosacījumu, ka pasta zīmogs ir ne vēlāk kā 2.1 punktā minētais datums) uz ZPR biroja adresi: Zemgales Plānošanas reģions, Katoļu iela 2b, Jelgava, LV-3001. </a:t>
            </a:r>
            <a:endParaRPr lang="lv-LV" sz="2400" b="1" dirty="0">
              <a:latin typeface="Times New Roman" panose="02020603050405020304" pitchFamily="18" charset="0"/>
              <a:cs typeface="Times New Roman" panose="02020603050405020304" pitchFamily="18" charset="0"/>
            </a:endParaRPr>
          </a:p>
          <a:p>
            <a:r>
              <a:rPr lang="lv-LV" sz="2400" dirty="0">
                <a:latin typeface="Times New Roman" panose="02020603050405020304" pitchFamily="18" charset="0"/>
                <a:cs typeface="Times New Roman" panose="02020603050405020304" pitchFamily="18" charset="0"/>
              </a:rPr>
              <a:t>personīgi ZPR birojā Jelgavā, Katoļu ielā 2b, projekta pieteikumu atstājot ZPR pasta kastītē, 1.stāvā. </a:t>
            </a:r>
            <a:endParaRPr lang="lv-LV" sz="2000" b="1" dirty="0">
              <a:solidFill>
                <a:srgbClr val="FF0000"/>
              </a:solidFill>
              <a:latin typeface="Times New Roman" panose="02020603050405020304" pitchFamily="18" charset="0"/>
              <a:cs typeface="Times New Roman" panose="02020603050405020304" pitchFamily="18" charset="0"/>
            </a:endParaRPr>
          </a:p>
          <a:p>
            <a:endParaRPr lang="lv-LV" sz="2000" b="1" dirty="0">
              <a:solidFill>
                <a:srgbClr val="FF0000"/>
              </a:solidFill>
              <a:latin typeface="Times New Roman" panose="02020603050405020304" pitchFamily="18" charset="0"/>
              <a:cs typeface="Times New Roman" panose="02020603050405020304" pitchFamily="18" charset="0"/>
            </a:endParaRPr>
          </a:p>
          <a:p>
            <a:r>
              <a:rPr lang="lv-LV" sz="2400" b="1" dirty="0">
                <a:solidFill>
                  <a:srgbClr val="FF0000"/>
                </a:solidFill>
                <a:latin typeface="Times New Roman" panose="02020603050405020304" pitchFamily="18" charset="0"/>
                <a:cs typeface="Times New Roman" panose="02020603050405020304" pitchFamily="18" charset="0"/>
              </a:rPr>
              <a:t>Papildu</a:t>
            </a:r>
            <a:r>
              <a:rPr lang="lv-LV" sz="2400" b="1" dirty="0">
                <a:latin typeface="Times New Roman" panose="02020603050405020304" pitchFamily="18" charset="0"/>
                <a:cs typeface="Times New Roman" panose="02020603050405020304" pitchFamily="18" charset="0"/>
              </a:rPr>
              <a:t>s</a:t>
            </a:r>
            <a:r>
              <a:rPr lang="lv-LV" sz="2400" dirty="0">
                <a:latin typeface="Times New Roman" panose="02020603050405020304" pitchFamily="18" charset="0"/>
                <a:cs typeface="Times New Roman" panose="02020603050405020304" pitchFamily="18" charset="0"/>
              </a:rPr>
              <a:t>, projekta pieteikums, kas identisks pa pastu nosūtītajam vai birojā iesniegtajam oriģinālam, 2.1 punktā noteiktajā termiņā</a:t>
            </a:r>
            <a:r>
              <a:rPr lang="lv-LV" sz="2400" b="1" dirty="0">
                <a:latin typeface="Times New Roman" panose="02020603050405020304" pitchFamily="18" charset="0"/>
                <a:cs typeface="Times New Roman" panose="02020603050405020304" pitchFamily="18" charset="0"/>
              </a:rPr>
              <a:t>  jānosūta  elektroniski</a:t>
            </a:r>
            <a:r>
              <a:rPr lang="lv-LV" sz="2400" dirty="0">
                <a:latin typeface="Times New Roman" panose="02020603050405020304" pitchFamily="18" charset="0"/>
                <a:cs typeface="Times New Roman" panose="02020603050405020304" pitchFamily="18" charset="0"/>
              </a:rPr>
              <a:t> </a:t>
            </a:r>
            <a:r>
              <a:rPr lang="lv-LV" sz="2400" b="1" u="sng" dirty="0">
                <a:latin typeface="Times New Roman" panose="02020603050405020304" pitchFamily="18" charset="0"/>
                <a:cs typeface="Times New Roman" panose="02020603050405020304" pitchFamily="18" charset="0"/>
              </a:rPr>
              <a:t>PDF formātā vienā failā</a:t>
            </a:r>
            <a:r>
              <a:rPr lang="lv-LV" sz="2400" dirty="0">
                <a:latin typeface="Times New Roman" panose="02020603050405020304" pitchFamily="18" charset="0"/>
                <a:cs typeface="Times New Roman" panose="02020603050405020304" pitchFamily="18" charset="0"/>
              </a:rPr>
              <a:t> uz e-pastu adresi </a:t>
            </a:r>
            <a:r>
              <a:rPr lang="lv-LV" sz="2400" u="sng" dirty="0" err="1">
                <a:latin typeface="Times New Roman" panose="02020603050405020304" pitchFamily="18" charset="0"/>
                <a:cs typeface="Times New Roman" panose="02020603050405020304" pitchFamily="18" charset="0"/>
                <a:hlinkClick r:id="rId3"/>
              </a:rPr>
              <a:t>zpr@zpr.gov.lv</a:t>
            </a:r>
            <a:r>
              <a:rPr lang="lv-LV" sz="2400" dirty="0">
                <a:latin typeface="Times New Roman" panose="02020603050405020304" pitchFamily="18" charset="0"/>
                <a:cs typeface="Times New Roman" panose="02020603050405020304" pitchFamily="18" charset="0"/>
              </a:rPr>
              <a:t>, norādot projekta pieteikuma iesniedzēju un nosaukumu</a:t>
            </a:r>
            <a:r>
              <a:rPr lang="lv-LV" sz="2400" dirty="0"/>
              <a:t>. </a:t>
            </a:r>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64039481"/>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TM02892315[[fn=Smilgas]]</Template>
  <TotalTime>2402</TotalTime>
  <Words>1732</Words>
  <Application>Microsoft Office PowerPoint</Application>
  <PresentationFormat>Widescreen</PresentationFormat>
  <Paragraphs>278</Paragraphs>
  <Slides>43</Slides>
  <Notes>43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Oswald Regular</vt:lpstr>
      <vt:lpstr>Times New Roman</vt:lpstr>
      <vt:lpstr>Office dizains</vt:lpstr>
      <vt:lpstr>PowerPoint Presentation</vt:lpstr>
      <vt:lpstr>Zemgales kultūras programma(ZKP) 2022</vt:lpstr>
      <vt:lpstr>Zemgales kultūras programmas 2022  mērķis</vt:lpstr>
      <vt:lpstr>ZKP 2022 prioritātes</vt:lpstr>
      <vt:lpstr>PowerPoint Presentation</vt:lpstr>
      <vt:lpstr>PowerPoint Presentation</vt:lpstr>
      <vt:lpstr>PowerPoint Presentation</vt:lpstr>
      <vt:lpstr>ZKP 2022 mērķauditorija</vt:lpstr>
      <vt:lpstr>ZKP 2022 projektu iesniegšana</vt:lpstr>
      <vt:lpstr>Projekta pieteikuma izstrāde</vt:lpstr>
      <vt:lpstr>ZKP 2022 projektu  ieviešanas termiņš</vt:lpstr>
      <vt:lpstr>Projekta pieteikuma sastāvdaļas (I)</vt:lpstr>
      <vt:lpstr>Projekta pieteikuma sastāvdaļas (II)</vt:lpstr>
      <vt:lpstr>ZKP 2022 neattiecināmās izmaksas</vt:lpstr>
      <vt:lpstr>ZKP 2022 neatbalstīs un neizvērtēs </vt:lpstr>
      <vt:lpstr>Projekts</vt:lpstr>
      <vt:lpstr>PowerPoint Presentation</vt:lpstr>
      <vt:lpstr>Projekta kopsavilkums</vt:lpstr>
      <vt:lpstr>Projekta nepieciešamības pamatojums</vt:lpstr>
      <vt:lpstr>Projekta mērķis</vt:lpstr>
      <vt:lpstr>Projekta mērķis un uzdevumi</vt:lpstr>
      <vt:lpstr>Projekta realizācijas vieta</vt:lpstr>
      <vt:lpstr>Projekta realizācijas gaita, aktivitātes</vt:lpstr>
      <vt:lpstr>Projekta īstenošanas laika plāns</vt:lpstr>
      <vt:lpstr>Projekta mērķauditorija</vt:lpstr>
      <vt:lpstr>Projekta rezultāti</vt:lpstr>
      <vt:lpstr>Projekta publicitāte</vt:lpstr>
      <vt:lpstr>Informācija par projekta īstenotājiem</vt:lpstr>
      <vt:lpstr>Projekta budžets</vt:lpstr>
      <vt:lpstr>Uzmanību!</vt:lpstr>
      <vt:lpstr>Administratīvā vērtēšana </vt:lpstr>
      <vt:lpstr>Kvalitatīvā vērtēšana (I)</vt:lpstr>
      <vt:lpstr>Kvalitatīvā vērtēšana (II)</vt:lpstr>
      <vt:lpstr>Projektu ieviešana</vt:lpstr>
      <vt:lpstr>Norādes par atbalstu</vt:lpstr>
      <vt:lpstr>Publicitātes pasākumi</vt:lpstr>
      <vt:lpstr>Atskaites </vt:lpstr>
      <vt:lpstr>Svarīgi!</vt:lpstr>
      <vt:lpstr>Biežāk pieļautās kļūdas (I) </vt:lpstr>
      <vt:lpstr>Biežāk pieļautās kļūdas (II)</vt:lpstr>
      <vt:lpstr>Veiksmi Projekta izstrādē!</vt:lpstr>
      <vt:lpstr> Citas mērķprogrammas un projektu konkursi</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Zemgales Plānošanas reģions</dc:title>
  <dc:creator>AigarsIevins</dc:creator>
  <cp:lastModifiedBy>Sanita</cp:lastModifiedBy>
  <cp:revision>134</cp:revision>
  <cp:lastPrinted>2022-03-15T15:24:18Z</cp:lastPrinted>
  <dcterms:created xsi:type="dcterms:W3CDTF">2015-05-26T07:24:58Z</dcterms:created>
  <dcterms:modified xsi:type="dcterms:W3CDTF">2022-03-23T07:45:06Z</dcterms:modified>
</cp:coreProperties>
</file>