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298" r:id="rId3"/>
    <p:sldId id="304" r:id="rId4"/>
    <p:sldId id="299" r:id="rId5"/>
    <p:sldId id="300" r:id="rId6"/>
    <p:sldId id="308" r:id="rId7"/>
    <p:sldId id="309" r:id="rId8"/>
    <p:sldId id="310" r:id="rId9"/>
    <p:sldId id="311" r:id="rId10"/>
    <p:sldId id="312" r:id="rId11"/>
    <p:sldId id="313" r:id="rId12"/>
    <p:sldId id="301" r:id="rId13"/>
    <p:sldId id="302" r:id="rId14"/>
    <p:sldId id="305" r:id="rId15"/>
    <p:sldId id="306" r:id="rId16"/>
    <p:sldId id="307" r:id="rId17"/>
    <p:sldId id="297" r:id="rId18"/>
    <p:sldId id="303" r:id="rId19"/>
  </p:sldIdLst>
  <p:sldSz cx="12192000" cy="6858000"/>
  <p:notesSz cx="6797675" cy="987425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oklusējuma sadaļa" id="{1D90F211-F3E8-4208-8988-BF439668FFB8}">
          <p14:sldIdLst>
            <p14:sldId id="289"/>
            <p14:sldId id="298"/>
            <p14:sldId id="304"/>
            <p14:sldId id="299"/>
            <p14:sldId id="300"/>
            <p14:sldId id="308"/>
            <p14:sldId id="309"/>
            <p14:sldId id="310"/>
            <p14:sldId id="311"/>
            <p14:sldId id="312"/>
            <p14:sldId id="313"/>
            <p14:sldId id="301"/>
            <p14:sldId id="302"/>
            <p14:sldId id="305"/>
            <p14:sldId id="306"/>
            <p14:sldId id="307"/>
            <p14:sldId id="297"/>
            <p14:sldId id="30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PR ZPR" initials="ZZ"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ējs stils 2 - izcēlum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84" autoAdjust="0"/>
    <p:restoredTop sz="95405" autoAdjust="0"/>
  </p:normalViewPr>
  <p:slideViewPr>
    <p:cSldViewPr snapToGrid="0">
      <p:cViewPr varScale="1">
        <p:scale>
          <a:sx n="82" d="100"/>
          <a:sy n="82" d="100"/>
        </p:scale>
        <p:origin x="360"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p:cNvSpPr>
            <a:spLocks noGrp="1"/>
          </p:cNvSpPr>
          <p:nvPr>
            <p:ph type="ctrTitle"/>
          </p:nvPr>
        </p:nvSpPr>
        <p:spPr>
          <a:xfrm>
            <a:off x="1524000" y="1122363"/>
            <a:ext cx="9144000" cy="2387600"/>
          </a:xfrm>
        </p:spPr>
        <p:txBody>
          <a:bodyPr anchor="b"/>
          <a:lstStyle>
            <a:lvl1pPr algn="ctr">
              <a:defRPr sz="6000"/>
            </a:lvl1pPr>
          </a:lstStyle>
          <a:p>
            <a:r>
              <a:rPr lang="lv-LV"/>
              <a:t>Rediģēt šablona virsraksta stilu</a:t>
            </a:r>
          </a:p>
        </p:txBody>
      </p:sp>
      <p:sp>
        <p:nvSpPr>
          <p:cNvPr id="3" name="Apakšvirsrakst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Rediģēt šablona apakšvirsraksta stilu</a:t>
            </a:r>
          </a:p>
        </p:txBody>
      </p:sp>
      <p:sp>
        <p:nvSpPr>
          <p:cNvPr id="4" name="Datuma vietturis 3"/>
          <p:cNvSpPr>
            <a:spLocks noGrp="1"/>
          </p:cNvSpPr>
          <p:nvPr>
            <p:ph type="dt" sz="half" idx="10"/>
          </p:nvPr>
        </p:nvSpPr>
        <p:spPr/>
        <p:txBody>
          <a:bodyPr/>
          <a:lstStyle/>
          <a:p>
            <a:fld id="{4B0554EC-403A-443A-B614-0597EB32E604}" type="datetimeFigureOut">
              <a:rPr lang="lv-LV" smtClean="0"/>
              <a:t>16.02.2022</a:t>
            </a:fld>
            <a:endParaRPr lang="lv-LV"/>
          </a:p>
        </p:txBody>
      </p:sp>
      <p:sp>
        <p:nvSpPr>
          <p:cNvPr id="5" name="Kājenes vietturis 4"/>
          <p:cNvSpPr>
            <a:spLocks noGrp="1"/>
          </p:cNvSpPr>
          <p:nvPr>
            <p:ph type="ftr" sz="quarter" idx="11"/>
          </p:nvPr>
        </p:nvSpPr>
        <p:spPr/>
        <p:txBody>
          <a:bodyPr/>
          <a:lstStyle/>
          <a:p>
            <a:endParaRPr lang="lv-LV"/>
          </a:p>
        </p:txBody>
      </p:sp>
      <p:sp>
        <p:nvSpPr>
          <p:cNvPr id="6" name="Slaida numura vietturis 5"/>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4136850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p>
        </p:txBody>
      </p:sp>
      <p:sp>
        <p:nvSpPr>
          <p:cNvPr id="3" name="Vertikāls teksta vietturis 2"/>
          <p:cNvSpPr>
            <a:spLocks noGrp="1"/>
          </p:cNvSpPr>
          <p:nvPr>
            <p:ph type="body" orient="vert" idx="1"/>
          </p:nvPr>
        </p:nvSpPr>
        <p:spPr/>
        <p:txBody>
          <a:bodyPr vert="eaVert"/>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Datuma vietturis 3"/>
          <p:cNvSpPr>
            <a:spLocks noGrp="1"/>
          </p:cNvSpPr>
          <p:nvPr>
            <p:ph type="dt" sz="half" idx="10"/>
          </p:nvPr>
        </p:nvSpPr>
        <p:spPr/>
        <p:txBody>
          <a:bodyPr/>
          <a:lstStyle/>
          <a:p>
            <a:fld id="{4B0554EC-403A-443A-B614-0597EB32E604}" type="datetimeFigureOut">
              <a:rPr lang="lv-LV" smtClean="0"/>
              <a:t>16.02.2022</a:t>
            </a:fld>
            <a:endParaRPr lang="lv-LV"/>
          </a:p>
        </p:txBody>
      </p:sp>
      <p:sp>
        <p:nvSpPr>
          <p:cNvPr id="5" name="Kājenes vietturis 4"/>
          <p:cNvSpPr>
            <a:spLocks noGrp="1"/>
          </p:cNvSpPr>
          <p:nvPr>
            <p:ph type="ftr" sz="quarter" idx="11"/>
          </p:nvPr>
        </p:nvSpPr>
        <p:spPr/>
        <p:txBody>
          <a:bodyPr/>
          <a:lstStyle/>
          <a:p>
            <a:endParaRPr lang="lv-LV"/>
          </a:p>
        </p:txBody>
      </p:sp>
      <p:sp>
        <p:nvSpPr>
          <p:cNvPr id="6" name="Slaida numura vietturis 5"/>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2841590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p:cNvSpPr>
            <a:spLocks noGrp="1"/>
          </p:cNvSpPr>
          <p:nvPr>
            <p:ph type="title" orient="vert"/>
          </p:nvPr>
        </p:nvSpPr>
        <p:spPr>
          <a:xfrm>
            <a:off x="8724900" y="365125"/>
            <a:ext cx="2628900" cy="5811838"/>
          </a:xfrm>
        </p:spPr>
        <p:txBody>
          <a:bodyPr vert="eaVert"/>
          <a:lstStyle/>
          <a:p>
            <a:r>
              <a:rPr lang="lv-LV"/>
              <a:t>Rediģēt šablona virsraksta stilu</a:t>
            </a:r>
          </a:p>
        </p:txBody>
      </p:sp>
      <p:sp>
        <p:nvSpPr>
          <p:cNvPr id="3" name="Vertikāls teksta vietturis 2"/>
          <p:cNvSpPr>
            <a:spLocks noGrp="1"/>
          </p:cNvSpPr>
          <p:nvPr>
            <p:ph type="body" orient="vert" idx="1"/>
          </p:nvPr>
        </p:nvSpPr>
        <p:spPr>
          <a:xfrm>
            <a:off x="838200" y="365125"/>
            <a:ext cx="7734300" cy="5811838"/>
          </a:xfrm>
        </p:spPr>
        <p:txBody>
          <a:bodyPr vert="eaVert"/>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Datuma vietturis 3"/>
          <p:cNvSpPr>
            <a:spLocks noGrp="1"/>
          </p:cNvSpPr>
          <p:nvPr>
            <p:ph type="dt" sz="half" idx="10"/>
          </p:nvPr>
        </p:nvSpPr>
        <p:spPr/>
        <p:txBody>
          <a:bodyPr/>
          <a:lstStyle/>
          <a:p>
            <a:fld id="{4B0554EC-403A-443A-B614-0597EB32E604}" type="datetimeFigureOut">
              <a:rPr lang="lv-LV" smtClean="0"/>
              <a:t>16.02.2022</a:t>
            </a:fld>
            <a:endParaRPr lang="lv-LV"/>
          </a:p>
        </p:txBody>
      </p:sp>
      <p:sp>
        <p:nvSpPr>
          <p:cNvPr id="5" name="Kājenes vietturis 4"/>
          <p:cNvSpPr>
            <a:spLocks noGrp="1"/>
          </p:cNvSpPr>
          <p:nvPr>
            <p:ph type="ftr" sz="quarter" idx="11"/>
          </p:nvPr>
        </p:nvSpPr>
        <p:spPr/>
        <p:txBody>
          <a:bodyPr/>
          <a:lstStyle/>
          <a:p>
            <a:endParaRPr lang="lv-LV"/>
          </a:p>
        </p:txBody>
      </p:sp>
      <p:sp>
        <p:nvSpPr>
          <p:cNvPr id="6" name="Slaida numura vietturis 5"/>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1251542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p>
        </p:txBody>
      </p:sp>
      <p:sp>
        <p:nvSpPr>
          <p:cNvPr id="3" name="Satura vietturis 2"/>
          <p:cNvSpPr>
            <a:spLocks noGrp="1"/>
          </p:cNvSpPr>
          <p:nvPr>
            <p:ph idx="1"/>
          </p:nvPr>
        </p:nvSpPr>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Datuma vietturis 3"/>
          <p:cNvSpPr>
            <a:spLocks noGrp="1"/>
          </p:cNvSpPr>
          <p:nvPr>
            <p:ph type="dt" sz="half" idx="10"/>
          </p:nvPr>
        </p:nvSpPr>
        <p:spPr/>
        <p:txBody>
          <a:bodyPr/>
          <a:lstStyle/>
          <a:p>
            <a:fld id="{4B0554EC-403A-443A-B614-0597EB32E604}" type="datetimeFigureOut">
              <a:rPr lang="lv-LV" smtClean="0"/>
              <a:t>16.02.2022</a:t>
            </a:fld>
            <a:endParaRPr lang="lv-LV"/>
          </a:p>
        </p:txBody>
      </p:sp>
      <p:sp>
        <p:nvSpPr>
          <p:cNvPr id="5" name="Kājenes vietturis 4"/>
          <p:cNvSpPr>
            <a:spLocks noGrp="1"/>
          </p:cNvSpPr>
          <p:nvPr>
            <p:ph type="ftr" sz="quarter" idx="11"/>
          </p:nvPr>
        </p:nvSpPr>
        <p:spPr/>
        <p:txBody>
          <a:bodyPr/>
          <a:lstStyle/>
          <a:p>
            <a:endParaRPr lang="lv-LV"/>
          </a:p>
        </p:txBody>
      </p:sp>
      <p:sp>
        <p:nvSpPr>
          <p:cNvPr id="6" name="Slaida numura vietturis 5"/>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1329132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p:cNvSpPr>
            <a:spLocks noGrp="1"/>
          </p:cNvSpPr>
          <p:nvPr>
            <p:ph type="title"/>
          </p:nvPr>
        </p:nvSpPr>
        <p:spPr>
          <a:xfrm>
            <a:off x="831850" y="1709738"/>
            <a:ext cx="10515600" cy="2852737"/>
          </a:xfrm>
        </p:spPr>
        <p:txBody>
          <a:bodyPr anchor="b"/>
          <a:lstStyle>
            <a:lvl1pPr>
              <a:defRPr sz="6000"/>
            </a:lvl1pPr>
          </a:lstStyle>
          <a:p>
            <a:r>
              <a:rPr lang="lv-LV"/>
              <a:t>Rediģēt šablona virsraksta stilu</a:t>
            </a:r>
          </a:p>
        </p:txBody>
      </p:sp>
      <p:sp>
        <p:nvSpPr>
          <p:cNvPr id="3" name="Teksta vietturis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v-LV"/>
              <a:t>Rediģēt šablona teksta stilus</a:t>
            </a:r>
          </a:p>
        </p:txBody>
      </p:sp>
      <p:sp>
        <p:nvSpPr>
          <p:cNvPr id="4" name="Datuma vietturis 3"/>
          <p:cNvSpPr>
            <a:spLocks noGrp="1"/>
          </p:cNvSpPr>
          <p:nvPr>
            <p:ph type="dt" sz="half" idx="10"/>
          </p:nvPr>
        </p:nvSpPr>
        <p:spPr/>
        <p:txBody>
          <a:bodyPr/>
          <a:lstStyle/>
          <a:p>
            <a:fld id="{4B0554EC-403A-443A-B614-0597EB32E604}" type="datetimeFigureOut">
              <a:rPr lang="lv-LV" smtClean="0"/>
              <a:t>16.02.2022</a:t>
            </a:fld>
            <a:endParaRPr lang="lv-LV"/>
          </a:p>
        </p:txBody>
      </p:sp>
      <p:sp>
        <p:nvSpPr>
          <p:cNvPr id="5" name="Kājenes vietturis 4"/>
          <p:cNvSpPr>
            <a:spLocks noGrp="1"/>
          </p:cNvSpPr>
          <p:nvPr>
            <p:ph type="ftr" sz="quarter" idx="11"/>
          </p:nvPr>
        </p:nvSpPr>
        <p:spPr/>
        <p:txBody>
          <a:bodyPr/>
          <a:lstStyle/>
          <a:p>
            <a:endParaRPr lang="lv-LV"/>
          </a:p>
        </p:txBody>
      </p:sp>
      <p:sp>
        <p:nvSpPr>
          <p:cNvPr id="6" name="Slaida numura vietturis 5"/>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3689638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ivi saturi">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p>
        </p:txBody>
      </p:sp>
      <p:sp>
        <p:nvSpPr>
          <p:cNvPr id="3" name="Satura vietturis 2"/>
          <p:cNvSpPr>
            <a:spLocks noGrp="1"/>
          </p:cNvSpPr>
          <p:nvPr>
            <p:ph sz="half" idx="1"/>
          </p:nvPr>
        </p:nvSpPr>
        <p:spPr>
          <a:xfrm>
            <a:off x="838200" y="1825625"/>
            <a:ext cx="5181600" cy="4351338"/>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Satura vietturis 3"/>
          <p:cNvSpPr>
            <a:spLocks noGrp="1"/>
          </p:cNvSpPr>
          <p:nvPr>
            <p:ph sz="half" idx="2"/>
          </p:nvPr>
        </p:nvSpPr>
        <p:spPr>
          <a:xfrm>
            <a:off x="6172200" y="1825625"/>
            <a:ext cx="5181600" cy="4351338"/>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5" name="Datuma vietturis 4"/>
          <p:cNvSpPr>
            <a:spLocks noGrp="1"/>
          </p:cNvSpPr>
          <p:nvPr>
            <p:ph type="dt" sz="half" idx="10"/>
          </p:nvPr>
        </p:nvSpPr>
        <p:spPr/>
        <p:txBody>
          <a:bodyPr/>
          <a:lstStyle/>
          <a:p>
            <a:fld id="{4B0554EC-403A-443A-B614-0597EB32E604}" type="datetimeFigureOut">
              <a:rPr lang="lv-LV" smtClean="0"/>
              <a:t>16.02.2022</a:t>
            </a:fld>
            <a:endParaRPr lang="lv-LV"/>
          </a:p>
        </p:txBody>
      </p:sp>
      <p:sp>
        <p:nvSpPr>
          <p:cNvPr id="6" name="Kājenes vietturis 5"/>
          <p:cNvSpPr>
            <a:spLocks noGrp="1"/>
          </p:cNvSpPr>
          <p:nvPr>
            <p:ph type="ftr" sz="quarter" idx="11"/>
          </p:nvPr>
        </p:nvSpPr>
        <p:spPr/>
        <p:txBody>
          <a:bodyPr/>
          <a:lstStyle/>
          <a:p>
            <a:endParaRPr lang="lv-LV"/>
          </a:p>
        </p:txBody>
      </p:sp>
      <p:sp>
        <p:nvSpPr>
          <p:cNvPr id="7" name="Slaida numura vietturis 6"/>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2775715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p:cNvSpPr>
            <a:spLocks noGrp="1"/>
          </p:cNvSpPr>
          <p:nvPr>
            <p:ph type="title"/>
          </p:nvPr>
        </p:nvSpPr>
        <p:spPr>
          <a:xfrm>
            <a:off x="839788" y="365125"/>
            <a:ext cx="10515600" cy="1325563"/>
          </a:xfrm>
        </p:spPr>
        <p:txBody>
          <a:bodyPr/>
          <a:lstStyle/>
          <a:p>
            <a:r>
              <a:rPr lang="lv-LV"/>
              <a:t>Rediģēt šablona virsraksta stilu</a:t>
            </a:r>
          </a:p>
        </p:txBody>
      </p:sp>
      <p:sp>
        <p:nvSpPr>
          <p:cNvPr id="3" name="Teksta vietturis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Rediģēt šablona teksta stilus</a:t>
            </a:r>
          </a:p>
        </p:txBody>
      </p:sp>
      <p:sp>
        <p:nvSpPr>
          <p:cNvPr id="4" name="Satura vietturis 3"/>
          <p:cNvSpPr>
            <a:spLocks noGrp="1"/>
          </p:cNvSpPr>
          <p:nvPr>
            <p:ph sz="half" idx="2"/>
          </p:nvPr>
        </p:nvSpPr>
        <p:spPr>
          <a:xfrm>
            <a:off x="839788" y="2505075"/>
            <a:ext cx="5157787" cy="3684588"/>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5" name="Teksta vietturis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Rediģēt šablona teksta stilus</a:t>
            </a:r>
          </a:p>
        </p:txBody>
      </p:sp>
      <p:sp>
        <p:nvSpPr>
          <p:cNvPr id="6" name="Satura vietturis 5"/>
          <p:cNvSpPr>
            <a:spLocks noGrp="1"/>
          </p:cNvSpPr>
          <p:nvPr>
            <p:ph sz="quarter" idx="4"/>
          </p:nvPr>
        </p:nvSpPr>
        <p:spPr>
          <a:xfrm>
            <a:off x="6172200" y="2505075"/>
            <a:ext cx="5183188" cy="3684588"/>
          </a:xfrm>
        </p:spPr>
        <p:txBody>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7" name="Datuma vietturis 6"/>
          <p:cNvSpPr>
            <a:spLocks noGrp="1"/>
          </p:cNvSpPr>
          <p:nvPr>
            <p:ph type="dt" sz="half" idx="10"/>
          </p:nvPr>
        </p:nvSpPr>
        <p:spPr/>
        <p:txBody>
          <a:bodyPr/>
          <a:lstStyle/>
          <a:p>
            <a:fld id="{4B0554EC-403A-443A-B614-0597EB32E604}" type="datetimeFigureOut">
              <a:rPr lang="lv-LV" smtClean="0"/>
              <a:t>16.02.2022</a:t>
            </a:fld>
            <a:endParaRPr lang="lv-LV"/>
          </a:p>
        </p:txBody>
      </p:sp>
      <p:sp>
        <p:nvSpPr>
          <p:cNvPr id="8" name="Kājenes vietturis 7"/>
          <p:cNvSpPr>
            <a:spLocks noGrp="1"/>
          </p:cNvSpPr>
          <p:nvPr>
            <p:ph type="ftr" sz="quarter" idx="11"/>
          </p:nvPr>
        </p:nvSpPr>
        <p:spPr/>
        <p:txBody>
          <a:bodyPr/>
          <a:lstStyle/>
          <a:p>
            <a:endParaRPr lang="lv-LV"/>
          </a:p>
        </p:txBody>
      </p:sp>
      <p:sp>
        <p:nvSpPr>
          <p:cNvPr id="9" name="Slaida numura vietturis 8"/>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3667412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a:t>Rediģēt šablona virsraksta stilu</a:t>
            </a:r>
          </a:p>
        </p:txBody>
      </p:sp>
      <p:sp>
        <p:nvSpPr>
          <p:cNvPr id="3" name="Datuma vietturis 2"/>
          <p:cNvSpPr>
            <a:spLocks noGrp="1"/>
          </p:cNvSpPr>
          <p:nvPr>
            <p:ph type="dt" sz="half" idx="10"/>
          </p:nvPr>
        </p:nvSpPr>
        <p:spPr/>
        <p:txBody>
          <a:bodyPr/>
          <a:lstStyle/>
          <a:p>
            <a:fld id="{4B0554EC-403A-443A-B614-0597EB32E604}" type="datetimeFigureOut">
              <a:rPr lang="lv-LV" smtClean="0"/>
              <a:t>16.02.2022</a:t>
            </a:fld>
            <a:endParaRPr lang="lv-LV"/>
          </a:p>
        </p:txBody>
      </p:sp>
      <p:sp>
        <p:nvSpPr>
          <p:cNvPr id="4" name="Kājenes vietturis 3"/>
          <p:cNvSpPr>
            <a:spLocks noGrp="1"/>
          </p:cNvSpPr>
          <p:nvPr>
            <p:ph type="ftr" sz="quarter" idx="11"/>
          </p:nvPr>
        </p:nvSpPr>
        <p:spPr/>
        <p:txBody>
          <a:bodyPr/>
          <a:lstStyle/>
          <a:p>
            <a:endParaRPr lang="lv-LV"/>
          </a:p>
        </p:txBody>
      </p:sp>
      <p:sp>
        <p:nvSpPr>
          <p:cNvPr id="5" name="Slaida numura vietturis 4"/>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665261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p:cNvSpPr>
            <a:spLocks noGrp="1"/>
          </p:cNvSpPr>
          <p:nvPr>
            <p:ph type="dt" sz="half" idx="10"/>
          </p:nvPr>
        </p:nvSpPr>
        <p:spPr/>
        <p:txBody>
          <a:bodyPr/>
          <a:lstStyle/>
          <a:p>
            <a:fld id="{4B0554EC-403A-443A-B614-0597EB32E604}" type="datetimeFigureOut">
              <a:rPr lang="lv-LV" smtClean="0"/>
              <a:t>16.02.2022</a:t>
            </a:fld>
            <a:endParaRPr lang="lv-LV"/>
          </a:p>
        </p:txBody>
      </p:sp>
      <p:sp>
        <p:nvSpPr>
          <p:cNvPr id="3" name="Kājenes vietturis 2"/>
          <p:cNvSpPr>
            <a:spLocks noGrp="1"/>
          </p:cNvSpPr>
          <p:nvPr>
            <p:ph type="ftr" sz="quarter" idx="11"/>
          </p:nvPr>
        </p:nvSpPr>
        <p:spPr/>
        <p:txBody>
          <a:bodyPr/>
          <a:lstStyle/>
          <a:p>
            <a:endParaRPr lang="lv-LV"/>
          </a:p>
        </p:txBody>
      </p:sp>
      <p:sp>
        <p:nvSpPr>
          <p:cNvPr id="4" name="Slaida numura vietturis 3"/>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3538756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p>
        </p:txBody>
      </p:sp>
      <p:sp>
        <p:nvSpPr>
          <p:cNvPr id="3" name="Satura vietturis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Teksta vietturi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Rediģēt šablona teksta stilus</a:t>
            </a:r>
          </a:p>
        </p:txBody>
      </p:sp>
      <p:sp>
        <p:nvSpPr>
          <p:cNvPr id="5" name="Datuma vietturis 4"/>
          <p:cNvSpPr>
            <a:spLocks noGrp="1"/>
          </p:cNvSpPr>
          <p:nvPr>
            <p:ph type="dt" sz="half" idx="10"/>
          </p:nvPr>
        </p:nvSpPr>
        <p:spPr/>
        <p:txBody>
          <a:bodyPr/>
          <a:lstStyle/>
          <a:p>
            <a:fld id="{4B0554EC-403A-443A-B614-0597EB32E604}" type="datetimeFigureOut">
              <a:rPr lang="lv-LV" smtClean="0"/>
              <a:t>16.02.2022</a:t>
            </a:fld>
            <a:endParaRPr lang="lv-LV"/>
          </a:p>
        </p:txBody>
      </p:sp>
      <p:sp>
        <p:nvSpPr>
          <p:cNvPr id="6" name="Kājenes vietturis 5"/>
          <p:cNvSpPr>
            <a:spLocks noGrp="1"/>
          </p:cNvSpPr>
          <p:nvPr>
            <p:ph type="ftr" sz="quarter" idx="11"/>
          </p:nvPr>
        </p:nvSpPr>
        <p:spPr/>
        <p:txBody>
          <a:bodyPr/>
          <a:lstStyle/>
          <a:p>
            <a:endParaRPr lang="lv-LV"/>
          </a:p>
        </p:txBody>
      </p:sp>
      <p:sp>
        <p:nvSpPr>
          <p:cNvPr id="7" name="Slaida numura vietturis 6"/>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388998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p>
        </p:txBody>
      </p:sp>
      <p:sp>
        <p:nvSpPr>
          <p:cNvPr id="3" name="Attēla vietturis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ksta vietturis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Rediģēt šablona teksta stilus</a:t>
            </a:r>
          </a:p>
        </p:txBody>
      </p:sp>
      <p:sp>
        <p:nvSpPr>
          <p:cNvPr id="5" name="Datuma vietturis 4"/>
          <p:cNvSpPr>
            <a:spLocks noGrp="1"/>
          </p:cNvSpPr>
          <p:nvPr>
            <p:ph type="dt" sz="half" idx="10"/>
          </p:nvPr>
        </p:nvSpPr>
        <p:spPr/>
        <p:txBody>
          <a:bodyPr/>
          <a:lstStyle/>
          <a:p>
            <a:fld id="{4B0554EC-403A-443A-B614-0597EB32E604}" type="datetimeFigureOut">
              <a:rPr lang="lv-LV" smtClean="0"/>
              <a:t>16.02.2022</a:t>
            </a:fld>
            <a:endParaRPr lang="lv-LV"/>
          </a:p>
        </p:txBody>
      </p:sp>
      <p:sp>
        <p:nvSpPr>
          <p:cNvPr id="6" name="Kājenes vietturis 5"/>
          <p:cNvSpPr>
            <a:spLocks noGrp="1"/>
          </p:cNvSpPr>
          <p:nvPr>
            <p:ph type="ftr" sz="quarter" idx="11"/>
          </p:nvPr>
        </p:nvSpPr>
        <p:spPr/>
        <p:txBody>
          <a:bodyPr/>
          <a:lstStyle/>
          <a:p>
            <a:endParaRPr lang="lv-LV"/>
          </a:p>
        </p:txBody>
      </p:sp>
      <p:sp>
        <p:nvSpPr>
          <p:cNvPr id="7" name="Slaida numura vietturis 6"/>
          <p:cNvSpPr>
            <a:spLocks noGrp="1"/>
          </p:cNvSpPr>
          <p:nvPr>
            <p:ph type="sldNum" sz="quarter" idx="12"/>
          </p:nvPr>
        </p:nvSpPr>
        <p:spPr/>
        <p:txBody>
          <a:bodyPr/>
          <a:lstStyle/>
          <a:p>
            <a:fld id="{F4830505-77B1-4571-8227-A780514CFCBA}" type="slidenum">
              <a:rPr lang="lv-LV" smtClean="0"/>
              <a:t>‹#›</a:t>
            </a:fld>
            <a:endParaRPr lang="lv-LV"/>
          </a:p>
        </p:txBody>
      </p:sp>
    </p:spTree>
    <p:extLst>
      <p:ext uri="{BB962C8B-B14F-4D97-AF65-F5344CB8AC3E}">
        <p14:creationId xmlns:p14="http://schemas.microsoft.com/office/powerpoint/2010/main" val="1945199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Virsraksta viettur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p>
        </p:txBody>
      </p:sp>
      <p:sp>
        <p:nvSpPr>
          <p:cNvPr id="3" name="Teksta vietturis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Rediģēt šablona teksta stilus</a:t>
            </a:r>
          </a:p>
          <a:p>
            <a:pPr lvl="1"/>
            <a:r>
              <a:rPr lang="lv-LV"/>
              <a:t>Otrais līmenis</a:t>
            </a:r>
          </a:p>
          <a:p>
            <a:pPr lvl="2"/>
            <a:r>
              <a:rPr lang="lv-LV"/>
              <a:t>Trešais līmenis</a:t>
            </a:r>
          </a:p>
          <a:p>
            <a:pPr lvl="3"/>
            <a:r>
              <a:rPr lang="lv-LV"/>
              <a:t>Ceturtais līmenis</a:t>
            </a:r>
          </a:p>
          <a:p>
            <a:pPr lvl="4"/>
            <a:r>
              <a:rPr lang="lv-LV"/>
              <a:t>Piektais līmenis</a:t>
            </a:r>
          </a:p>
        </p:txBody>
      </p:sp>
      <p:sp>
        <p:nvSpPr>
          <p:cNvPr id="4" name="Datuma vietturis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0554EC-403A-443A-B614-0597EB32E604}" type="datetimeFigureOut">
              <a:rPr lang="lv-LV" smtClean="0"/>
              <a:t>16.02.2022</a:t>
            </a:fld>
            <a:endParaRPr lang="lv-LV"/>
          </a:p>
        </p:txBody>
      </p:sp>
      <p:sp>
        <p:nvSpPr>
          <p:cNvPr id="5" name="Kājenes vietturis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aida numura vietturis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830505-77B1-4571-8227-A780514CFCBA}" type="slidenum">
              <a:rPr lang="lv-LV" smtClean="0"/>
              <a:t>‹#›</a:t>
            </a:fld>
            <a:endParaRPr lang="lv-LV"/>
          </a:p>
        </p:txBody>
      </p:sp>
    </p:spTree>
    <p:extLst>
      <p:ext uri="{BB962C8B-B14F-4D97-AF65-F5344CB8AC3E}">
        <p14:creationId xmlns:p14="http://schemas.microsoft.com/office/powerpoint/2010/main" val="1190062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ctrTitle"/>
          </p:nvPr>
        </p:nvSpPr>
        <p:spPr>
          <a:xfrm>
            <a:off x="1524000" y="1122363"/>
            <a:ext cx="9144000" cy="1298108"/>
          </a:xfrm>
        </p:spPr>
        <p:txBody>
          <a:bodyPr>
            <a:normAutofit fontScale="90000"/>
          </a:bodyPr>
          <a:lstStyle/>
          <a:p>
            <a:r>
              <a:rPr lang="lv-LV" sz="3200" b="1" dirty="0"/>
              <a:t>Zemgales Plānošanas reģiona  </a:t>
            </a:r>
            <a:br>
              <a:rPr lang="lv-LV" sz="3200" b="1" dirty="0"/>
            </a:br>
            <a:r>
              <a:rPr lang="lv-LV" sz="3200" b="1" dirty="0"/>
              <a:t>Enerģētikas un klimata darba grupas sanāksme</a:t>
            </a:r>
            <a:br>
              <a:rPr lang="lv-LV" sz="3200" b="1" dirty="0"/>
            </a:br>
            <a:endParaRPr lang="lv-LV" sz="3200" b="1" dirty="0"/>
          </a:p>
        </p:txBody>
      </p:sp>
      <p:sp>
        <p:nvSpPr>
          <p:cNvPr id="3" name="Apakšvirsraksts 2"/>
          <p:cNvSpPr>
            <a:spLocks noGrp="1"/>
          </p:cNvSpPr>
          <p:nvPr>
            <p:ph type="subTitle" idx="1"/>
          </p:nvPr>
        </p:nvSpPr>
        <p:spPr>
          <a:xfrm>
            <a:off x="1250576" y="3265861"/>
            <a:ext cx="9749118" cy="2597056"/>
          </a:xfrm>
        </p:spPr>
        <p:txBody>
          <a:bodyPr>
            <a:normAutofit fontScale="85000" lnSpcReduction="20000"/>
          </a:bodyPr>
          <a:lstStyle/>
          <a:p>
            <a:r>
              <a:rPr lang="lv-LV" sz="4500" b="1" dirty="0">
                <a:solidFill>
                  <a:srgbClr val="00B050"/>
                </a:solidFill>
              </a:rPr>
              <a:t>ZPR Attīstības programmā 2027 paredzētās rīcības enerģētikas un klimata jomās</a:t>
            </a:r>
          </a:p>
          <a:p>
            <a:endParaRPr lang="lv-LV" dirty="0"/>
          </a:p>
          <a:p>
            <a:endParaRPr lang="lv-LV" dirty="0"/>
          </a:p>
          <a:p>
            <a:endParaRPr lang="lv-LV" dirty="0"/>
          </a:p>
          <a:p>
            <a:r>
              <a:rPr lang="lv-LV" sz="3400" dirty="0"/>
              <a:t>MS TEAMS platforma, 01.03.2022</a:t>
            </a:r>
          </a:p>
        </p:txBody>
      </p:sp>
    </p:spTree>
    <p:extLst>
      <p:ext uri="{BB962C8B-B14F-4D97-AF65-F5344CB8AC3E}">
        <p14:creationId xmlns:p14="http://schemas.microsoft.com/office/powerpoint/2010/main" val="929382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BB5EF012-7520-40C1-9DBE-8B6A8F386641}"/>
              </a:ext>
            </a:extLst>
          </p:cNvPr>
          <p:cNvSpPr>
            <a:spLocks noGrp="1"/>
          </p:cNvSpPr>
          <p:nvPr>
            <p:ph type="title"/>
          </p:nvPr>
        </p:nvSpPr>
        <p:spPr/>
        <p:txBody>
          <a:bodyPr>
            <a:normAutofit/>
          </a:bodyPr>
          <a:lstStyle/>
          <a:p>
            <a:r>
              <a:rPr lang="lv-LV" sz="2000" b="1" dirty="0">
                <a:solidFill>
                  <a:srgbClr val="00B050"/>
                </a:solidFill>
                <a:effectLst/>
                <a:latin typeface="Times New Roman" panose="02020603050405020304" pitchFamily="18" charset="0"/>
                <a:ea typeface="Times New Roman" panose="02020603050405020304" pitchFamily="18" charset="0"/>
              </a:rPr>
              <a:t>R.5.1.5. </a:t>
            </a:r>
            <a:br>
              <a:rPr lang="lv-LV" sz="2000" b="1" dirty="0">
                <a:solidFill>
                  <a:srgbClr val="00B050"/>
                </a:solidFill>
                <a:effectLst/>
                <a:latin typeface="Times New Roman" panose="02020603050405020304" pitchFamily="18" charset="0"/>
                <a:ea typeface="Times New Roman" panose="02020603050405020304" pitchFamily="18" charset="0"/>
              </a:rPr>
            </a:br>
            <a:r>
              <a:rPr lang="lv-LV" sz="2000" b="1" dirty="0">
                <a:solidFill>
                  <a:srgbClr val="00B050"/>
                </a:solidFill>
                <a:effectLst/>
                <a:latin typeface="Times New Roman" panose="02020603050405020304" pitchFamily="18" charset="0"/>
                <a:ea typeface="Times New Roman" panose="02020603050405020304" pitchFamily="18" charset="0"/>
              </a:rPr>
              <a:t>Kūdras nozares ilgtspējīga attīstība, viedā pārkārtošanās uz klimatu neitrālu saimniekošanu</a:t>
            </a:r>
            <a:endParaRPr lang="lv-LV" sz="2000" b="1" dirty="0">
              <a:solidFill>
                <a:srgbClr val="00B050"/>
              </a:solidFill>
            </a:endParaRPr>
          </a:p>
        </p:txBody>
      </p:sp>
      <p:sp>
        <p:nvSpPr>
          <p:cNvPr id="3" name="Satura vietturis 2">
            <a:extLst>
              <a:ext uri="{FF2B5EF4-FFF2-40B4-BE49-F238E27FC236}">
                <a16:creationId xmlns:a16="http://schemas.microsoft.com/office/drawing/2014/main" id="{E93CDDC7-D1D6-4257-9724-814EC4DA6587}"/>
              </a:ext>
            </a:extLst>
          </p:cNvPr>
          <p:cNvSpPr>
            <a:spLocks noGrp="1"/>
          </p:cNvSpPr>
          <p:nvPr>
            <p:ph idx="1"/>
          </p:nvPr>
        </p:nvSpPr>
        <p:spPr/>
        <p:txBody>
          <a:bodyPr/>
          <a:lstStyle/>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A.5.1.5.1. Purvu ilgtspējīgas apsaimniekošanas pasākumi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r>
              <a:rPr lang="lv-LV" sz="1800" i="1" dirty="0">
                <a:effectLst/>
                <a:latin typeface="Times New Roman" panose="02020603050405020304" pitchFamily="18" charset="0"/>
                <a:ea typeface="Times New Roman" panose="02020603050405020304" pitchFamily="18" charset="0"/>
              </a:rPr>
              <a:t>A 5.1.5.2. AER ieguves/ražošanas pasākumi</a:t>
            </a:r>
            <a:endParaRPr lang="lv-LV" dirty="0"/>
          </a:p>
        </p:txBody>
      </p:sp>
    </p:spTree>
    <p:extLst>
      <p:ext uri="{BB962C8B-B14F-4D97-AF65-F5344CB8AC3E}">
        <p14:creationId xmlns:p14="http://schemas.microsoft.com/office/powerpoint/2010/main" val="3362171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F865E8E6-0BC2-44FC-9EAA-EC2C4B75E1E2}"/>
              </a:ext>
            </a:extLst>
          </p:cNvPr>
          <p:cNvSpPr>
            <a:spLocks noGrp="1"/>
          </p:cNvSpPr>
          <p:nvPr>
            <p:ph type="title"/>
          </p:nvPr>
        </p:nvSpPr>
        <p:spPr/>
        <p:txBody>
          <a:bodyPr>
            <a:noAutofit/>
          </a:bodyPr>
          <a:lstStyle/>
          <a:p>
            <a:r>
              <a:rPr lang="lv-LV" sz="2000" b="1" dirty="0">
                <a:solidFill>
                  <a:srgbClr val="00B050"/>
                </a:solidFill>
                <a:effectLst/>
                <a:latin typeface="Times New Roman" panose="02020603050405020304" pitchFamily="18" charset="0"/>
                <a:ea typeface="Times New Roman" panose="02020603050405020304" pitchFamily="18" charset="0"/>
              </a:rPr>
              <a:t>R.5.1.6. </a:t>
            </a:r>
            <a:br>
              <a:rPr lang="lv-LV" sz="2000" b="1" dirty="0">
                <a:solidFill>
                  <a:srgbClr val="00B050"/>
                </a:solidFill>
                <a:effectLst/>
                <a:latin typeface="Times New Roman" panose="02020603050405020304" pitchFamily="18" charset="0"/>
                <a:ea typeface="Times New Roman" panose="02020603050405020304" pitchFamily="18" charset="0"/>
              </a:rPr>
            </a:br>
            <a:r>
              <a:rPr lang="lv-LV" sz="2000" b="1" dirty="0">
                <a:solidFill>
                  <a:srgbClr val="00B050"/>
                </a:solidFill>
                <a:effectLst/>
                <a:latin typeface="Times New Roman" panose="02020603050405020304" pitchFamily="18" charset="0"/>
                <a:ea typeface="Times New Roman" panose="02020603050405020304" pitchFamily="18" charset="0"/>
              </a:rPr>
              <a:t>Iedzīvotāju izglītošana un izpratnes veicināšana par enerģijas efektīvu izmantošanu un citām videi draudzīgām un ilgtspējīgām iespējām, kā arī to, kā samazināt katra indivīda ietekmi uz vidi. Izglītojošie pasākumi saistībā ar zaļā publiskā iepirkuma kritēriju piemērošanu enerģētikas nozarē</a:t>
            </a:r>
            <a:endParaRPr lang="lv-LV" sz="2000" b="1" dirty="0">
              <a:solidFill>
                <a:srgbClr val="00B050"/>
              </a:solidFill>
            </a:endParaRPr>
          </a:p>
        </p:txBody>
      </p:sp>
      <p:sp>
        <p:nvSpPr>
          <p:cNvPr id="3" name="Satura vietturis 2">
            <a:extLst>
              <a:ext uri="{FF2B5EF4-FFF2-40B4-BE49-F238E27FC236}">
                <a16:creationId xmlns:a16="http://schemas.microsoft.com/office/drawing/2014/main" id="{4A9A17AA-D23F-452D-B53A-2CF9C46E7BF7}"/>
              </a:ext>
            </a:extLst>
          </p:cNvPr>
          <p:cNvSpPr>
            <a:spLocks noGrp="1"/>
          </p:cNvSpPr>
          <p:nvPr>
            <p:ph idx="1"/>
          </p:nvPr>
        </p:nvSpPr>
        <p:spPr/>
        <p:txBody>
          <a:bodyPr/>
          <a:lstStyle/>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5.1.6.1 Semināru un informatīvo pasākumu organizēšana</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5.1.6.2. Labo prakšu piemēru organizēšana mērķa grupām</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r>
              <a:rPr lang="lv-LV" sz="1800" i="1" dirty="0">
                <a:effectLst/>
                <a:latin typeface="Times New Roman" panose="02020603050405020304" pitchFamily="18" charset="0"/>
                <a:ea typeface="Times New Roman" panose="02020603050405020304" pitchFamily="18" charset="0"/>
              </a:rPr>
              <a:t>A 5.1.6.3. Publisku pasākumu organizēšana, zaļās domāšanas popularizēšana</a:t>
            </a:r>
            <a:r>
              <a:rPr lang="lv-LV" sz="1800" dirty="0">
                <a:effectLst/>
                <a:latin typeface="Times New Roman" panose="02020603050405020304" pitchFamily="18" charset="0"/>
                <a:ea typeface="Times New Roman" panose="02020603050405020304" pitchFamily="18" charset="0"/>
              </a:rPr>
              <a:t> </a:t>
            </a:r>
            <a:endParaRPr lang="lv-LV" dirty="0"/>
          </a:p>
        </p:txBody>
      </p:sp>
    </p:spTree>
    <p:extLst>
      <p:ext uri="{BB962C8B-B14F-4D97-AF65-F5344CB8AC3E}">
        <p14:creationId xmlns:p14="http://schemas.microsoft.com/office/powerpoint/2010/main" val="2500037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A877348B-AED0-4A34-BBEF-E6B6308F6280}"/>
              </a:ext>
            </a:extLst>
          </p:cNvPr>
          <p:cNvSpPr>
            <a:spLocks noGrp="1"/>
          </p:cNvSpPr>
          <p:nvPr>
            <p:ph type="title"/>
          </p:nvPr>
        </p:nvSpPr>
        <p:spPr/>
        <p:txBody>
          <a:bodyPr>
            <a:normAutofit fontScale="90000"/>
          </a:bodyPr>
          <a:lstStyle/>
          <a:p>
            <a:r>
              <a:rPr lang="lv-LV" sz="2700" i="0"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5.2. Bioloģiskās daudzveidības saglabāšana, zaļās infrastruktūras veidošana</a:t>
            </a:r>
            <a:br>
              <a:rPr lang="lv-LV" sz="4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graphicFrame>
        <p:nvGraphicFramePr>
          <p:cNvPr id="4" name="Satura vietturis 3">
            <a:extLst>
              <a:ext uri="{FF2B5EF4-FFF2-40B4-BE49-F238E27FC236}">
                <a16:creationId xmlns:a16="http://schemas.microsoft.com/office/drawing/2014/main" id="{1509B307-161A-4493-B25E-DBA43EFED8A0}"/>
              </a:ext>
            </a:extLst>
          </p:cNvPr>
          <p:cNvGraphicFramePr>
            <a:graphicFrameLocks noGrp="1"/>
          </p:cNvGraphicFramePr>
          <p:nvPr>
            <p:ph idx="1"/>
            <p:extLst>
              <p:ext uri="{D42A27DB-BD31-4B8C-83A1-F6EECF244321}">
                <p14:modId xmlns:p14="http://schemas.microsoft.com/office/powerpoint/2010/main" val="3163467981"/>
              </p:ext>
            </p:extLst>
          </p:nvPr>
        </p:nvGraphicFramePr>
        <p:xfrm>
          <a:off x="838200" y="1027906"/>
          <a:ext cx="10005645" cy="542735"/>
        </p:xfrm>
        <a:graphic>
          <a:graphicData uri="http://schemas.openxmlformats.org/drawingml/2006/table">
            <a:tbl>
              <a:tblPr firstRow="1" firstCol="1" bandRow="1" bandCol="1">
                <a:tableStyleId>{5C22544A-7EE6-4342-B048-85BDC9FD1C3A}</a:tableStyleId>
              </a:tblPr>
              <a:tblGrid>
                <a:gridCol w="1154723">
                  <a:extLst>
                    <a:ext uri="{9D8B030D-6E8A-4147-A177-3AD203B41FA5}">
                      <a16:colId xmlns:a16="http://schemas.microsoft.com/office/drawing/2014/main" val="1717379833"/>
                    </a:ext>
                  </a:extLst>
                </a:gridCol>
                <a:gridCol w="8850922">
                  <a:extLst>
                    <a:ext uri="{9D8B030D-6E8A-4147-A177-3AD203B41FA5}">
                      <a16:colId xmlns:a16="http://schemas.microsoft.com/office/drawing/2014/main" val="3460746660"/>
                    </a:ext>
                  </a:extLst>
                </a:gridCol>
              </a:tblGrid>
              <a:tr h="0">
                <a:tc>
                  <a:txBody>
                    <a:bodyPr/>
                    <a:lstStyle/>
                    <a:p>
                      <a:pPr>
                        <a:lnSpc>
                          <a:spcPct val="115000"/>
                        </a:lnSpc>
                        <a:spcAft>
                          <a:spcPts val="1000"/>
                        </a:spcAft>
                      </a:pPr>
                      <a:r>
                        <a:rPr lang="lv-LV" sz="1600" dirty="0">
                          <a:effectLst/>
                        </a:rPr>
                        <a:t>R 5.2.1.</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err="1">
                          <a:effectLst/>
                        </a:rPr>
                        <a:t>Natura</a:t>
                      </a:r>
                      <a:r>
                        <a:rPr lang="lv-LV" sz="1600" dirty="0">
                          <a:effectLst/>
                        </a:rPr>
                        <a:t> 2000 aizsardzības un apsaimniekošanas pasākumu īstenošana, infrastruktūras attīstība antropogēnās ietekmes mazināšanai</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154721409"/>
                  </a:ext>
                </a:extLst>
              </a:tr>
            </a:tbl>
          </a:graphicData>
        </a:graphic>
      </p:graphicFrame>
      <p:graphicFrame>
        <p:nvGraphicFramePr>
          <p:cNvPr id="5" name="Tabula 4">
            <a:extLst>
              <a:ext uri="{FF2B5EF4-FFF2-40B4-BE49-F238E27FC236}">
                <a16:creationId xmlns:a16="http://schemas.microsoft.com/office/drawing/2014/main" id="{D11C6675-B6ED-47B4-B58C-AFAB224939DB}"/>
              </a:ext>
            </a:extLst>
          </p:cNvPr>
          <p:cNvGraphicFramePr>
            <a:graphicFrameLocks noGrp="1"/>
          </p:cNvGraphicFramePr>
          <p:nvPr>
            <p:extLst>
              <p:ext uri="{D42A27DB-BD31-4B8C-83A1-F6EECF244321}">
                <p14:modId xmlns:p14="http://schemas.microsoft.com/office/powerpoint/2010/main" val="2156926318"/>
              </p:ext>
            </p:extLst>
          </p:nvPr>
        </p:nvGraphicFramePr>
        <p:xfrm>
          <a:off x="1008185" y="1570641"/>
          <a:ext cx="9835660" cy="542735"/>
        </p:xfrm>
        <a:graphic>
          <a:graphicData uri="http://schemas.openxmlformats.org/drawingml/2006/table">
            <a:tbl>
              <a:tblPr firstRow="1" firstCol="1" bandRow="1" bandCol="1">
                <a:tableStyleId>{5C22544A-7EE6-4342-B048-85BDC9FD1C3A}</a:tableStyleId>
              </a:tblPr>
              <a:tblGrid>
                <a:gridCol w="984738">
                  <a:extLst>
                    <a:ext uri="{9D8B030D-6E8A-4147-A177-3AD203B41FA5}">
                      <a16:colId xmlns:a16="http://schemas.microsoft.com/office/drawing/2014/main" val="1703487499"/>
                    </a:ext>
                  </a:extLst>
                </a:gridCol>
                <a:gridCol w="8850922">
                  <a:extLst>
                    <a:ext uri="{9D8B030D-6E8A-4147-A177-3AD203B41FA5}">
                      <a16:colId xmlns:a16="http://schemas.microsoft.com/office/drawing/2014/main" val="3817640075"/>
                    </a:ext>
                  </a:extLst>
                </a:gridCol>
              </a:tblGrid>
              <a:tr h="0">
                <a:tc>
                  <a:txBody>
                    <a:bodyPr/>
                    <a:lstStyle/>
                    <a:p>
                      <a:pPr>
                        <a:lnSpc>
                          <a:spcPct val="115000"/>
                        </a:lnSpc>
                        <a:spcAft>
                          <a:spcPts val="1000"/>
                        </a:spcAft>
                      </a:pPr>
                      <a:r>
                        <a:rPr lang="lv-LV" sz="1600" dirty="0">
                          <a:effectLst/>
                        </a:rPr>
                        <a:t>R 5.2.1.1.</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Biotopu kopšana īpaši aizsargājamās dabas teritorijās, piem., upju posmu atjaunošana, straujteču tīrīšana, palieņu pļaušana, citu bioloģiski vērtīgo zālāju atjaunošana u.c.</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492840365"/>
                  </a:ext>
                </a:extLst>
              </a:tr>
            </a:tbl>
          </a:graphicData>
        </a:graphic>
      </p:graphicFrame>
      <p:graphicFrame>
        <p:nvGraphicFramePr>
          <p:cNvPr id="6" name="Tabula 5">
            <a:extLst>
              <a:ext uri="{FF2B5EF4-FFF2-40B4-BE49-F238E27FC236}">
                <a16:creationId xmlns:a16="http://schemas.microsoft.com/office/drawing/2014/main" id="{3D406995-2D7F-455D-820A-E0EC65FFBFC8}"/>
              </a:ext>
            </a:extLst>
          </p:cNvPr>
          <p:cNvGraphicFramePr>
            <a:graphicFrameLocks noGrp="1"/>
          </p:cNvGraphicFramePr>
          <p:nvPr>
            <p:extLst>
              <p:ext uri="{D42A27DB-BD31-4B8C-83A1-F6EECF244321}">
                <p14:modId xmlns:p14="http://schemas.microsoft.com/office/powerpoint/2010/main" val="2395992959"/>
              </p:ext>
            </p:extLst>
          </p:nvPr>
        </p:nvGraphicFramePr>
        <p:xfrm>
          <a:off x="1008185" y="2113375"/>
          <a:ext cx="9835660" cy="542735"/>
        </p:xfrm>
        <a:graphic>
          <a:graphicData uri="http://schemas.openxmlformats.org/drawingml/2006/table">
            <a:tbl>
              <a:tblPr firstRow="1" firstCol="1" bandRow="1" bandCol="1">
                <a:tableStyleId>{5C22544A-7EE6-4342-B048-85BDC9FD1C3A}</a:tableStyleId>
              </a:tblPr>
              <a:tblGrid>
                <a:gridCol w="984738">
                  <a:extLst>
                    <a:ext uri="{9D8B030D-6E8A-4147-A177-3AD203B41FA5}">
                      <a16:colId xmlns:a16="http://schemas.microsoft.com/office/drawing/2014/main" val="1255955784"/>
                    </a:ext>
                  </a:extLst>
                </a:gridCol>
                <a:gridCol w="8850922">
                  <a:extLst>
                    <a:ext uri="{9D8B030D-6E8A-4147-A177-3AD203B41FA5}">
                      <a16:colId xmlns:a16="http://schemas.microsoft.com/office/drawing/2014/main" val="1190124213"/>
                    </a:ext>
                  </a:extLst>
                </a:gridCol>
              </a:tblGrid>
              <a:tr h="542735">
                <a:tc>
                  <a:txBody>
                    <a:bodyPr/>
                    <a:lstStyle/>
                    <a:p>
                      <a:pPr>
                        <a:lnSpc>
                          <a:spcPct val="115000"/>
                        </a:lnSpc>
                        <a:spcAft>
                          <a:spcPts val="1000"/>
                        </a:spcAft>
                      </a:pPr>
                      <a:r>
                        <a:rPr lang="lv-LV" sz="1600">
                          <a:effectLst/>
                        </a:rPr>
                        <a:t>R 5.2.1.2.</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Tūrisma infrastruktūras izveide īpaši aizsargājamās dabas teritorijās saskaņā ar šo teritoriju dabas aizsardzības plāniem</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550176229"/>
                  </a:ext>
                </a:extLst>
              </a:tr>
            </a:tbl>
          </a:graphicData>
        </a:graphic>
      </p:graphicFrame>
      <p:graphicFrame>
        <p:nvGraphicFramePr>
          <p:cNvPr id="7" name="Tabula 6">
            <a:extLst>
              <a:ext uri="{FF2B5EF4-FFF2-40B4-BE49-F238E27FC236}">
                <a16:creationId xmlns:a16="http://schemas.microsoft.com/office/drawing/2014/main" id="{76ACA3C8-8483-4219-B90B-92C0756664F1}"/>
              </a:ext>
            </a:extLst>
          </p:cNvPr>
          <p:cNvGraphicFramePr>
            <a:graphicFrameLocks noGrp="1"/>
          </p:cNvGraphicFramePr>
          <p:nvPr>
            <p:extLst>
              <p:ext uri="{D42A27DB-BD31-4B8C-83A1-F6EECF244321}">
                <p14:modId xmlns:p14="http://schemas.microsoft.com/office/powerpoint/2010/main" val="290306787"/>
              </p:ext>
            </p:extLst>
          </p:nvPr>
        </p:nvGraphicFramePr>
        <p:xfrm>
          <a:off x="838199" y="2656110"/>
          <a:ext cx="10005645" cy="368444"/>
        </p:xfrm>
        <a:graphic>
          <a:graphicData uri="http://schemas.openxmlformats.org/drawingml/2006/table">
            <a:tbl>
              <a:tblPr firstRow="1" firstCol="1" bandRow="1" bandCol="1">
                <a:tableStyleId>{5C22544A-7EE6-4342-B048-85BDC9FD1C3A}</a:tableStyleId>
              </a:tblPr>
              <a:tblGrid>
                <a:gridCol w="1143000">
                  <a:extLst>
                    <a:ext uri="{9D8B030D-6E8A-4147-A177-3AD203B41FA5}">
                      <a16:colId xmlns:a16="http://schemas.microsoft.com/office/drawing/2014/main" val="911479386"/>
                    </a:ext>
                  </a:extLst>
                </a:gridCol>
                <a:gridCol w="8862645">
                  <a:extLst>
                    <a:ext uri="{9D8B030D-6E8A-4147-A177-3AD203B41FA5}">
                      <a16:colId xmlns:a16="http://schemas.microsoft.com/office/drawing/2014/main" val="3795444215"/>
                    </a:ext>
                  </a:extLst>
                </a:gridCol>
              </a:tblGrid>
              <a:tr h="368444">
                <a:tc>
                  <a:txBody>
                    <a:bodyPr/>
                    <a:lstStyle/>
                    <a:p>
                      <a:pPr>
                        <a:lnSpc>
                          <a:spcPct val="115000"/>
                        </a:lnSpc>
                        <a:spcAft>
                          <a:spcPts val="1000"/>
                        </a:spcAft>
                      </a:pPr>
                      <a:r>
                        <a:rPr lang="lv-LV" sz="1600">
                          <a:effectLst/>
                        </a:rPr>
                        <a:t>R.5.2.2.</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Ainavu integrētās pārvaldības attīstīšana, nodrošinot Zemgales reģiona ainavu plāna ieviešanu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586904269"/>
                  </a:ext>
                </a:extLst>
              </a:tr>
            </a:tbl>
          </a:graphicData>
        </a:graphic>
      </p:graphicFrame>
      <p:graphicFrame>
        <p:nvGraphicFramePr>
          <p:cNvPr id="8" name="Tabula 7">
            <a:extLst>
              <a:ext uri="{FF2B5EF4-FFF2-40B4-BE49-F238E27FC236}">
                <a16:creationId xmlns:a16="http://schemas.microsoft.com/office/drawing/2014/main" id="{251298FB-7D50-4D87-B7CC-A7C69C3948E5}"/>
              </a:ext>
            </a:extLst>
          </p:cNvPr>
          <p:cNvGraphicFramePr>
            <a:graphicFrameLocks noGrp="1"/>
          </p:cNvGraphicFramePr>
          <p:nvPr>
            <p:extLst>
              <p:ext uri="{D42A27DB-BD31-4B8C-83A1-F6EECF244321}">
                <p14:modId xmlns:p14="http://schemas.microsoft.com/office/powerpoint/2010/main" val="3490002062"/>
              </p:ext>
            </p:extLst>
          </p:nvPr>
        </p:nvGraphicFramePr>
        <p:xfrm>
          <a:off x="838199" y="3012248"/>
          <a:ext cx="10005644" cy="368445"/>
        </p:xfrm>
        <a:graphic>
          <a:graphicData uri="http://schemas.openxmlformats.org/drawingml/2006/table">
            <a:tbl>
              <a:tblPr firstRow="1" firstCol="1" bandRow="1" bandCol="1">
                <a:tableStyleId>{5C22544A-7EE6-4342-B048-85BDC9FD1C3A}</a:tableStyleId>
              </a:tblPr>
              <a:tblGrid>
                <a:gridCol w="1154724">
                  <a:extLst>
                    <a:ext uri="{9D8B030D-6E8A-4147-A177-3AD203B41FA5}">
                      <a16:colId xmlns:a16="http://schemas.microsoft.com/office/drawing/2014/main" val="1829854593"/>
                    </a:ext>
                  </a:extLst>
                </a:gridCol>
                <a:gridCol w="8850920">
                  <a:extLst>
                    <a:ext uri="{9D8B030D-6E8A-4147-A177-3AD203B41FA5}">
                      <a16:colId xmlns:a16="http://schemas.microsoft.com/office/drawing/2014/main" val="4170828433"/>
                    </a:ext>
                  </a:extLst>
                </a:gridCol>
              </a:tblGrid>
              <a:tr h="368445">
                <a:tc>
                  <a:txBody>
                    <a:bodyPr/>
                    <a:lstStyle/>
                    <a:p>
                      <a:pPr>
                        <a:lnSpc>
                          <a:spcPct val="115000"/>
                        </a:lnSpc>
                        <a:spcAft>
                          <a:spcPts val="1000"/>
                        </a:spcAft>
                      </a:pPr>
                      <a:r>
                        <a:rPr lang="lv-LV" sz="1600">
                          <a:effectLst/>
                        </a:rPr>
                        <a:t>R 5.2.3.</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Zaļās infrastruktūras izveide ārpus </a:t>
                      </a:r>
                      <a:r>
                        <a:rPr lang="lv-LV" sz="1600" dirty="0" err="1">
                          <a:effectLst/>
                        </a:rPr>
                        <a:t>Natura</a:t>
                      </a:r>
                      <a:r>
                        <a:rPr lang="lv-LV" sz="1600" dirty="0">
                          <a:effectLst/>
                        </a:rPr>
                        <a:t> 2000 teritorijām</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365082820"/>
                  </a:ext>
                </a:extLst>
              </a:tr>
            </a:tbl>
          </a:graphicData>
        </a:graphic>
      </p:graphicFrame>
      <p:graphicFrame>
        <p:nvGraphicFramePr>
          <p:cNvPr id="9" name="Tabula 8">
            <a:extLst>
              <a:ext uri="{FF2B5EF4-FFF2-40B4-BE49-F238E27FC236}">
                <a16:creationId xmlns:a16="http://schemas.microsoft.com/office/drawing/2014/main" id="{00CDD05B-D0B9-4FEF-9AF7-88031D82546E}"/>
              </a:ext>
            </a:extLst>
          </p:cNvPr>
          <p:cNvGraphicFramePr>
            <a:graphicFrameLocks noGrp="1"/>
          </p:cNvGraphicFramePr>
          <p:nvPr>
            <p:extLst>
              <p:ext uri="{D42A27DB-BD31-4B8C-83A1-F6EECF244321}">
                <p14:modId xmlns:p14="http://schemas.microsoft.com/office/powerpoint/2010/main" val="2273954182"/>
              </p:ext>
            </p:extLst>
          </p:nvPr>
        </p:nvGraphicFramePr>
        <p:xfrm>
          <a:off x="838197" y="3363640"/>
          <a:ext cx="10005644" cy="377939"/>
        </p:xfrm>
        <a:graphic>
          <a:graphicData uri="http://schemas.openxmlformats.org/drawingml/2006/table">
            <a:tbl>
              <a:tblPr firstRow="1" firstCol="1" bandRow="1" bandCol="1">
                <a:tableStyleId>{5C22544A-7EE6-4342-B048-85BDC9FD1C3A}</a:tableStyleId>
              </a:tblPr>
              <a:tblGrid>
                <a:gridCol w="1154726">
                  <a:extLst>
                    <a:ext uri="{9D8B030D-6E8A-4147-A177-3AD203B41FA5}">
                      <a16:colId xmlns:a16="http://schemas.microsoft.com/office/drawing/2014/main" val="1537287892"/>
                    </a:ext>
                  </a:extLst>
                </a:gridCol>
                <a:gridCol w="8850918">
                  <a:extLst>
                    <a:ext uri="{9D8B030D-6E8A-4147-A177-3AD203B41FA5}">
                      <a16:colId xmlns:a16="http://schemas.microsoft.com/office/drawing/2014/main" val="1102565206"/>
                    </a:ext>
                  </a:extLst>
                </a:gridCol>
              </a:tblGrid>
              <a:tr h="377939">
                <a:tc>
                  <a:txBody>
                    <a:bodyPr/>
                    <a:lstStyle/>
                    <a:p>
                      <a:pPr>
                        <a:lnSpc>
                          <a:spcPct val="115000"/>
                        </a:lnSpc>
                        <a:spcAft>
                          <a:spcPts val="1000"/>
                        </a:spcAft>
                      </a:pPr>
                      <a:r>
                        <a:rPr lang="lv-LV" sz="1600">
                          <a:effectLst/>
                        </a:rPr>
                        <a:t>R 5.2.4.</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err="1">
                          <a:effectLst/>
                        </a:rPr>
                        <a:t>Invazīvo</a:t>
                      </a:r>
                      <a:r>
                        <a:rPr lang="lv-LV" sz="1600" dirty="0">
                          <a:effectLst/>
                        </a:rPr>
                        <a:t> sugu apkarošanas rīcības plāna izstrāde un ieviešana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038423978"/>
                  </a:ext>
                </a:extLst>
              </a:tr>
            </a:tbl>
          </a:graphicData>
        </a:graphic>
      </p:graphicFrame>
      <p:graphicFrame>
        <p:nvGraphicFramePr>
          <p:cNvPr id="10" name="Tabula 9">
            <a:extLst>
              <a:ext uri="{FF2B5EF4-FFF2-40B4-BE49-F238E27FC236}">
                <a16:creationId xmlns:a16="http://schemas.microsoft.com/office/drawing/2014/main" id="{1F313727-5AC0-453F-AA55-B158F3FADF79}"/>
              </a:ext>
            </a:extLst>
          </p:cNvPr>
          <p:cNvGraphicFramePr>
            <a:graphicFrameLocks noGrp="1"/>
          </p:cNvGraphicFramePr>
          <p:nvPr>
            <p:extLst>
              <p:ext uri="{D42A27DB-BD31-4B8C-83A1-F6EECF244321}">
                <p14:modId xmlns:p14="http://schemas.microsoft.com/office/powerpoint/2010/main" val="368329946"/>
              </p:ext>
            </p:extLst>
          </p:nvPr>
        </p:nvGraphicFramePr>
        <p:xfrm>
          <a:off x="838195" y="3732085"/>
          <a:ext cx="10005644" cy="596977"/>
        </p:xfrm>
        <a:graphic>
          <a:graphicData uri="http://schemas.openxmlformats.org/drawingml/2006/table">
            <a:tbl>
              <a:tblPr firstRow="1" firstCol="1" bandRow="1" bandCol="1">
                <a:tableStyleId>{5C22544A-7EE6-4342-B048-85BDC9FD1C3A}</a:tableStyleId>
              </a:tblPr>
              <a:tblGrid>
                <a:gridCol w="1154728">
                  <a:extLst>
                    <a:ext uri="{9D8B030D-6E8A-4147-A177-3AD203B41FA5}">
                      <a16:colId xmlns:a16="http://schemas.microsoft.com/office/drawing/2014/main" val="914878557"/>
                    </a:ext>
                  </a:extLst>
                </a:gridCol>
                <a:gridCol w="8850916">
                  <a:extLst>
                    <a:ext uri="{9D8B030D-6E8A-4147-A177-3AD203B41FA5}">
                      <a16:colId xmlns:a16="http://schemas.microsoft.com/office/drawing/2014/main" val="3826456586"/>
                    </a:ext>
                  </a:extLst>
                </a:gridCol>
              </a:tblGrid>
              <a:tr h="596977">
                <a:tc>
                  <a:txBody>
                    <a:bodyPr/>
                    <a:lstStyle/>
                    <a:p>
                      <a:pPr>
                        <a:lnSpc>
                          <a:spcPct val="115000"/>
                        </a:lnSpc>
                        <a:spcAft>
                          <a:spcPts val="1000"/>
                        </a:spcAft>
                      </a:pPr>
                      <a:r>
                        <a:rPr lang="lv-LV" sz="1600">
                          <a:effectLst/>
                        </a:rPr>
                        <a:t>R 5.2.5.</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Sadarbība ar LLU pētījumu un datu kopu izstrādē, vides bioloģiskās daudzveidības saglabāšanā, ekosistēmu un zaļās infrastruktūras risinājumu veicināšanai. Datu </a:t>
                      </a:r>
                      <a:r>
                        <a:rPr lang="lv-LV" sz="1600" dirty="0" err="1">
                          <a:effectLst/>
                        </a:rPr>
                        <a:t>digitalizācija</a:t>
                      </a:r>
                      <a:r>
                        <a:rPr lang="lv-LV" sz="1600" dirty="0">
                          <a:effectLst/>
                        </a:rPr>
                        <a:t> un monitorings</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903138624"/>
                  </a:ext>
                </a:extLst>
              </a:tr>
            </a:tbl>
          </a:graphicData>
        </a:graphic>
      </p:graphicFrame>
      <p:graphicFrame>
        <p:nvGraphicFramePr>
          <p:cNvPr id="11" name="Tabula 10">
            <a:extLst>
              <a:ext uri="{FF2B5EF4-FFF2-40B4-BE49-F238E27FC236}">
                <a16:creationId xmlns:a16="http://schemas.microsoft.com/office/drawing/2014/main" id="{6CB42F4B-A751-4B0A-99AC-001BA06BC49A}"/>
              </a:ext>
            </a:extLst>
          </p:cNvPr>
          <p:cNvGraphicFramePr>
            <a:graphicFrameLocks noGrp="1"/>
          </p:cNvGraphicFramePr>
          <p:nvPr>
            <p:extLst>
              <p:ext uri="{D42A27DB-BD31-4B8C-83A1-F6EECF244321}">
                <p14:modId xmlns:p14="http://schemas.microsoft.com/office/powerpoint/2010/main" val="3482573252"/>
              </p:ext>
            </p:extLst>
          </p:nvPr>
        </p:nvGraphicFramePr>
        <p:xfrm>
          <a:off x="838192" y="4301072"/>
          <a:ext cx="10005644" cy="542735"/>
        </p:xfrm>
        <a:graphic>
          <a:graphicData uri="http://schemas.openxmlformats.org/drawingml/2006/table">
            <a:tbl>
              <a:tblPr firstRow="1" firstCol="1" bandRow="1" bandCol="1">
                <a:tableStyleId>{5C22544A-7EE6-4342-B048-85BDC9FD1C3A}</a:tableStyleId>
              </a:tblPr>
              <a:tblGrid>
                <a:gridCol w="1154731">
                  <a:extLst>
                    <a:ext uri="{9D8B030D-6E8A-4147-A177-3AD203B41FA5}">
                      <a16:colId xmlns:a16="http://schemas.microsoft.com/office/drawing/2014/main" val="3054857559"/>
                    </a:ext>
                  </a:extLst>
                </a:gridCol>
                <a:gridCol w="8850913">
                  <a:extLst>
                    <a:ext uri="{9D8B030D-6E8A-4147-A177-3AD203B41FA5}">
                      <a16:colId xmlns:a16="http://schemas.microsoft.com/office/drawing/2014/main" val="3712802891"/>
                    </a:ext>
                  </a:extLst>
                </a:gridCol>
              </a:tblGrid>
              <a:tr h="368443">
                <a:tc>
                  <a:txBody>
                    <a:bodyPr/>
                    <a:lstStyle/>
                    <a:p>
                      <a:pPr>
                        <a:lnSpc>
                          <a:spcPct val="115000"/>
                        </a:lnSpc>
                        <a:spcAft>
                          <a:spcPts val="1000"/>
                        </a:spcAft>
                      </a:pPr>
                      <a:r>
                        <a:rPr lang="lv-LV" sz="1600">
                          <a:effectLst/>
                        </a:rPr>
                        <a:t>R 5.2.6.</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Sabiedrības uzvedības modeļa un paradumu maiņas veicināšana , izpratnes veidošana par vidi un ilgtspējīgu dabas resursu apsaimniekošanu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312887166"/>
                  </a:ext>
                </a:extLst>
              </a:tr>
            </a:tbl>
          </a:graphicData>
        </a:graphic>
      </p:graphicFrame>
      <p:graphicFrame>
        <p:nvGraphicFramePr>
          <p:cNvPr id="12" name="Tabula 11">
            <a:extLst>
              <a:ext uri="{FF2B5EF4-FFF2-40B4-BE49-F238E27FC236}">
                <a16:creationId xmlns:a16="http://schemas.microsoft.com/office/drawing/2014/main" id="{68781EF6-BE14-4548-A30B-26AD967D0EAF}"/>
              </a:ext>
            </a:extLst>
          </p:cNvPr>
          <p:cNvGraphicFramePr>
            <a:graphicFrameLocks noGrp="1"/>
          </p:cNvGraphicFramePr>
          <p:nvPr>
            <p:extLst>
              <p:ext uri="{D42A27DB-BD31-4B8C-83A1-F6EECF244321}">
                <p14:modId xmlns:p14="http://schemas.microsoft.com/office/powerpoint/2010/main" val="2165399748"/>
              </p:ext>
            </p:extLst>
          </p:nvPr>
        </p:nvGraphicFramePr>
        <p:xfrm>
          <a:off x="838188" y="4814374"/>
          <a:ext cx="10005643" cy="542735"/>
        </p:xfrm>
        <a:graphic>
          <a:graphicData uri="http://schemas.openxmlformats.org/drawingml/2006/table">
            <a:tbl>
              <a:tblPr firstRow="1" firstCol="1" bandRow="1" bandCol="1">
                <a:tableStyleId>{5C22544A-7EE6-4342-B048-85BDC9FD1C3A}</a:tableStyleId>
              </a:tblPr>
              <a:tblGrid>
                <a:gridCol w="1143012">
                  <a:extLst>
                    <a:ext uri="{9D8B030D-6E8A-4147-A177-3AD203B41FA5}">
                      <a16:colId xmlns:a16="http://schemas.microsoft.com/office/drawing/2014/main" val="2176301852"/>
                    </a:ext>
                  </a:extLst>
                </a:gridCol>
                <a:gridCol w="8862631">
                  <a:extLst>
                    <a:ext uri="{9D8B030D-6E8A-4147-A177-3AD203B41FA5}">
                      <a16:colId xmlns:a16="http://schemas.microsoft.com/office/drawing/2014/main" val="1644539591"/>
                    </a:ext>
                  </a:extLst>
                </a:gridCol>
              </a:tblGrid>
              <a:tr h="0">
                <a:tc>
                  <a:txBody>
                    <a:bodyPr/>
                    <a:lstStyle/>
                    <a:p>
                      <a:pPr>
                        <a:lnSpc>
                          <a:spcPct val="115000"/>
                        </a:lnSpc>
                        <a:spcAft>
                          <a:spcPts val="1000"/>
                        </a:spcAft>
                      </a:pPr>
                      <a:r>
                        <a:rPr lang="lv-LV" sz="1600">
                          <a:effectLst/>
                        </a:rPr>
                        <a:t>R 5.2.7.</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Dabas un vides izglītības informācijas centru infrastruktūras pilnveide un attīstība, iekļaujot jaunu ēku būvniecību, energoefektivitātes uzlabošanu, iekštelpu un </a:t>
                      </a:r>
                      <a:r>
                        <a:rPr lang="lv-LV" sz="1600" dirty="0" err="1">
                          <a:effectLst/>
                        </a:rPr>
                        <a:t>ārtelpas</a:t>
                      </a:r>
                      <a:r>
                        <a:rPr lang="lv-LV" sz="1600" dirty="0">
                          <a:effectLst/>
                        </a:rPr>
                        <a:t> ekspozīciju izveidi un paplašināšanu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30144626"/>
                  </a:ext>
                </a:extLst>
              </a:tr>
            </a:tbl>
          </a:graphicData>
        </a:graphic>
      </p:graphicFrame>
    </p:spTree>
    <p:extLst>
      <p:ext uri="{BB962C8B-B14F-4D97-AF65-F5344CB8AC3E}">
        <p14:creationId xmlns:p14="http://schemas.microsoft.com/office/powerpoint/2010/main" val="1661046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A7A1CCE-1FDB-4143-8A52-4891F7F0AD42}"/>
              </a:ext>
            </a:extLst>
          </p:cNvPr>
          <p:cNvSpPr>
            <a:spLocks noGrp="1"/>
          </p:cNvSpPr>
          <p:nvPr>
            <p:ph type="title"/>
          </p:nvPr>
        </p:nvSpPr>
        <p:spPr>
          <a:xfrm>
            <a:off x="838200" y="365126"/>
            <a:ext cx="10515600" cy="912690"/>
          </a:xfrm>
        </p:spPr>
        <p:txBody>
          <a:bodyPr>
            <a:normAutofit fontScale="90000"/>
          </a:bodyPr>
          <a:lstStyle/>
          <a:p>
            <a:r>
              <a:rPr lang="lv-LV" sz="2700" i="0"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5.3. Pielāgošanās klimata pārmaiņām un to mazināšana</a:t>
            </a:r>
            <a:br>
              <a:rPr lang="lv-LV" sz="4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graphicFrame>
        <p:nvGraphicFramePr>
          <p:cNvPr id="4" name="Satura vietturis 3">
            <a:extLst>
              <a:ext uri="{FF2B5EF4-FFF2-40B4-BE49-F238E27FC236}">
                <a16:creationId xmlns:a16="http://schemas.microsoft.com/office/drawing/2014/main" id="{5C6D7A73-EEDF-4CF1-9F9D-CA4F72C7B204}"/>
              </a:ext>
            </a:extLst>
          </p:cNvPr>
          <p:cNvGraphicFramePr>
            <a:graphicFrameLocks noGrp="1"/>
          </p:cNvGraphicFramePr>
          <p:nvPr>
            <p:ph idx="1"/>
            <p:extLst>
              <p:ext uri="{D42A27DB-BD31-4B8C-83A1-F6EECF244321}">
                <p14:modId xmlns:p14="http://schemas.microsoft.com/office/powerpoint/2010/main" val="3409621712"/>
              </p:ext>
            </p:extLst>
          </p:nvPr>
        </p:nvGraphicFramePr>
        <p:xfrm>
          <a:off x="838200" y="1068748"/>
          <a:ext cx="10111154" cy="542735"/>
        </p:xfrm>
        <a:graphic>
          <a:graphicData uri="http://schemas.openxmlformats.org/drawingml/2006/table">
            <a:tbl>
              <a:tblPr firstRow="1" firstCol="1" bandRow="1" bandCol="1">
                <a:tableStyleId>{5C22544A-7EE6-4342-B048-85BDC9FD1C3A}</a:tableStyleId>
              </a:tblPr>
              <a:tblGrid>
                <a:gridCol w="849923">
                  <a:extLst>
                    <a:ext uri="{9D8B030D-6E8A-4147-A177-3AD203B41FA5}">
                      <a16:colId xmlns:a16="http://schemas.microsoft.com/office/drawing/2014/main" val="438454045"/>
                    </a:ext>
                  </a:extLst>
                </a:gridCol>
                <a:gridCol w="9261231">
                  <a:extLst>
                    <a:ext uri="{9D8B030D-6E8A-4147-A177-3AD203B41FA5}">
                      <a16:colId xmlns:a16="http://schemas.microsoft.com/office/drawing/2014/main" val="580362980"/>
                    </a:ext>
                  </a:extLst>
                </a:gridCol>
              </a:tblGrid>
              <a:tr h="0">
                <a:tc>
                  <a:txBody>
                    <a:bodyPr/>
                    <a:lstStyle/>
                    <a:p>
                      <a:pPr>
                        <a:lnSpc>
                          <a:spcPct val="115000"/>
                        </a:lnSpc>
                        <a:spcAft>
                          <a:spcPts val="1000"/>
                        </a:spcAft>
                      </a:pPr>
                      <a:r>
                        <a:rPr lang="lv-LV" sz="1600">
                          <a:effectLst/>
                        </a:rPr>
                        <a:t>R 5.3.1.</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Zaļās un zilās infrastruktūras izveide pielāgošanas klimata pārmaiņām sekmēšanai, šo pasākumu koordinēšana ūdensobjektu robežās</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425820875"/>
                  </a:ext>
                </a:extLst>
              </a:tr>
            </a:tbl>
          </a:graphicData>
        </a:graphic>
      </p:graphicFrame>
      <p:graphicFrame>
        <p:nvGraphicFramePr>
          <p:cNvPr id="5" name="Tabula 4">
            <a:extLst>
              <a:ext uri="{FF2B5EF4-FFF2-40B4-BE49-F238E27FC236}">
                <a16:creationId xmlns:a16="http://schemas.microsoft.com/office/drawing/2014/main" id="{E71A0186-E8F2-4C35-9870-75EC131F4292}"/>
              </a:ext>
            </a:extLst>
          </p:cNvPr>
          <p:cNvGraphicFramePr>
            <a:graphicFrameLocks noGrp="1"/>
          </p:cNvGraphicFramePr>
          <p:nvPr>
            <p:extLst>
              <p:ext uri="{D42A27DB-BD31-4B8C-83A1-F6EECF244321}">
                <p14:modId xmlns:p14="http://schemas.microsoft.com/office/powerpoint/2010/main" val="4052552831"/>
              </p:ext>
            </p:extLst>
          </p:nvPr>
        </p:nvGraphicFramePr>
        <p:xfrm>
          <a:off x="838197" y="1717166"/>
          <a:ext cx="10111153" cy="542735"/>
        </p:xfrm>
        <a:graphic>
          <a:graphicData uri="http://schemas.openxmlformats.org/drawingml/2006/table">
            <a:tbl>
              <a:tblPr firstRow="1" firstCol="1" bandRow="1" bandCol="1">
                <a:tableStyleId>{5C22544A-7EE6-4342-B048-85BDC9FD1C3A}</a:tableStyleId>
              </a:tblPr>
              <a:tblGrid>
                <a:gridCol w="861647">
                  <a:extLst>
                    <a:ext uri="{9D8B030D-6E8A-4147-A177-3AD203B41FA5}">
                      <a16:colId xmlns:a16="http://schemas.microsoft.com/office/drawing/2014/main" val="2928021846"/>
                    </a:ext>
                  </a:extLst>
                </a:gridCol>
                <a:gridCol w="9249506">
                  <a:extLst>
                    <a:ext uri="{9D8B030D-6E8A-4147-A177-3AD203B41FA5}">
                      <a16:colId xmlns:a16="http://schemas.microsoft.com/office/drawing/2014/main" val="4230337562"/>
                    </a:ext>
                  </a:extLst>
                </a:gridCol>
              </a:tblGrid>
              <a:tr h="0">
                <a:tc>
                  <a:txBody>
                    <a:bodyPr/>
                    <a:lstStyle/>
                    <a:p>
                      <a:pPr>
                        <a:lnSpc>
                          <a:spcPct val="115000"/>
                        </a:lnSpc>
                        <a:spcAft>
                          <a:spcPts val="1000"/>
                        </a:spcAft>
                      </a:pPr>
                      <a:r>
                        <a:rPr lang="lv-LV" sz="1600">
                          <a:effectLst/>
                        </a:rPr>
                        <a:t>R 5.3.2.</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Preventīvo pasākumu īstenošana, lai pasargātu cilvēka veselību un dzīvību no klimata pārmaiņu negatīvajām ietekmēm</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920356329"/>
                  </a:ext>
                </a:extLst>
              </a:tr>
            </a:tbl>
          </a:graphicData>
        </a:graphic>
      </p:graphicFrame>
      <p:graphicFrame>
        <p:nvGraphicFramePr>
          <p:cNvPr id="6" name="Tabula 5">
            <a:extLst>
              <a:ext uri="{FF2B5EF4-FFF2-40B4-BE49-F238E27FC236}">
                <a16:creationId xmlns:a16="http://schemas.microsoft.com/office/drawing/2014/main" id="{6C9BE675-4615-45C6-B4D8-4198DD3EB709}"/>
              </a:ext>
            </a:extLst>
          </p:cNvPr>
          <p:cNvGraphicFramePr>
            <a:graphicFrameLocks noGrp="1"/>
          </p:cNvGraphicFramePr>
          <p:nvPr>
            <p:extLst>
              <p:ext uri="{D42A27DB-BD31-4B8C-83A1-F6EECF244321}">
                <p14:modId xmlns:p14="http://schemas.microsoft.com/office/powerpoint/2010/main" val="112137148"/>
              </p:ext>
            </p:extLst>
          </p:nvPr>
        </p:nvGraphicFramePr>
        <p:xfrm>
          <a:off x="838197" y="2373893"/>
          <a:ext cx="10111152" cy="381358"/>
        </p:xfrm>
        <a:graphic>
          <a:graphicData uri="http://schemas.openxmlformats.org/drawingml/2006/table">
            <a:tbl>
              <a:tblPr firstRow="1" firstCol="1" bandRow="1" bandCol="1">
                <a:tableStyleId>{5C22544A-7EE6-4342-B048-85BDC9FD1C3A}</a:tableStyleId>
              </a:tblPr>
              <a:tblGrid>
                <a:gridCol w="861647">
                  <a:extLst>
                    <a:ext uri="{9D8B030D-6E8A-4147-A177-3AD203B41FA5}">
                      <a16:colId xmlns:a16="http://schemas.microsoft.com/office/drawing/2014/main" val="1873701239"/>
                    </a:ext>
                  </a:extLst>
                </a:gridCol>
                <a:gridCol w="9249505">
                  <a:extLst>
                    <a:ext uri="{9D8B030D-6E8A-4147-A177-3AD203B41FA5}">
                      <a16:colId xmlns:a16="http://schemas.microsoft.com/office/drawing/2014/main" val="2241030963"/>
                    </a:ext>
                  </a:extLst>
                </a:gridCol>
              </a:tblGrid>
              <a:tr h="381358">
                <a:tc>
                  <a:txBody>
                    <a:bodyPr/>
                    <a:lstStyle/>
                    <a:p>
                      <a:pPr>
                        <a:lnSpc>
                          <a:spcPct val="115000"/>
                        </a:lnSpc>
                        <a:spcAft>
                          <a:spcPts val="1000"/>
                        </a:spcAft>
                      </a:pPr>
                      <a:r>
                        <a:rPr lang="lv-LV" sz="1600">
                          <a:effectLst/>
                        </a:rPr>
                        <a:t>R 5.3.3.</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Ūdenstilpņu </a:t>
                      </a:r>
                      <a:r>
                        <a:rPr lang="lv-LV" sz="1600" dirty="0" err="1">
                          <a:effectLst/>
                        </a:rPr>
                        <a:t>aizauguma</a:t>
                      </a:r>
                      <a:r>
                        <a:rPr lang="lv-LV" sz="1600" dirty="0">
                          <a:effectLst/>
                        </a:rPr>
                        <a:t> tīrīšana un eitrofikācijas mazināšana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4028366458"/>
                  </a:ext>
                </a:extLst>
              </a:tr>
            </a:tbl>
          </a:graphicData>
        </a:graphic>
      </p:graphicFrame>
      <p:graphicFrame>
        <p:nvGraphicFramePr>
          <p:cNvPr id="7" name="Tabula 6">
            <a:extLst>
              <a:ext uri="{FF2B5EF4-FFF2-40B4-BE49-F238E27FC236}">
                <a16:creationId xmlns:a16="http://schemas.microsoft.com/office/drawing/2014/main" id="{8E5C3B2C-3EF7-480B-A315-2246C82A844E}"/>
              </a:ext>
            </a:extLst>
          </p:cNvPr>
          <p:cNvGraphicFramePr>
            <a:graphicFrameLocks noGrp="1"/>
          </p:cNvGraphicFramePr>
          <p:nvPr>
            <p:extLst>
              <p:ext uri="{D42A27DB-BD31-4B8C-83A1-F6EECF244321}">
                <p14:modId xmlns:p14="http://schemas.microsoft.com/office/powerpoint/2010/main" val="3927976938"/>
              </p:ext>
            </p:extLst>
          </p:nvPr>
        </p:nvGraphicFramePr>
        <p:xfrm>
          <a:off x="838197" y="2869243"/>
          <a:ext cx="10111152" cy="445264"/>
        </p:xfrm>
        <a:graphic>
          <a:graphicData uri="http://schemas.openxmlformats.org/drawingml/2006/table">
            <a:tbl>
              <a:tblPr firstRow="1" firstCol="1" bandRow="1" bandCol="1">
                <a:tableStyleId>{5C22544A-7EE6-4342-B048-85BDC9FD1C3A}</a:tableStyleId>
              </a:tblPr>
              <a:tblGrid>
                <a:gridCol w="861648">
                  <a:extLst>
                    <a:ext uri="{9D8B030D-6E8A-4147-A177-3AD203B41FA5}">
                      <a16:colId xmlns:a16="http://schemas.microsoft.com/office/drawing/2014/main" val="222339917"/>
                    </a:ext>
                  </a:extLst>
                </a:gridCol>
                <a:gridCol w="9249504">
                  <a:extLst>
                    <a:ext uri="{9D8B030D-6E8A-4147-A177-3AD203B41FA5}">
                      <a16:colId xmlns:a16="http://schemas.microsoft.com/office/drawing/2014/main" val="2404544828"/>
                    </a:ext>
                  </a:extLst>
                </a:gridCol>
              </a:tblGrid>
              <a:tr h="445264">
                <a:tc>
                  <a:txBody>
                    <a:bodyPr/>
                    <a:lstStyle/>
                    <a:p>
                      <a:pPr>
                        <a:lnSpc>
                          <a:spcPct val="115000"/>
                        </a:lnSpc>
                        <a:spcAft>
                          <a:spcPts val="1000"/>
                        </a:spcAft>
                      </a:pPr>
                      <a:r>
                        <a:rPr lang="lv-LV" sz="1600">
                          <a:effectLst/>
                        </a:rPr>
                        <a:t>R 5.3.4.</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Dabisko dzīvotņu un ekosistēmu atjaunošana plūdu risku novēršanai</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327521555"/>
                  </a:ext>
                </a:extLst>
              </a:tr>
            </a:tbl>
          </a:graphicData>
        </a:graphic>
      </p:graphicFrame>
      <p:graphicFrame>
        <p:nvGraphicFramePr>
          <p:cNvPr id="8" name="Tabula 7">
            <a:extLst>
              <a:ext uri="{FF2B5EF4-FFF2-40B4-BE49-F238E27FC236}">
                <a16:creationId xmlns:a16="http://schemas.microsoft.com/office/drawing/2014/main" id="{337DA774-0F8C-432C-B443-CD9B0A705F60}"/>
              </a:ext>
            </a:extLst>
          </p:cNvPr>
          <p:cNvGraphicFramePr>
            <a:graphicFrameLocks noGrp="1"/>
          </p:cNvGraphicFramePr>
          <p:nvPr>
            <p:extLst>
              <p:ext uri="{D42A27DB-BD31-4B8C-83A1-F6EECF244321}">
                <p14:modId xmlns:p14="http://schemas.microsoft.com/office/powerpoint/2010/main" val="1951163747"/>
              </p:ext>
            </p:extLst>
          </p:nvPr>
        </p:nvGraphicFramePr>
        <p:xfrm>
          <a:off x="838197" y="3438499"/>
          <a:ext cx="10111152" cy="542735"/>
        </p:xfrm>
        <a:graphic>
          <a:graphicData uri="http://schemas.openxmlformats.org/drawingml/2006/table">
            <a:tbl>
              <a:tblPr firstRow="1" firstCol="1" bandRow="1" bandCol="1">
                <a:tableStyleId>{5C22544A-7EE6-4342-B048-85BDC9FD1C3A}</a:tableStyleId>
              </a:tblPr>
              <a:tblGrid>
                <a:gridCol w="861649">
                  <a:extLst>
                    <a:ext uri="{9D8B030D-6E8A-4147-A177-3AD203B41FA5}">
                      <a16:colId xmlns:a16="http://schemas.microsoft.com/office/drawing/2014/main" val="2493746325"/>
                    </a:ext>
                  </a:extLst>
                </a:gridCol>
                <a:gridCol w="9249503">
                  <a:extLst>
                    <a:ext uri="{9D8B030D-6E8A-4147-A177-3AD203B41FA5}">
                      <a16:colId xmlns:a16="http://schemas.microsoft.com/office/drawing/2014/main" val="3732551068"/>
                    </a:ext>
                  </a:extLst>
                </a:gridCol>
              </a:tblGrid>
              <a:tr h="0">
                <a:tc>
                  <a:txBody>
                    <a:bodyPr/>
                    <a:lstStyle/>
                    <a:p>
                      <a:pPr>
                        <a:lnSpc>
                          <a:spcPct val="115000"/>
                        </a:lnSpc>
                        <a:spcAft>
                          <a:spcPts val="1000"/>
                        </a:spcAft>
                      </a:pPr>
                      <a:r>
                        <a:rPr lang="lv-LV" sz="1600">
                          <a:effectLst/>
                        </a:rPr>
                        <a:t>R 5.3.5.</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Videi draudzīga lauku apsaimniekošana ūdens un gaisa kvalitātes uzlabošanai, bioloģiskās daudzveidības uzturēšanai</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630109574"/>
                  </a:ext>
                </a:extLst>
              </a:tr>
            </a:tbl>
          </a:graphicData>
        </a:graphic>
      </p:graphicFrame>
      <p:graphicFrame>
        <p:nvGraphicFramePr>
          <p:cNvPr id="9" name="Tabula 8">
            <a:extLst>
              <a:ext uri="{FF2B5EF4-FFF2-40B4-BE49-F238E27FC236}">
                <a16:creationId xmlns:a16="http://schemas.microsoft.com/office/drawing/2014/main" id="{03102DF4-A722-40E8-BC1F-D1AA485F27B4}"/>
              </a:ext>
            </a:extLst>
          </p:cNvPr>
          <p:cNvGraphicFramePr>
            <a:graphicFrameLocks noGrp="1"/>
          </p:cNvGraphicFramePr>
          <p:nvPr>
            <p:extLst>
              <p:ext uri="{D42A27DB-BD31-4B8C-83A1-F6EECF244321}">
                <p14:modId xmlns:p14="http://schemas.microsoft.com/office/powerpoint/2010/main" val="728599660"/>
              </p:ext>
            </p:extLst>
          </p:nvPr>
        </p:nvGraphicFramePr>
        <p:xfrm>
          <a:off x="838197" y="4106809"/>
          <a:ext cx="10111152" cy="445264"/>
        </p:xfrm>
        <a:graphic>
          <a:graphicData uri="http://schemas.openxmlformats.org/drawingml/2006/table">
            <a:tbl>
              <a:tblPr firstRow="1" firstCol="1" bandRow="1" bandCol="1">
                <a:tableStyleId>{5C22544A-7EE6-4342-B048-85BDC9FD1C3A}</a:tableStyleId>
              </a:tblPr>
              <a:tblGrid>
                <a:gridCol w="849926">
                  <a:extLst>
                    <a:ext uri="{9D8B030D-6E8A-4147-A177-3AD203B41FA5}">
                      <a16:colId xmlns:a16="http://schemas.microsoft.com/office/drawing/2014/main" val="2756060356"/>
                    </a:ext>
                  </a:extLst>
                </a:gridCol>
                <a:gridCol w="9261226">
                  <a:extLst>
                    <a:ext uri="{9D8B030D-6E8A-4147-A177-3AD203B41FA5}">
                      <a16:colId xmlns:a16="http://schemas.microsoft.com/office/drawing/2014/main" val="137381689"/>
                    </a:ext>
                  </a:extLst>
                </a:gridCol>
              </a:tblGrid>
              <a:tr h="445264">
                <a:tc>
                  <a:txBody>
                    <a:bodyPr/>
                    <a:lstStyle/>
                    <a:p>
                      <a:pPr>
                        <a:lnSpc>
                          <a:spcPct val="115000"/>
                        </a:lnSpc>
                        <a:spcAft>
                          <a:spcPts val="1000"/>
                        </a:spcAft>
                      </a:pPr>
                      <a:r>
                        <a:rPr lang="lv-LV" sz="1600" dirty="0">
                          <a:effectLst/>
                        </a:rPr>
                        <a:t>R 5.3.6.</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Pašvaldību klimata pielāgošanās stratēģiju izstrāde, koordinācija.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863518063"/>
                  </a:ext>
                </a:extLst>
              </a:tr>
            </a:tbl>
          </a:graphicData>
        </a:graphic>
      </p:graphicFrame>
      <p:graphicFrame>
        <p:nvGraphicFramePr>
          <p:cNvPr id="10" name="Tabula 9">
            <a:extLst>
              <a:ext uri="{FF2B5EF4-FFF2-40B4-BE49-F238E27FC236}">
                <a16:creationId xmlns:a16="http://schemas.microsoft.com/office/drawing/2014/main" id="{FB49BC73-CE36-41A1-B1A0-955C4715D967}"/>
              </a:ext>
            </a:extLst>
          </p:cNvPr>
          <p:cNvGraphicFramePr>
            <a:graphicFrameLocks noGrp="1"/>
          </p:cNvGraphicFramePr>
          <p:nvPr>
            <p:extLst>
              <p:ext uri="{D42A27DB-BD31-4B8C-83A1-F6EECF244321}">
                <p14:modId xmlns:p14="http://schemas.microsoft.com/office/powerpoint/2010/main" val="2507742049"/>
              </p:ext>
            </p:extLst>
          </p:nvPr>
        </p:nvGraphicFramePr>
        <p:xfrm>
          <a:off x="838197" y="4677648"/>
          <a:ext cx="10111152" cy="542735"/>
        </p:xfrm>
        <a:graphic>
          <a:graphicData uri="http://schemas.openxmlformats.org/drawingml/2006/table">
            <a:tbl>
              <a:tblPr firstRow="1" firstCol="1" bandRow="1" bandCol="1">
                <a:tableStyleId>{5C22544A-7EE6-4342-B048-85BDC9FD1C3A}</a:tableStyleId>
              </a:tblPr>
              <a:tblGrid>
                <a:gridCol w="861649">
                  <a:extLst>
                    <a:ext uri="{9D8B030D-6E8A-4147-A177-3AD203B41FA5}">
                      <a16:colId xmlns:a16="http://schemas.microsoft.com/office/drawing/2014/main" val="3086490184"/>
                    </a:ext>
                  </a:extLst>
                </a:gridCol>
                <a:gridCol w="9249503">
                  <a:extLst>
                    <a:ext uri="{9D8B030D-6E8A-4147-A177-3AD203B41FA5}">
                      <a16:colId xmlns:a16="http://schemas.microsoft.com/office/drawing/2014/main" val="1761875267"/>
                    </a:ext>
                  </a:extLst>
                </a:gridCol>
              </a:tblGrid>
              <a:tr h="0">
                <a:tc>
                  <a:txBody>
                    <a:bodyPr/>
                    <a:lstStyle/>
                    <a:p>
                      <a:pPr>
                        <a:lnSpc>
                          <a:spcPct val="115000"/>
                        </a:lnSpc>
                        <a:spcAft>
                          <a:spcPts val="1000"/>
                        </a:spcAft>
                      </a:pPr>
                      <a:r>
                        <a:rPr lang="lv-LV" sz="1600">
                          <a:effectLst/>
                        </a:rPr>
                        <a:t>R 5.3.7.</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Izglītojošie pasākumi saistībā ar klimata pārmaiņām.  Sabiedrības uzvedības modeļa un paradumu maiņas veicināšana , izpratnes veidošana par vidi un ilgtspējīgu dabas resursu apsaimniekošanu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606705892"/>
                  </a:ext>
                </a:extLst>
              </a:tr>
            </a:tbl>
          </a:graphicData>
        </a:graphic>
      </p:graphicFrame>
    </p:spTree>
    <p:extLst>
      <p:ext uri="{BB962C8B-B14F-4D97-AF65-F5344CB8AC3E}">
        <p14:creationId xmlns:p14="http://schemas.microsoft.com/office/powerpoint/2010/main" val="4263466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D93FD899-69DC-4C23-9FB6-A96FF72092DA}"/>
              </a:ext>
            </a:extLst>
          </p:cNvPr>
          <p:cNvSpPr>
            <a:spLocks noGrp="1"/>
          </p:cNvSpPr>
          <p:nvPr>
            <p:ph type="title"/>
          </p:nvPr>
        </p:nvSpPr>
        <p:spPr/>
        <p:txBody>
          <a:bodyPr/>
          <a:lstStyle/>
          <a:p>
            <a:r>
              <a:rPr lang="lv-LV" sz="2400" i="0"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5.4. Vides infrastruktūras attīstība</a:t>
            </a:r>
            <a:br>
              <a:rPr lang="lv-LV" sz="4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graphicFrame>
        <p:nvGraphicFramePr>
          <p:cNvPr id="4" name="Satura vietturis 3">
            <a:extLst>
              <a:ext uri="{FF2B5EF4-FFF2-40B4-BE49-F238E27FC236}">
                <a16:creationId xmlns:a16="http://schemas.microsoft.com/office/drawing/2014/main" id="{59839C0B-0E0C-4610-B61D-96FDDAB406FB}"/>
              </a:ext>
            </a:extLst>
          </p:cNvPr>
          <p:cNvGraphicFramePr>
            <a:graphicFrameLocks noGrp="1"/>
          </p:cNvGraphicFramePr>
          <p:nvPr>
            <p:ph idx="1"/>
            <p:extLst>
              <p:ext uri="{D42A27DB-BD31-4B8C-83A1-F6EECF244321}">
                <p14:modId xmlns:p14="http://schemas.microsoft.com/office/powerpoint/2010/main" val="899635053"/>
              </p:ext>
            </p:extLst>
          </p:nvPr>
        </p:nvGraphicFramePr>
        <p:xfrm>
          <a:off x="959484" y="1317498"/>
          <a:ext cx="9603007" cy="476133"/>
        </p:xfrm>
        <a:graphic>
          <a:graphicData uri="http://schemas.openxmlformats.org/drawingml/2006/table">
            <a:tbl>
              <a:tblPr firstRow="1" firstCol="1" bandRow="1" bandCol="1">
                <a:tableStyleId>{5C22544A-7EE6-4342-B048-85BDC9FD1C3A}</a:tableStyleId>
              </a:tblPr>
              <a:tblGrid>
                <a:gridCol w="1021716">
                  <a:extLst>
                    <a:ext uri="{9D8B030D-6E8A-4147-A177-3AD203B41FA5}">
                      <a16:colId xmlns:a16="http://schemas.microsoft.com/office/drawing/2014/main" val="3392538046"/>
                    </a:ext>
                  </a:extLst>
                </a:gridCol>
                <a:gridCol w="8581291">
                  <a:extLst>
                    <a:ext uri="{9D8B030D-6E8A-4147-A177-3AD203B41FA5}">
                      <a16:colId xmlns:a16="http://schemas.microsoft.com/office/drawing/2014/main" val="1839935228"/>
                    </a:ext>
                  </a:extLst>
                </a:gridCol>
              </a:tblGrid>
              <a:tr h="476133">
                <a:tc>
                  <a:txBody>
                    <a:bodyPr/>
                    <a:lstStyle/>
                    <a:p>
                      <a:pPr>
                        <a:lnSpc>
                          <a:spcPct val="115000"/>
                        </a:lnSpc>
                        <a:spcAft>
                          <a:spcPts val="1000"/>
                        </a:spcAft>
                      </a:pPr>
                      <a:r>
                        <a:rPr lang="lv-LV" sz="1600">
                          <a:effectLst/>
                        </a:rPr>
                        <a:t>R 5.4.1.</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Dzeramā ūdens piekļuves infrastruktūras pilnveidošana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171965910"/>
                  </a:ext>
                </a:extLst>
              </a:tr>
            </a:tbl>
          </a:graphicData>
        </a:graphic>
      </p:graphicFrame>
      <p:graphicFrame>
        <p:nvGraphicFramePr>
          <p:cNvPr id="5" name="Tabula 4">
            <a:extLst>
              <a:ext uri="{FF2B5EF4-FFF2-40B4-BE49-F238E27FC236}">
                <a16:creationId xmlns:a16="http://schemas.microsoft.com/office/drawing/2014/main" id="{3E72D078-59DA-4806-9793-2E6DF142F31C}"/>
              </a:ext>
            </a:extLst>
          </p:cNvPr>
          <p:cNvGraphicFramePr>
            <a:graphicFrameLocks noGrp="1"/>
          </p:cNvGraphicFramePr>
          <p:nvPr>
            <p:extLst>
              <p:ext uri="{D42A27DB-BD31-4B8C-83A1-F6EECF244321}">
                <p14:modId xmlns:p14="http://schemas.microsoft.com/office/powerpoint/2010/main" val="1398504016"/>
              </p:ext>
            </p:extLst>
          </p:nvPr>
        </p:nvGraphicFramePr>
        <p:xfrm>
          <a:off x="959483" y="2021570"/>
          <a:ext cx="9603007" cy="885762"/>
        </p:xfrm>
        <a:graphic>
          <a:graphicData uri="http://schemas.openxmlformats.org/drawingml/2006/table">
            <a:tbl>
              <a:tblPr firstRow="1" firstCol="1" bandRow="1" bandCol="1">
                <a:tableStyleId>{5C22544A-7EE6-4342-B048-85BDC9FD1C3A}</a:tableStyleId>
              </a:tblPr>
              <a:tblGrid>
                <a:gridCol w="1021717">
                  <a:extLst>
                    <a:ext uri="{9D8B030D-6E8A-4147-A177-3AD203B41FA5}">
                      <a16:colId xmlns:a16="http://schemas.microsoft.com/office/drawing/2014/main" val="2558708764"/>
                    </a:ext>
                  </a:extLst>
                </a:gridCol>
                <a:gridCol w="8581290">
                  <a:extLst>
                    <a:ext uri="{9D8B030D-6E8A-4147-A177-3AD203B41FA5}">
                      <a16:colId xmlns:a16="http://schemas.microsoft.com/office/drawing/2014/main" val="190862487"/>
                    </a:ext>
                  </a:extLst>
                </a:gridCol>
              </a:tblGrid>
              <a:tr h="677374">
                <a:tc>
                  <a:txBody>
                    <a:bodyPr/>
                    <a:lstStyle/>
                    <a:p>
                      <a:pPr>
                        <a:lnSpc>
                          <a:spcPct val="115000"/>
                        </a:lnSpc>
                        <a:spcAft>
                          <a:spcPts val="1000"/>
                        </a:spcAft>
                      </a:pPr>
                      <a:r>
                        <a:rPr lang="lv-LV" sz="1600">
                          <a:effectLst/>
                        </a:rPr>
                        <a:t>R 5.4.2.</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07000"/>
                        </a:lnSpc>
                        <a:spcAft>
                          <a:spcPts val="800"/>
                        </a:spcAft>
                      </a:pPr>
                      <a:r>
                        <a:rPr lang="lv-LV" sz="1600" dirty="0">
                          <a:effectLst/>
                        </a:rPr>
                        <a:t>Inovatīvu risinājumu izveidošana , pētījumu veikšana notekūdeņu attīrīšanā (piemēram,) mitraines, mazajās apdzīvotajās vietās</a:t>
                      </a:r>
                    </a:p>
                    <a:p>
                      <a:pPr>
                        <a:lnSpc>
                          <a:spcPct val="115000"/>
                        </a:lnSpc>
                        <a:spcAft>
                          <a:spcPts val="1000"/>
                        </a:spcAft>
                      </a:pPr>
                      <a:r>
                        <a:rPr lang="lv-LV" sz="1600" dirty="0">
                          <a:effectLst/>
                        </a:rPr>
                        <a:t> </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547634577"/>
                  </a:ext>
                </a:extLst>
              </a:tr>
            </a:tbl>
          </a:graphicData>
        </a:graphic>
      </p:graphicFrame>
      <p:graphicFrame>
        <p:nvGraphicFramePr>
          <p:cNvPr id="6" name="Tabula 5">
            <a:extLst>
              <a:ext uri="{FF2B5EF4-FFF2-40B4-BE49-F238E27FC236}">
                <a16:creationId xmlns:a16="http://schemas.microsoft.com/office/drawing/2014/main" id="{57A8DC25-6877-4C07-BCBC-C623AE03B2CA}"/>
              </a:ext>
            </a:extLst>
          </p:cNvPr>
          <p:cNvGraphicFramePr>
            <a:graphicFrameLocks noGrp="1"/>
          </p:cNvGraphicFramePr>
          <p:nvPr>
            <p:extLst>
              <p:ext uri="{D42A27DB-BD31-4B8C-83A1-F6EECF244321}">
                <p14:modId xmlns:p14="http://schemas.microsoft.com/office/powerpoint/2010/main" val="3439121955"/>
              </p:ext>
            </p:extLst>
          </p:nvPr>
        </p:nvGraphicFramePr>
        <p:xfrm>
          <a:off x="959483" y="3238214"/>
          <a:ext cx="9603006" cy="794524"/>
        </p:xfrm>
        <a:graphic>
          <a:graphicData uri="http://schemas.openxmlformats.org/drawingml/2006/table">
            <a:tbl>
              <a:tblPr firstRow="1" firstCol="1" bandRow="1" bandCol="1">
                <a:tableStyleId>{5C22544A-7EE6-4342-B048-85BDC9FD1C3A}</a:tableStyleId>
              </a:tblPr>
              <a:tblGrid>
                <a:gridCol w="1033440">
                  <a:extLst>
                    <a:ext uri="{9D8B030D-6E8A-4147-A177-3AD203B41FA5}">
                      <a16:colId xmlns:a16="http://schemas.microsoft.com/office/drawing/2014/main" val="1426871938"/>
                    </a:ext>
                  </a:extLst>
                </a:gridCol>
                <a:gridCol w="8569566">
                  <a:extLst>
                    <a:ext uri="{9D8B030D-6E8A-4147-A177-3AD203B41FA5}">
                      <a16:colId xmlns:a16="http://schemas.microsoft.com/office/drawing/2014/main" val="1135228320"/>
                    </a:ext>
                  </a:extLst>
                </a:gridCol>
              </a:tblGrid>
              <a:tr h="794524">
                <a:tc>
                  <a:txBody>
                    <a:bodyPr/>
                    <a:lstStyle/>
                    <a:p>
                      <a:pPr>
                        <a:lnSpc>
                          <a:spcPct val="115000"/>
                        </a:lnSpc>
                        <a:spcAft>
                          <a:spcPts val="1000"/>
                        </a:spcAft>
                      </a:pPr>
                      <a:r>
                        <a:rPr lang="lv-LV" sz="1600">
                          <a:effectLst/>
                        </a:rPr>
                        <a:t>R 5.4.3.</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07000"/>
                        </a:lnSpc>
                        <a:spcAft>
                          <a:spcPts val="800"/>
                        </a:spcAft>
                      </a:pPr>
                      <a:r>
                        <a:rPr lang="lv-LV" sz="1600" dirty="0">
                          <a:effectLst/>
                        </a:rPr>
                        <a:t>Pilsētu un apdzīvotu vietu </a:t>
                      </a:r>
                      <a:r>
                        <a:rPr lang="lv-LV" sz="1600" dirty="0" err="1">
                          <a:effectLst/>
                        </a:rPr>
                        <a:t>lietusūdeņu</a:t>
                      </a:r>
                      <a:r>
                        <a:rPr lang="lv-LV" sz="1600" dirty="0">
                          <a:effectLst/>
                        </a:rPr>
                        <a:t> noteces sistēmu attīstība.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410168339"/>
                  </a:ext>
                </a:extLst>
              </a:tr>
            </a:tbl>
          </a:graphicData>
        </a:graphic>
      </p:graphicFrame>
    </p:spTree>
    <p:extLst>
      <p:ext uri="{BB962C8B-B14F-4D97-AF65-F5344CB8AC3E}">
        <p14:creationId xmlns:p14="http://schemas.microsoft.com/office/powerpoint/2010/main" val="1724015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31F571E-65C3-43E8-ACDB-3051EC586B0F}"/>
              </a:ext>
            </a:extLst>
          </p:cNvPr>
          <p:cNvSpPr>
            <a:spLocks noGrp="1"/>
          </p:cNvSpPr>
          <p:nvPr>
            <p:ph type="title"/>
          </p:nvPr>
        </p:nvSpPr>
        <p:spPr/>
        <p:txBody>
          <a:bodyPr>
            <a:normAutofit/>
          </a:bodyPr>
          <a:lstStyle/>
          <a:p>
            <a:r>
              <a:rPr lang="lv-LV" sz="2700" i="0"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5.5. Aprites ekonomikas ieviešanas veicināšana</a:t>
            </a:r>
            <a:br>
              <a:rPr lang="lv-LV" sz="4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graphicFrame>
        <p:nvGraphicFramePr>
          <p:cNvPr id="4" name="Satura vietturis 3">
            <a:extLst>
              <a:ext uri="{FF2B5EF4-FFF2-40B4-BE49-F238E27FC236}">
                <a16:creationId xmlns:a16="http://schemas.microsoft.com/office/drawing/2014/main" id="{B4C5C4BE-F4D2-47EA-AA53-CE57C12A351A}"/>
              </a:ext>
            </a:extLst>
          </p:cNvPr>
          <p:cNvGraphicFramePr>
            <a:graphicFrameLocks noGrp="1"/>
          </p:cNvGraphicFramePr>
          <p:nvPr>
            <p:ph idx="1"/>
            <p:extLst>
              <p:ext uri="{D42A27DB-BD31-4B8C-83A1-F6EECF244321}">
                <p14:modId xmlns:p14="http://schemas.microsoft.com/office/powerpoint/2010/main" val="1835561699"/>
              </p:ext>
            </p:extLst>
          </p:nvPr>
        </p:nvGraphicFramePr>
        <p:xfrm>
          <a:off x="936035" y="1279112"/>
          <a:ext cx="9251316" cy="823151"/>
        </p:xfrm>
        <a:graphic>
          <a:graphicData uri="http://schemas.openxmlformats.org/drawingml/2006/table">
            <a:tbl>
              <a:tblPr firstRow="1" firstCol="1" bandRow="1" bandCol="1">
                <a:tableStyleId>{5C22544A-7EE6-4342-B048-85BDC9FD1C3A}</a:tableStyleId>
              </a:tblPr>
              <a:tblGrid>
                <a:gridCol w="1021719">
                  <a:extLst>
                    <a:ext uri="{9D8B030D-6E8A-4147-A177-3AD203B41FA5}">
                      <a16:colId xmlns:a16="http://schemas.microsoft.com/office/drawing/2014/main" val="3265427701"/>
                    </a:ext>
                  </a:extLst>
                </a:gridCol>
                <a:gridCol w="8229597">
                  <a:extLst>
                    <a:ext uri="{9D8B030D-6E8A-4147-A177-3AD203B41FA5}">
                      <a16:colId xmlns:a16="http://schemas.microsoft.com/office/drawing/2014/main" val="2855766581"/>
                    </a:ext>
                  </a:extLst>
                </a:gridCol>
              </a:tblGrid>
              <a:tr h="0">
                <a:tc>
                  <a:txBody>
                    <a:bodyPr/>
                    <a:lstStyle/>
                    <a:p>
                      <a:pPr>
                        <a:lnSpc>
                          <a:spcPct val="115000"/>
                        </a:lnSpc>
                        <a:spcAft>
                          <a:spcPts val="1000"/>
                        </a:spcAft>
                      </a:pPr>
                      <a:r>
                        <a:rPr lang="lv-LV" sz="1600">
                          <a:effectLst/>
                        </a:rPr>
                        <a:t>R 5.5.1.</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Atkritumu dalītā savākšanas sistēma pilnveidošana (automašīnas, kas vāc īpašas atkritumu veidus apkaimēs pēc grafika), šķirošanas un pārstrādes attīstība, aprites ekonomikas principu ieviešana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868269028"/>
                  </a:ext>
                </a:extLst>
              </a:tr>
            </a:tbl>
          </a:graphicData>
        </a:graphic>
      </p:graphicFrame>
      <p:graphicFrame>
        <p:nvGraphicFramePr>
          <p:cNvPr id="5" name="Tabula 4">
            <a:extLst>
              <a:ext uri="{FF2B5EF4-FFF2-40B4-BE49-F238E27FC236}">
                <a16:creationId xmlns:a16="http://schemas.microsoft.com/office/drawing/2014/main" id="{9DEA48BF-481D-42C6-BDAA-7658024BF786}"/>
              </a:ext>
            </a:extLst>
          </p:cNvPr>
          <p:cNvGraphicFramePr>
            <a:graphicFrameLocks noGrp="1"/>
          </p:cNvGraphicFramePr>
          <p:nvPr>
            <p:extLst>
              <p:ext uri="{D42A27DB-BD31-4B8C-83A1-F6EECF244321}">
                <p14:modId xmlns:p14="http://schemas.microsoft.com/office/powerpoint/2010/main" val="3576689464"/>
              </p:ext>
            </p:extLst>
          </p:nvPr>
        </p:nvGraphicFramePr>
        <p:xfrm>
          <a:off x="936035" y="2248804"/>
          <a:ext cx="9251315" cy="355871"/>
        </p:xfrm>
        <a:graphic>
          <a:graphicData uri="http://schemas.openxmlformats.org/drawingml/2006/table">
            <a:tbl>
              <a:tblPr firstRow="1" firstCol="1" bandRow="1" bandCol="1">
                <a:tableStyleId>{5C22544A-7EE6-4342-B048-85BDC9FD1C3A}</a:tableStyleId>
              </a:tblPr>
              <a:tblGrid>
                <a:gridCol w="1009996">
                  <a:extLst>
                    <a:ext uri="{9D8B030D-6E8A-4147-A177-3AD203B41FA5}">
                      <a16:colId xmlns:a16="http://schemas.microsoft.com/office/drawing/2014/main" val="1763795639"/>
                    </a:ext>
                  </a:extLst>
                </a:gridCol>
                <a:gridCol w="8241319">
                  <a:extLst>
                    <a:ext uri="{9D8B030D-6E8A-4147-A177-3AD203B41FA5}">
                      <a16:colId xmlns:a16="http://schemas.microsoft.com/office/drawing/2014/main" val="1064509144"/>
                    </a:ext>
                  </a:extLst>
                </a:gridCol>
              </a:tblGrid>
              <a:tr h="355871">
                <a:tc>
                  <a:txBody>
                    <a:bodyPr/>
                    <a:lstStyle/>
                    <a:p>
                      <a:pPr>
                        <a:lnSpc>
                          <a:spcPct val="115000"/>
                        </a:lnSpc>
                        <a:spcAft>
                          <a:spcPts val="1000"/>
                        </a:spcAft>
                      </a:pPr>
                      <a:r>
                        <a:rPr lang="lv-LV" sz="1600">
                          <a:effectLst/>
                        </a:rPr>
                        <a:t>R.5.5.2.</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Atkritumu (tajā skaitā bioloģiski noārdāmo) apjomu apsaimniekošana, pilnveidošana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452390590"/>
                  </a:ext>
                </a:extLst>
              </a:tr>
            </a:tbl>
          </a:graphicData>
        </a:graphic>
      </p:graphicFrame>
      <p:graphicFrame>
        <p:nvGraphicFramePr>
          <p:cNvPr id="6" name="Tabula 5">
            <a:extLst>
              <a:ext uri="{FF2B5EF4-FFF2-40B4-BE49-F238E27FC236}">
                <a16:creationId xmlns:a16="http://schemas.microsoft.com/office/drawing/2014/main" id="{D63EFB47-53AF-41BD-BC62-7E957FCADB5E}"/>
              </a:ext>
            </a:extLst>
          </p:cNvPr>
          <p:cNvGraphicFramePr>
            <a:graphicFrameLocks noGrp="1"/>
          </p:cNvGraphicFramePr>
          <p:nvPr>
            <p:extLst>
              <p:ext uri="{D42A27DB-BD31-4B8C-83A1-F6EECF244321}">
                <p14:modId xmlns:p14="http://schemas.microsoft.com/office/powerpoint/2010/main" val="3716859017"/>
              </p:ext>
            </p:extLst>
          </p:nvPr>
        </p:nvGraphicFramePr>
        <p:xfrm>
          <a:off x="936035" y="2773087"/>
          <a:ext cx="9251315" cy="542735"/>
        </p:xfrm>
        <a:graphic>
          <a:graphicData uri="http://schemas.openxmlformats.org/drawingml/2006/table">
            <a:tbl>
              <a:tblPr firstRow="1" firstCol="1" bandRow="1" bandCol="1">
                <a:tableStyleId>{5C22544A-7EE6-4342-B048-85BDC9FD1C3A}</a:tableStyleId>
              </a:tblPr>
              <a:tblGrid>
                <a:gridCol w="1009996">
                  <a:extLst>
                    <a:ext uri="{9D8B030D-6E8A-4147-A177-3AD203B41FA5}">
                      <a16:colId xmlns:a16="http://schemas.microsoft.com/office/drawing/2014/main" val="3652665298"/>
                    </a:ext>
                  </a:extLst>
                </a:gridCol>
                <a:gridCol w="8241319">
                  <a:extLst>
                    <a:ext uri="{9D8B030D-6E8A-4147-A177-3AD203B41FA5}">
                      <a16:colId xmlns:a16="http://schemas.microsoft.com/office/drawing/2014/main" val="1556345015"/>
                    </a:ext>
                  </a:extLst>
                </a:gridCol>
              </a:tblGrid>
              <a:tr h="0">
                <a:tc>
                  <a:txBody>
                    <a:bodyPr/>
                    <a:lstStyle/>
                    <a:p>
                      <a:pPr>
                        <a:lnSpc>
                          <a:spcPct val="115000"/>
                        </a:lnSpc>
                        <a:spcAft>
                          <a:spcPts val="1000"/>
                        </a:spcAft>
                      </a:pPr>
                      <a:r>
                        <a:rPr lang="lv-LV" sz="1600" dirty="0">
                          <a:effectLst/>
                        </a:rPr>
                        <a:t>R 5.5.3.</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Atkritumu mazināšana - lietu otrreizējas izmantošanas veicināšana (Sociālā uzņēmējdarbība), uzņēmumu sadarbības sekmēšana otrreizējo izejvielu izmantošanā</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999707842"/>
                  </a:ext>
                </a:extLst>
              </a:tr>
            </a:tbl>
          </a:graphicData>
        </a:graphic>
      </p:graphicFrame>
      <p:graphicFrame>
        <p:nvGraphicFramePr>
          <p:cNvPr id="7" name="Tabula 6">
            <a:extLst>
              <a:ext uri="{FF2B5EF4-FFF2-40B4-BE49-F238E27FC236}">
                <a16:creationId xmlns:a16="http://schemas.microsoft.com/office/drawing/2014/main" id="{1E8AB3EF-3760-4711-80ED-47B8BB1E3E2C}"/>
              </a:ext>
            </a:extLst>
          </p:cNvPr>
          <p:cNvGraphicFramePr>
            <a:graphicFrameLocks noGrp="1"/>
          </p:cNvGraphicFramePr>
          <p:nvPr>
            <p:extLst>
              <p:ext uri="{D42A27DB-BD31-4B8C-83A1-F6EECF244321}">
                <p14:modId xmlns:p14="http://schemas.microsoft.com/office/powerpoint/2010/main" val="1852392790"/>
              </p:ext>
            </p:extLst>
          </p:nvPr>
        </p:nvGraphicFramePr>
        <p:xfrm>
          <a:off x="936035" y="3482743"/>
          <a:ext cx="9251314" cy="542735"/>
        </p:xfrm>
        <a:graphic>
          <a:graphicData uri="http://schemas.openxmlformats.org/drawingml/2006/table">
            <a:tbl>
              <a:tblPr firstRow="1" firstCol="1" bandRow="1" bandCol="1">
                <a:tableStyleId>{5C22544A-7EE6-4342-B048-85BDC9FD1C3A}</a:tableStyleId>
              </a:tblPr>
              <a:tblGrid>
                <a:gridCol w="1009996">
                  <a:extLst>
                    <a:ext uri="{9D8B030D-6E8A-4147-A177-3AD203B41FA5}">
                      <a16:colId xmlns:a16="http://schemas.microsoft.com/office/drawing/2014/main" val="412884024"/>
                    </a:ext>
                  </a:extLst>
                </a:gridCol>
                <a:gridCol w="8241318">
                  <a:extLst>
                    <a:ext uri="{9D8B030D-6E8A-4147-A177-3AD203B41FA5}">
                      <a16:colId xmlns:a16="http://schemas.microsoft.com/office/drawing/2014/main" val="934664399"/>
                    </a:ext>
                  </a:extLst>
                </a:gridCol>
              </a:tblGrid>
              <a:tr h="0">
                <a:tc>
                  <a:txBody>
                    <a:bodyPr/>
                    <a:lstStyle/>
                    <a:p>
                      <a:pPr>
                        <a:lnSpc>
                          <a:spcPct val="115000"/>
                        </a:lnSpc>
                        <a:spcAft>
                          <a:spcPts val="1000"/>
                        </a:spcAft>
                      </a:pPr>
                      <a:r>
                        <a:rPr lang="lv-LV" sz="1600" dirty="0">
                          <a:effectLst/>
                        </a:rPr>
                        <a:t>R 5.5.4.</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Iedzīvotāju, skolēnu  izglītošana, informēšana par atkritumu šķirošanas nepieciešamību un pārstrādi, atkritumu daudzumu samazināšanu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687530347"/>
                  </a:ext>
                </a:extLst>
              </a:tr>
            </a:tbl>
          </a:graphicData>
        </a:graphic>
      </p:graphicFrame>
      <p:graphicFrame>
        <p:nvGraphicFramePr>
          <p:cNvPr id="8" name="Tabula 7">
            <a:extLst>
              <a:ext uri="{FF2B5EF4-FFF2-40B4-BE49-F238E27FC236}">
                <a16:creationId xmlns:a16="http://schemas.microsoft.com/office/drawing/2014/main" id="{9704BA40-03CB-4363-87DE-DECED62342DA}"/>
              </a:ext>
            </a:extLst>
          </p:cNvPr>
          <p:cNvGraphicFramePr>
            <a:graphicFrameLocks noGrp="1"/>
          </p:cNvGraphicFramePr>
          <p:nvPr>
            <p:extLst>
              <p:ext uri="{D42A27DB-BD31-4B8C-83A1-F6EECF244321}">
                <p14:modId xmlns:p14="http://schemas.microsoft.com/office/powerpoint/2010/main" val="350212858"/>
              </p:ext>
            </p:extLst>
          </p:nvPr>
        </p:nvGraphicFramePr>
        <p:xfrm>
          <a:off x="936036" y="4192399"/>
          <a:ext cx="9251313" cy="542735"/>
        </p:xfrm>
        <a:graphic>
          <a:graphicData uri="http://schemas.openxmlformats.org/drawingml/2006/table">
            <a:tbl>
              <a:tblPr firstRow="1" firstCol="1" bandRow="1" bandCol="1">
                <a:tableStyleId>{5C22544A-7EE6-4342-B048-85BDC9FD1C3A}</a:tableStyleId>
              </a:tblPr>
              <a:tblGrid>
                <a:gridCol w="1033441">
                  <a:extLst>
                    <a:ext uri="{9D8B030D-6E8A-4147-A177-3AD203B41FA5}">
                      <a16:colId xmlns:a16="http://schemas.microsoft.com/office/drawing/2014/main" val="680991412"/>
                    </a:ext>
                  </a:extLst>
                </a:gridCol>
                <a:gridCol w="8217872">
                  <a:extLst>
                    <a:ext uri="{9D8B030D-6E8A-4147-A177-3AD203B41FA5}">
                      <a16:colId xmlns:a16="http://schemas.microsoft.com/office/drawing/2014/main" val="2508233833"/>
                    </a:ext>
                  </a:extLst>
                </a:gridCol>
              </a:tblGrid>
              <a:tr h="0">
                <a:tc>
                  <a:txBody>
                    <a:bodyPr/>
                    <a:lstStyle/>
                    <a:p>
                      <a:pPr>
                        <a:lnSpc>
                          <a:spcPct val="115000"/>
                        </a:lnSpc>
                        <a:spcAft>
                          <a:spcPts val="1000"/>
                        </a:spcAft>
                      </a:pPr>
                      <a:r>
                        <a:rPr lang="lv-LV" sz="1600" dirty="0">
                          <a:effectLst/>
                        </a:rPr>
                        <a:t>R 5.5.5.</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Aprites ekonomikas principu ieviešana uzņēmējdarbībā (īpaši MVU) -  pakalpojumos un ražošanā - atbalstot patreiz izmantoto procesu un tehnoloģisko risinājumu izmaiņas</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042366457"/>
                  </a:ext>
                </a:extLst>
              </a:tr>
            </a:tbl>
          </a:graphicData>
        </a:graphic>
      </p:graphicFrame>
    </p:spTree>
    <p:extLst>
      <p:ext uri="{BB962C8B-B14F-4D97-AF65-F5344CB8AC3E}">
        <p14:creationId xmlns:p14="http://schemas.microsoft.com/office/powerpoint/2010/main" val="293457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39D02F79-11C0-464A-8703-2E9D322DA321}"/>
              </a:ext>
            </a:extLst>
          </p:cNvPr>
          <p:cNvSpPr>
            <a:spLocks noGrp="1"/>
          </p:cNvSpPr>
          <p:nvPr>
            <p:ph type="title"/>
          </p:nvPr>
        </p:nvSpPr>
        <p:spPr/>
        <p:txBody>
          <a:bodyPr>
            <a:normAutofit/>
          </a:bodyPr>
          <a:lstStyle/>
          <a:p>
            <a:r>
              <a:rPr lang="lv-LV" sz="2400" i="0"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5.6. Degradēto teritoriju un vēsturiski piesārņoto vietu sanācija</a:t>
            </a:r>
            <a:br>
              <a:rPr lang="lv-LV" sz="4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graphicFrame>
        <p:nvGraphicFramePr>
          <p:cNvPr id="4" name="Satura vietturis 3">
            <a:extLst>
              <a:ext uri="{FF2B5EF4-FFF2-40B4-BE49-F238E27FC236}">
                <a16:creationId xmlns:a16="http://schemas.microsoft.com/office/drawing/2014/main" id="{65E45B53-123D-4E95-B4D3-58FF9D65A2E5}"/>
              </a:ext>
            </a:extLst>
          </p:cNvPr>
          <p:cNvGraphicFramePr>
            <a:graphicFrameLocks noGrp="1"/>
          </p:cNvGraphicFramePr>
          <p:nvPr>
            <p:ph idx="1"/>
            <p:extLst>
              <p:ext uri="{D42A27DB-BD31-4B8C-83A1-F6EECF244321}">
                <p14:modId xmlns:p14="http://schemas.microsoft.com/office/powerpoint/2010/main" val="1159889202"/>
              </p:ext>
            </p:extLst>
          </p:nvPr>
        </p:nvGraphicFramePr>
        <p:xfrm>
          <a:off x="947760" y="1690688"/>
          <a:ext cx="9251317" cy="618758"/>
        </p:xfrm>
        <a:graphic>
          <a:graphicData uri="http://schemas.openxmlformats.org/drawingml/2006/table">
            <a:tbl>
              <a:tblPr firstRow="1" firstCol="1" bandRow="1" bandCol="1">
                <a:tableStyleId>{5C22544A-7EE6-4342-B048-85BDC9FD1C3A}</a:tableStyleId>
              </a:tblPr>
              <a:tblGrid>
                <a:gridCol w="2032840">
                  <a:extLst>
                    <a:ext uri="{9D8B030D-6E8A-4147-A177-3AD203B41FA5}">
                      <a16:colId xmlns:a16="http://schemas.microsoft.com/office/drawing/2014/main" val="2914193880"/>
                    </a:ext>
                  </a:extLst>
                </a:gridCol>
                <a:gridCol w="7218477">
                  <a:extLst>
                    <a:ext uri="{9D8B030D-6E8A-4147-A177-3AD203B41FA5}">
                      <a16:colId xmlns:a16="http://schemas.microsoft.com/office/drawing/2014/main" val="2762525044"/>
                    </a:ext>
                  </a:extLst>
                </a:gridCol>
              </a:tblGrid>
              <a:tr h="618758">
                <a:tc>
                  <a:txBody>
                    <a:bodyPr/>
                    <a:lstStyle/>
                    <a:p>
                      <a:pPr algn="l">
                        <a:lnSpc>
                          <a:spcPct val="115000"/>
                        </a:lnSpc>
                        <a:spcAft>
                          <a:spcPts val="1000"/>
                        </a:spcAft>
                      </a:pPr>
                      <a:r>
                        <a:rPr lang="lv-LV" sz="1600">
                          <a:effectLst/>
                        </a:rPr>
                        <a:t>R 5.6.1.</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gn="l">
                        <a:lnSpc>
                          <a:spcPct val="115000"/>
                        </a:lnSpc>
                        <a:spcAft>
                          <a:spcPts val="1000"/>
                        </a:spcAft>
                      </a:pPr>
                      <a:r>
                        <a:rPr lang="lv-LV" sz="1600" dirty="0">
                          <a:effectLst/>
                        </a:rPr>
                        <a:t>Degradēto teritoriju un vēsturiski piesārņoto vietu sanācija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274653730"/>
                  </a:ext>
                </a:extLst>
              </a:tr>
            </a:tbl>
          </a:graphicData>
        </a:graphic>
      </p:graphicFrame>
      <p:graphicFrame>
        <p:nvGraphicFramePr>
          <p:cNvPr id="6" name="Tabula 5">
            <a:extLst>
              <a:ext uri="{FF2B5EF4-FFF2-40B4-BE49-F238E27FC236}">
                <a16:creationId xmlns:a16="http://schemas.microsoft.com/office/drawing/2014/main" id="{AF99230F-789A-4254-ABEF-FCADC891794D}"/>
              </a:ext>
            </a:extLst>
          </p:cNvPr>
          <p:cNvGraphicFramePr>
            <a:graphicFrameLocks noGrp="1"/>
          </p:cNvGraphicFramePr>
          <p:nvPr>
            <p:extLst>
              <p:ext uri="{D42A27DB-BD31-4B8C-83A1-F6EECF244321}">
                <p14:modId xmlns:p14="http://schemas.microsoft.com/office/powerpoint/2010/main" val="3630736928"/>
              </p:ext>
            </p:extLst>
          </p:nvPr>
        </p:nvGraphicFramePr>
        <p:xfrm>
          <a:off x="947760" y="2675730"/>
          <a:ext cx="9567840" cy="1072515"/>
        </p:xfrm>
        <a:graphic>
          <a:graphicData uri="http://schemas.openxmlformats.org/drawingml/2006/table">
            <a:tbl>
              <a:tblPr/>
              <a:tblGrid>
                <a:gridCol w="9567840">
                  <a:extLst>
                    <a:ext uri="{9D8B030D-6E8A-4147-A177-3AD203B41FA5}">
                      <a16:colId xmlns:a16="http://schemas.microsoft.com/office/drawing/2014/main" val="3232299489"/>
                    </a:ext>
                  </a:extLst>
                </a:gridCol>
              </a:tblGrid>
              <a:tr h="0">
                <a:tc>
                  <a:txBody>
                    <a:bodyPr/>
                    <a:lstStyle/>
                    <a:p>
                      <a:pPr algn="just">
                        <a:lnSpc>
                          <a:spcPct val="115000"/>
                        </a:lnSpc>
                        <a:spcAft>
                          <a:spcPts val="1000"/>
                        </a:spcAft>
                      </a:pPr>
                      <a:r>
                        <a:rPr lang="lv-LV" sz="1100" i="1" dirty="0">
                          <a:effectLst/>
                          <a:latin typeface="Times New Roman" panose="02020603050405020304" pitchFamily="18" charset="0"/>
                          <a:ea typeface="Times New Roman" panose="02020603050405020304" pitchFamily="18" charset="0"/>
                          <a:cs typeface="DokChampa" panose="020B0604020202020204" pitchFamily="34" charset="-34"/>
                        </a:rPr>
                        <a:t>A 5.6.1.</a:t>
                      </a:r>
                      <a:r>
                        <a:rPr lang="lv-LV" sz="1600" i="1" dirty="0">
                          <a:effectLst/>
                          <a:latin typeface="Times New Roman" panose="02020603050405020304" pitchFamily="18" charset="0"/>
                          <a:ea typeface="Times New Roman" panose="02020603050405020304" pitchFamily="18" charset="0"/>
                          <a:cs typeface="DokChampa" panose="020B0604020202020204" pitchFamily="34" charset="-34"/>
                        </a:rPr>
                        <a:t> Degradēto teritoriju sanācija </a:t>
                      </a:r>
                      <a:endParaRPr lang="lv-LV" sz="14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100" i="1" dirty="0">
                          <a:effectLst/>
                          <a:latin typeface="Times New Roman" panose="02020603050405020304" pitchFamily="18" charset="0"/>
                          <a:ea typeface="Times New Roman" panose="02020603050405020304" pitchFamily="18" charset="0"/>
                          <a:cs typeface="DokChampa" panose="020B0604020202020204" pitchFamily="34" charset="-34"/>
                        </a:rPr>
                        <a:t>A 5.6.2.</a:t>
                      </a:r>
                      <a:r>
                        <a:rPr lang="lv-LV" sz="1600" i="1" dirty="0">
                          <a:effectLst/>
                          <a:latin typeface="Times New Roman" panose="02020603050405020304" pitchFamily="18" charset="0"/>
                          <a:ea typeface="Times New Roman" panose="02020603050405020304" pitchFamily="18" charset="0"/>
                          <a:cs typeface="DokChampa" panose="020B0604020202020204" pitchFamily="34" charset="-34"/>
                        </a:rPr>
                        <a:t> Vēsturiski piesārņoto vietu sanācija</a:t>
                      </a:r>
                      <a:endParaRPr lang="lv-LV" sz="14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100" i="1" dirty="0">
                          <a:effectLst/>
                          <a:latin typeface="Times New Roman" panose="02020603050405020304" pitchFamily="18" charset="0"/>
                          <a:ea typeface="Times New Roman" panose="02020603050405020304" pitchFamily="18" charset="0"/>
                          <a:cs typeface="DokChampa" panose="020B0604020202020204" pitchFamily="34" charset="-34"/>
                        </a:rPr>
                        <a:t>A 5.6 3.</a:t>
                      </a:r>
                      <a:r>
                        <a:rPr lang="lv-LV" sz="1600" i="1" dirty="0">
                          <a:effectLst/>
                          <a:latin typeface="Times New Roman" panose="02020603050405020304" pitchFamily="18" charset="0"/>
                          <a:ea typeface="Times New Roman" panose="02020603050405020304" pitchFamily="18" charset="0"/>
                          <a:cs typeface="DokChampa" panose="020B0604020202020204" pitchFamily="34" charset="-34"/>
                        </a:rPr>
                        <a:t> Vides, tostarp augšņu, monitorings piesārņoto un potenciāli piesārņoto teritoriju uzraudzībai un kontrolei</a:t>
                      </a:r>
                      <a:endParaRPr lang="lv-LV" sz="1400" dirty="0">
                        <a:effectLst/>
                        <a:latin typeface="Arial" panose="020B0604020202020204" pitchFamily="34" charset="0"/>
                        <a:ea typeface="Times New Roman" panose="02020603050405020304" pitchFamily="18" charset="0"/>
                        <a:cs typeface="DokChampa" panose="020B0604020202020204" pitchFamily="34" charset="-34"/>
                      </a:endParaRPr>
                    </a:p>
                  </a:txBody>
                  <a:tcPr marL="114300" marR="114300" marT="0" marB="0">
                    <a:lnL>
                      <a:noFill/>
                    </a:lnL>
                    <a:lnR>
                      <a:noFill/>
                    </a:lnR>
                    <a:lnT>
                      <a:noFill/>
                    </a:lnT>
                    <a:lnB>
                      <a:noFill/>
                    </a:lnB>
                  </a:tcPr>
                </a:tc>
                <a:extLst>
                  <a:ext uri="{0D108BD9-81ED-4DB2-BD59-A6C34878D82A}">
                    <a16:rowId xmlns:a16="http://schemas.microsoft.com/office/drawing/2014/main" val="553948137"/>
                  </a:ext>
                </a:extLst>
              </a:tr>
            </a:tbl>
          </a:graphicData>
        </a:graphic>
      </p:graphicFrame>
    </p:spTree>
    <p:extLst>
      <p:ext uri="{BB962C8B-B14F-4D97-AF65-F5344CB8AC3E}">
        <p14:creationId xmlns:p14="http://schemas.microsoft.com/office/powerpoint/2010/main" val="106589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7362" y="1918493"/>
            <a:ext cx="10515600" cy="1325563"/>
          </a:xfrm>
        </p:spPr>
        <p:txBody>
          <a:bodyPr>
            <a:normAutofit fontScale="90000"/>
          </a:bodyPr>
          <a:lstStyle/>
          <a:p>
            <a:pPr algn="ctr"/>
            <a:r>
              <a:rPr lang="lv-LV" sz="4900" b="1" dirty="0"/>
              <a:t>Paldies par uzmanību!</a:t>
            </a:r>
            <a:br>
              <a:rPr lang="lv-LV" sz="4900" b="1" dirty="0"/>
            </a:br>
            <a:br>
              <a:rPr lang="lv-LV" sz="4900" b="1" dirty="0"/>
            </a:br>
            <a:br>
              <a:rPr lang="lv-LV" sz="4900" b="1" dirty="0"/>
            </a:br>
            <a:br>
              <a:rPr lang="lv-LV" sz="4900" b="1" dirty="0"/>
            </a:br>
            <a:br>
              <a:rPr lang="lv-LV" sz="4900" b="1" dirty="0"/>
            </a:br>
            <a:br>
              <a:rPr lang="lv-LV" sz="4900" b="1" dirty="0"/>
            </a:br>
            <a:br>
              <a:rPr lang="lv-LV" dirty="0"/>
            </a:br>
            <a:endParaRPr lang="lv-LV" dirty="0"/>
          </a:p>
        </p:txBody>
      </p:sp>
      <p:pic>
        <p:nvPicPr>
          <p:cNvPr id="3" name="Picture 3"/>
          <p:cNvPicPr>
            <a:picLocks noChangeAspect="1" noChangeArrowheads="1"/>
          </p:cNvPicPr>
          <p:nvPr/>
        </p:nvPicPr>
        <p:blipFill>
          <a:blip r:embed="rId2" cstate="print"/>
          <a:srcRect/>
          <a:stretch>
            <a:fillRect/>
          </a:stretch>
        </p:blipFill>
        <p:spPr bwMode="auto">
          <a:xfrm>
            <a:off x="8569243" y="897293"/>
            <a:ext cx="3382973" cy="1961556"/>
          </a:xfrm>
          <a:prstGeom prst="rect">
            <a:avLst/>
          </a:prstGeom>
          <a:noFill/>
          <a:ln w="9525">
            <a:noFill/>
            <a:miter lim="800000"/>
            <a:headEnd/>
            <a:tailEnd/>
          </a:ln>
        </p:spPr>
      </p:pic>
      <p:pic>
        <p:nvPicPr>
          <p:cNvPr id="3074" name="Picture 2" descr="Saules baterijas Latvijā: Labākie saules paneļi">
            <a:extLst>
              <a:ext uri="{FF2B5EF4-FFF2-40B4-BE49-F238E27FC236}">
                <a16:creationId xmlns:a16="http://schemas.microsoft.com/office/drawing/2014/main" id="{50253FCE-5290-4597-8D2C-77E284BF50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19" y="433753"/>
            <a:ext cx="3690398" cy="23211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A32CB43-71F3-44DF-938C-1111ACF507E9}"/>
              </a:ext>
            </a:extLst>
          </p:cNvPr>
          <p:cNvSpPr txBox="1"/>
          <p:nvPr/>
        </p:nvSpPr>
        <p:spPr>
          <a:xfrm>
            <a:off x="3446584" y="5067944"/>
            <a:ext cx="6096000" cy="1200329"/>
          </a:xfrm>
          <a:prstGeom prst="rect">
            <a:avLst/>
          </a:prstGeom>
          <a:noFill/>
        </p:spPr>
        <p:txBody>
          <a:bodyPr wrap="square">
            <a:spAutoFit/>
          </a:bodyPr>
          <a:lstStyle/>
          <a:p>
            <a:pPr algn="ctr"/>
            <a:r>
              <a:rPr lang="lv-LV" sz="1800" b="1" dirty="0"/>
              <a:t>Raitis </a:t>
            </a:r>
            <a:r>
              <a:rPr lang="lv-LV" sz="1800" b="1" dirty="0" err="1"/>
              <a:t>Madžulis</a:t>
            </a:r>
            <a:br>
              <a:rPr lang="lv-LV" sz="1800" b="1" dirty="0"/>
            </a:br>
            <a:r>
              <a:rPr lang="lv-LV" sz="1800" b="1" dirty="0"/>
              <a:t>Zemgales Plānošanas reģions</a:t>
            </a:r>
            <a:br>
              <a:rPr lang="lv-LV" sz="1800" b="1" dirty="0"/>
            </a:br>
            <a:r>
              <a:rPr lang="lv-LV" sz="1800" b="1" dirty="0"/>
              <a:t>29534718</a:t>
            </a:r>
            <a:br>
              <a:rPr lang="lv-LV" sz="1800" b="1" dirty="0"/>
            </a:br>
            <a:r>
              <a:rPr lang="lv-LV" sz="1800" b="1" dirty="0"/>
              <a:t>raitis.madzulis@zpr.gov.lv</a:t>
            </a:r>
            <a:endParaRPr lang="lv-LV" dirty="0"/>
          </a:p>
        </p:txBody>
      </p:sp>
      <p:pic>
        <p:nvPicPr>
          <p:cNvPr id="3078" name="Picture 6" descr="Ģeotermālā enerģija ietaupa 70% enerģijas patēriņa vienģimenes mājās Zaļie  atjaunojamie energoresursi">
            <a:extLst>
              <a:ext uri="{FF2B5EF4-FFF2-40B4-BE49-F238E27FC236}">
                <a16:creationId xmlns:a16="http://schemas.microsoft.com/office/drawing/2014/main" id="{30557CDE-1047-4A19-84D4-E97F067CED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621" y="2847310"/>
            <a:ext cx="3726496" cy="2451642"/>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Zaļais ūdeņradis: pavērsienu punkts Eiropas enerģētikas nākotnē">
            <a:extLst>
              <a:ext uri="{FF2B5EF4-FFF2-40B4-BE49-F238E27FC236}">
                <a16:creationId xmlns:a16="http://schemas.microsoft.com/office/drawing/2014/main" id="{A7A2DB29-72CA-4628-8486-92D36757A3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1208" y="813356"/>
            <a:ext cx="4067908" cy="4067908"/>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Kas ir biomasa? Kāds ir tā mērķis?">
            <a:extLst>
              <a:ext uri="{FF2B5EF4-FFF2-40B4-BE49-F238E27FC236}">
                <a16:creationId xmlns:a16="http://schemas.microsoft.com/office/drawing/2014/main" id="{5521E193-0545-45F6-AB2B-A033515CEA5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8356" y="2952188"/>
            <a:ext cx="3331938" cy="2209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1446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7CE75268-E701-4585-95B3-0B032F33D5A6}"/>
              </a:ext>
            </a:extLst>
          </p:cNvPr>
          <p:cNvSpPr>
            <a:spLocks noGrp="1"/>
          </p:cNvSpPr>
          <p:nvPr>
            <p:ph type="title"/>
          </p:nvPr>
        </p:nvSpPr>
        <p:spPr/>
        <p:txBody>
          <a:bodyPr/>
          <a:lstStyle/>
          <a:p>
            <a:endParaRPr lang="lv-LV"/>
          </a:p>
        </p:txBody>
      </p:sp>
      <p:pic>
        <p:nvPicPr>
          <p:cNvPr id="3" name="Attēls 2">
            <a:extLst>
              <a:ext uri="{FF2B5EF4-FFF2-40B4-BE49-F238E27FC236}">
                <a16:creationId xmlns:a16="http://schemas.microsoft.com/office/drawing/2014/main" id="{9F9E7F97-EACD-493B-B676-01D6DADA1B91}"/>
              </a:ext>
            </a:extLst>
          </p:cNvPr>
          <p:cNvPicPr>
            <a:picLocks noChangeAspect="1"/>
          </p:cNvPicPr>
          <p:nvPr/>
        </p:nvPicPr>
        <p:blipFill>
          <a:blip r:embed="rId2"/>
          <a:stretch>
            <a:fillRect/>
          </a:stretch>
        </p:blipFill>
        <p:spPr>
          <a:xfrm>
            <a:off x="-25788" y="-1"/>
            <a:ext cx="12217788" cy="6872507"/>
          </a:xfrm>
          <a:prstGeom prst="rect">
            <a:avLst/>
          </a:prstGeom>
        </p:spPr>
      </p:pic>
    </p:spTree>
    <p:extLst>
      <p:ext uri="{BB962C8B-B14F-4D97-AF65-F5344CB8AC3E}">
        <p14:creationId xmlns:p14="http://schemas.microsoft.com/office/powerpoint/2010/main" val="2293002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6D53C512-A077-49ED-9C5E-3E1F697E6D6F}"/>
              </a:ext>
            </a:extLst>
          </p:cNvPr>
          <p:cNvSpPr>
            <a:spLocks noGrp="1"/>
          </p:cNvSpPr>
          <p:nvPr>
            <p:ph type="title"/>
          </p:nvPr>
        </p:nvSpPr>
        <p:spPr/>
        <p:txBody>
          <a:bodyPr>
            <a:normAutofit/>
          </a:bodyPr>
          <a:lstStyle/>
          <a:p>
            <a:pPr algn="ctr"/>
            <a:r>
              <a:rPr lang="lv-LV" sz="3200" b="1" dirty="0"/>
              <a:t>Klimata pārmaiņas, zaļais kurss – horizontāla prioritāte, </a:t>
            </a:r>
            <a:br>
              <a:rPr lang="lv-LV" sz="3200" b="1" dirty="0"/>
            </a:br>
            <a:r>
              <a:rPr lang="lv-LV" sz="3200" b="1" dirty="0"/>
              <a:t>iekļaujas arī citās programmas prioritātēs (1)</a:t>
            </a:r>
          </a:p>
        </p:txBody>
      </p:sp>
      <p:pic>
        <p:nvPicPr>
          <p:cNvPr id="4" name="Picture 2" descr="ZPR Attīstības programma 2021 - 2027 (Projekts)">
            <a:extLst>
              <a:ext uri="{FF2B5EF4-FFF2-40B4-BE49-F238E27FC236}">
                <a16:creationId xmlns:a16="http://schemas.microsoft.com/office/drawing/2014/main" id="{9D953934-9C6F-4075-9845-BCA8F1AAAFF6}"/>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719754" y="1521719"/>
            <a:ext cx="6630095" cy="4668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256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ACA6EB82-5797-4725-B7A1-AD5243F46E22}"/>
              </a:ext>
            </a:extLst>
          </p:cNvPr>
          <p:cNvSpPr>
            <a:spLocks noGrp="1"/>
          </p:cNvSpPr>
          <p:nvPr>
            <p:ph type="title"/>
          </p:nvPr>
        </p:nvSpPr>
        <p:spPr>
          <a:xfrm>
            <a:off x="838200" y="2192215"/>
            <a:ext cx="10515600" cy="705950"/>
          </a:xfrm>
        </p:spPr>
        <p:txBody>
          <a:bodyPr>
            <a:normAutofit fontScale="90000"/>
          </a:bodyPr>
          <a:lstStyle/>
          <a:p>
            <a:r>
              <a:rPr lang="lv-LV" sz="2400" b="1" u="sng" dirty="0">
                <a:solidFill>
                  <a:prstClr val="black"/>
                </a:solidFill>
                <a:latin typeface="Calibri" panose="020F0502020204030204"/>
                <a:ea typeface="+mn-ea"/>
                <a:cs typeface="+mn-cs"/>
              </a:rPr>
              <a:t>PIEMĒRS: </a:t>
            </a:r>
            <a:br>
              <a:rPr lang="lv-LV" sz="2400" b="1" u="sng" dirty="0">
                <a:solidFill>
                  <a:prstClr val="black"/>
                </a:solidFill>
                <a:latin typeface="Calibri" panose="020F0502020204030204"/>
                <a:ea typeface="+mn-ea"/>
                <a:cs typeface="+mn-cs"/>
              </a:rPr>
            </a:br>
            <a:r>
              <a:rPr lang="lv-LV" sz="2400" b="1" u="sng" dirty="0">
                <a:solidFill>
                  <a:prstClr val="black"/>
                </a:solidFill>
                <a:latin typeface="Calibri" panose="020F0502020204030204"/>
                <a:ea typeface="+mn-ea"/>
                <a:cs typeface="+mn-cs"/>
              </a:rPr>
              <a:t>P4 Viedā mobilitāte un infrastruktūra</a:t>
            </a:r>
            <a:br>
              <a:rPr lang="lv-LV" sz="2000" dirty="0">
                <a:solidFill>
                  <a:prstClr val="black"/>
                </a:solidFill>
                <a:latin typeface="Calibri" panose="020F0502020204030204"/>
                <a:ea typeface="+mn-ea"/>
                <a:cs typeface="+mn-cs"/>
              </a:rPr>
            </a:br>
            <a:r>
              <a:rPr lang="lv-LV" sz="2400" b="1" dirty="0">
                <a:solidFill>
                  <a:srgbClr val="00B050"/>
                </a:solidFill>
                <a:latin typeface="Calibri" panose="020F0502020204030204"/>
                <a:ea typeface="+mn-ea"/>
                <a:cs typeface="+mn-cs"/>
              </a:rPr>
              <a:t>RV 4.2. Ilgtspējīga un moderna mobilitāte</a:t>
            </a:r>
            <a:endParaRPr lang="lv-LV" sz="2400" dirty="0"/>
          </a:p>
        </p:txBody>
      </p:sp>
      <p:sp>
        <p:nvSpPr>
          <p:cNvPr id="3" name="Satura vietturis 2">
            <a:extLst>
              <a:ext uri="{FF2B5EF4-FFF2-40B4-BE49-F238E27FC236}">
                <a16:creationId xmlns:a16="http://schemas.microsoft.com/office/drawing/2014/main" id="{B85D11C2-60BF-4B5D-B36F-23A040DBB8F1}"/>
              </a:ext>
            </a:extLst>
          </p:cNvPr>
          <p:cNvSpPr>
            <a:spLocks noGrp="1"/>
          </p:cNvSpPr>
          <p:nvPr>
            <p:ph idx="1"/>
          </p:nvPr>
        </p:nvSpPr>
        <p:spPr>
          <a:xfrm>
            <a:off x="838200" y="3068271"/>
            <a:ext cx="10251831" cy="2336067"/>
          </a:xfrm>
        </p:spPr>
        <p:txBody>
          <a:bodyPr>
            <a:normAutofit/>
          </a:bodyPr>
          <a:lstStyle/>
          <a:p>
            <a:pPr marL="0" indent="0">
              <a:buNone/>
            </a:pPr>
            <a:r>
              <a:rPr lang="lv-LV" sz="2000" dirty="0"/>
              <a:t>R 4.2.5 Videi draudzīgas un inovatīva atbalsta infrastruktūras attīstība un integrēšana reģiona transporta sistēmā - alternatīvās degvielas, AER, elektrības uzlādes staciju tīkla izveide</a:t>
            </a:r>
          </a:p>
          <a:p>
            <a:pPr marL="0" indent="0">
              <a:buNone/>
            </a:pPr>
            <a:r>
              <a:rPr lang="lv-LV" sz="2000" dirty="0"/>
              <a:t>R 4.2.6. Videi draudzīga, energoefektīva un inovatīva transporta veidu attīstība pašvaldību pakalpojumu sniegšanā</a:t>
            </a:r>
          </a:p>
          <a:p>
            <a:pPr marL="0" indent="0">
              <a:buNone/>
            </a:pPr>
            <a:r>
              <a:rPr lang="lv-LV" sz="2000" dirty="0"/>
              <a:t>R 4.2.7. Sadarbība ar Latvijas Lauksaimniecības universitātes pētniekiem mobilitātes, inovatīvās pārvaldības, </a:t>
            </a:r>
            <a:r>
              <a:rPr lang="lv-LV" sz="2000" dirty="0" err="1"/>
              <a:t>elektromobilitātes</a:t>
            </a:r>
            <a:r>
              <a:rPr lang="lv-LV" sz="2000" dirty="0"/>
              <a:t> un alternatīvo degvielu u.c. jomās, pētījumu izstrādē un pētījumos balstītu risinājumu veidošanai</a:t>
            </a:r>
          </a:p>
        </p:txBody>
      </p:sp>
      <p:sp>
        <p:nvSpPr>
          <p:cNvPr id="7" name="TextBox 6">
            <a:extLst>
              <a:ext uri="{FF2B5EF4-FFF2-40B4-BE49-F238E27FC236}">
                <a16:creationId xmlns:a16="http://schemas.microsoft.com/office/drawing/2014/main" id="{0E64EA9D-1FDB-4084-9A75-34747174A9BB}"/>
              </a:ext>
            </a:extLst>
          </p:cNvPr>
          <p:cNvSpPr txBox="1"/>
          <p:nvPr/>
        </p:nvSpPr>
        <p:spPr>
          <a:xfrm>
            <a:off x="838200" y="573651"/>
            <a:ext cx="10251831" cy="1077218"/>
          </a:xfrm>
          <a:prstGeom prst="rect">
            <a:avLst/>
          </a:prstGeom>
          <a:noFill/>
        </p:spPr>
        <p:txBody>
          <a:bodyPr wrap="square">
            <a:spAutoFit/>
          </a:bodyPr>
          <a:lstStyle/>
          <a:p>
            <a:pPr algn="ctr"/>
            <a:r>
              <a:rPr lang="lv-LV" sz="3200" b="1" dirty="0"/>
              <a:t>Klimata pārmaiņas, zaļais kurss – horizontāla prioritāte, </a:t>
            </a:r>
            <a:br>
              <a:rPr lang="lv-LV" sz="3200" b="1" dirty="0"/>
            </a:br>
            <a:r>
              <a:rPr lang="lv-LV" sz="3200" b="1" dirty="0"/>
              <a:t>iekļaujas arī citās programmas prioritātēs  (2)</a:t>
            </a:r>
          </a:p>
        </p:txBody>
      </p:sp>
    </p:spTree>
    <p:extLst>
      <p:ext uri="{BB962C8B-B14F-4D97-AF65-F5344CB8AC3E}">
        <p14:creationId xmlns:p14="http://schemas.microsoft.com/office/powerpoint/2010/main" val="41259422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7F505CB2-23A0-4F16-84DC-F743CE2F096D}"/>
              </a:ext>
            </a:extLst>
          </p:cNvPr>
          <p:cNvSpPr>
            <a:spLocks noGrp="1"/>
          </p:cNvSpPr>
          <p:nvPr>
            <p:ph type="title"/>
          </p:nvPr>
        </p:nvSpPr>
        <p:spPr/>
        <p:txBody>
          <a:bodyPr/>
          <a:lstStyle/>
          <a:p>
            <a:pPr algn="ctr"/>
            <a:r>
              <a:rPr lang="lv-LV" dirty="0"/>
              <a:t>P5 Klimata pārmaiņas, vide un aprites ekonomika</a:t>
            </a:r>
          </a:p>
        </p:txBody>
      </p:sp>
      <p:sp>
        <p:nvSpPr>
          <p:cNvPr id="3" name="Satura vietturis 2">
            <a:extLst>
              <a:ext uri="{FF2B5EF4-FFF2-40B4-BE49-F238E27FC236}">
                <a16:creationId xmlns:a16="http://schemas.microsoft.com/office/drawing/2014/main" id="{603F9462-0D6F-4D91-9C2E-226F1EFF2A9A}"/>
              </a:ext>
            </a:extLst>
          </p:cNvPr>
          <p:cNvSpPr>
            <a:spLocks noGrp="1"/>
          </p:cNvSpPr>
          <p:nvPr>
            <p:ph idx="1"/>
          </p:nvPr>
        </p:nvSpPr>
        <p:spPr/>
        <p:txBody>
          <a:bodyPr/>
          <a:lstStyle/>
          <a:p>
            <a:r>
              <a:rPr lang="lv-LV" sz="2400" b="1" u="sng" dirty="0">
                <a:solidFill>
                  <a:srgbClr val="FF0000"/>
                </a:solidFill>
                <a:effectLst/>
                <a:latin typeface="Times New Roman" panose="02020603050405020304" pitchFamily="18" charset="0"/>
                <a:ea typeface="Times New Roman" panose="02020603050405020304" pitchFamily="18" charset="0"/>
              </a:rPr>
              <a:t>RV 5.1. Energoefektivitātes veicināšana, atjaunojamie energoresursi</a:t>
            </a:r>
          </a:p>
          <a:p>
            <a:r>
              <a:rPr lang="lv-LV" sz="2400" i="0" u="sng"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5.2. Bioloģiskās daudzveidības saglabāšana, zaļās infrastruktūras veidošana</a:t>
            </a:r>
            <a:endParaRPr lang="lv-LV" sz="2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endParaRPr>
          </a:p>
          <a:p>
            <a:r>
              <a:rPr lang="lv-LV" sz="2400" i="0" u="sng"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5.3. Pielāgošanās klimata pārmaiņām un to mazināšana</a:t>
            </a:r>
            <a:endParaRPr lang="lv-LV" sz="2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endParaRPr>
          </a:p>
          <a:p>
            <a:r>
              <a:rPr lang="lv-LV" sz="2400" i="0" u="sng"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5.4. Vides infrastruktūras attīstība</a:t>
            </a:r>
            <a:endParaRPr lang="lv-LV" sz="2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endParaRPr>
          </a:p>
          <a:p>
            <a:r>
              <a:rPr lang="lv-LV" sz="2400" i="0" u="sng"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5.5. Aprites ekonomikas ieviešanas veicināšana</a:t>
            </a:r>
            <a:endParaRPr lang="lv-LV" sz="2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endParaRPr>
          </a:p>
          <a:p>
            <a:r>
              <a:rPr lang="lv-LV" sz="2400" i="0" u="sng" dirty="0">
                <a:solidFill>
                  <a:srgbClr val="318B70"/>
                </a:solidFill>
                <a:effectLst/>
                <a:latin typeface="Times New Roman" panose="02020603050405020304" pitchFamily="18" charset="0"/>
                <a:ea typeface="Times New Roman" panose="02020603050405020304" pitchFamily="18" charset="0"/>
                <a:cs typeface="DokChampa" panose="020B0604020202020204" pitchFamily="34" charset="-34"/>
              </a:rPr>
              <a:t>RV 5.6. Degradēto teritoriju un vēsturiski piesārņoto vietu sanācija</a:t>
            </a:r>
            <a:endParaRPr lang="lv-LV" sz="2400" i="1" dirty="0">
              <a:solidFill>
                <a:srgbClr val="1CADE4"/>
              </a:solidFill>
              <a:effectLst/>
              <a:latin typeface="Arial" panose="020B0604020202020204" pitchFamily="34" charset="0"/>
              <a:ea typeface="Times New Roman" panose="02020603050405020304" pitchFamily="18" charset="0"/>
              <a:cs typeface="DokChampa" panose="020B0604020202020204" pitchFamily="34" charset="-34"/>
            </a:endParaRPr>
          </a:p>
          <a:p>
            <a:pPr marL="0" indent="0">
              <a:buNone/>
            </a:pPr>
            <a:endParaRPr lang="lv-LV" dirty="0"/>
          </a:p>
        </p:txBody>
      </p:sp>
    </p:spTree>
    <p:extLst>
      <p:ext uri="{BB962C8B-B14F-4D97-AF65-F5344CB8AC3E}">
        <p14:creationId xmlns:p14="http://schemas.microsoft.com/office/powerpoint/2010/main" val="4242944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7BFD4A6-DCC5-40FA-9386-DDA4B58172D6}"/>
              </a:ext>
            </a:extLst>
          </p:cNvPr>
          <p:cNvSpPr>
            <a:spLocks noGrp="1"/>
          </p:cNvSpPr>
          <p:nvPr>
            <p:ph type="title"/>
          </p:nvPr>
        </p:nvSpPr>
        <p:spPr/>
        <p:txBody>
          <a:bodyPr/>
          <a:lstStyle/>
          <a:p>
            <a:pPr marL="228600" marR="0" lvl="0" indent="-228600" algn="ctr" defTabSz="914400" rtl="0" eaLnBrk="1" fontAlgn="auto" latinLnBrk="0" hangingPunct="1">
              <a:lnSpc>
                <a:spcPct val="90000"/>
              </a:lnSpc>
              <a:spcBef>
                <a:spcPts val="1000"/>
              </a:spcBef>
              <a:spcAft>
                <a:spcPts val="0"/>
              </a:spcAft>
              <a:tabLst/>
              <a:defRPr/>
            </a:pPr>
            <a:r>
              <a:rPr kumimoji="0" lang="lv-LV" sz="2800" b="0" i="0" strike="noStrike" kern="1200" cap="none" spc="0" normalizeH="0" baseline="0" noProof="0" dirty="0">
                <a:ln>
                  <a:noFill/>
                </a:ln>
                <a:solidFill>
                  <a:srgbClr val="318B70"/>
                </a:solidFill>
                <a:effectLst/>
                <a:uLnTx/>
                <a:uFillTx/>
                <a:latin typeface="Times New Roman" panose="02020603050405020304" pitchFamily="18" charset="0"/>
                <a:ea typeface="Times New Roman" panose="02020603050405020304" pitchFamily="18" charset="0"/>
                <a:cs typeface="+mn-cs"/>
              </a:rPr>
              <a:t>RV 5. 1.Energoefektivitātes veicināšana, atjaunojamie energoresursi</a:t>
            </a:r>
            <a:br>
              <a:rPr kumimoji="0" lang="lv-LV" sz="2400" b="0" i="0" u="sng" strike="noStrike" kern="1200" cap="none" spc="0" normalizeH="0" baseline="0" noProof="0" dirty="0">
                <a:ln>
                  <a:noFill/>
                </a:ln>
                <a:solidFill>
                  <a:srgbClr val="318B70"/>
                </a:solidFill>
                <a:effectLst/>
                <a:uLnTx/>
                <a:uFillTx/>
                <a:latin typeface="Times New Roman" panose="02020603050405020304" pitchFamily="18" charset="0"/>
                <a:ea typeface="Times New Roman" panose="02020603050405020304" pitchFamily="18" charset="0"/>
                <a:cs typeface="+mn-cs"/>
              </a:rPr>
            </a:br>
            <a:endParaRPr lang="lv-LV" dirty="0"/>
          </a:p>
        </p:txBody>
      </p:sp>
      <p:graphicFrame>
        <p:nvGraphicFramePr>
          <p:cNvPr id="5" name="Satura vietturis 4">
            <a:extLst>
              <a:ext uri="{FF2B5EF4-FFF2-40B4-BE49-F238E27FC236}">
                <a16:creationId xmlns:a16="http://schemas.microsoft.com/office/drawing/2014/main" id="{23E8012A-A330-4FB2-AC11-290F0CD913C9}"/>
              </a:ext>
            </a:extLst>
          </p:cNvPr>
          <p:cNvGraphicFramePr>
            <a:graphicFrameLocks noGrp="1"/>
          </p:cNvGraphicFramePr>
          <p:nvPr>
            <p:ph idx="1"/>
            <p:extLst>
              <p:ext uri="{D42A27DB-BD31-4B8C-83A1-F6EECF244321}">
                <p14:modId xmlns:p14="http://schemas.microsoft.com/office/powerpoint/2010/main" val="906279934"/>
              </p:ext>
            </p:extLst>
          </p:nvPr>
        </p:nvGraphicFramePr>
        <p:xfrm>
          <a:off x="1184030" y="1090247"/>
          <a:ext cx="9519135" cy="600442"/>
        </p:xfrm>
        <a:graphic>
          <a:graphicData uri="http://schemas.openxmlformats.org/drawingml/2006/table">
            <a:tbl>
              <a:tblPr firstRow="1" firstCol="1" bandRow="1" bandCol="1">
                <a:tableStyleId>{5C22544A-7EE6-4342-B048-85BDC9FD1C3A}</a:tableStyleId>
              </a:tblPr>
              <a:tblGrid>
                <a:gridCol w="1019435">
                  <a:extLst>
                    <a:ext uri="{9D8B030D-6E8A-4147-A177-3AD203B41FA5}">
                      <a16:colId xmlns:a16="http://schemas.microsoft.com/office/drawing/2014/main" val="1555633084"/>
                    </a:ext>
                  </a:extLst>
                </a:gridCol>
                <a:gridCol w="8499700">
                  <a:extLst>
                    <a:ext uri="{9D8B030D-6E8A-4147-A177-3AD203B41FA5}">
                      <a16:colId xmlns:a16="http://schemas.microsoft.com/office/drawing/2014/main" val="1872821862"/>
                    </a:ext>
                  </a:extLst>
                </a:gridCol>
              </a:tblGrid>
              <a:tr h="600442">
                <a:tc>
                  <a:txBody>
                    <a:bodyPr/>
                    <a:lstStyle/>
                    <a:p>
                      <a:pPr>
                        <a:lnSpc>
                          <a:spcPct val="115000"/>
                        </a:lnSpc>
                        <a:spcAft>
                          <a:spcPts val="1000"/>
                        </a:spcAft>
                      </a:pPr>
                      <a:r>
                        <a:rPr lang="lv-LV" sz="1600" dirty="0">
                          <a:effectLst/>
                        </a:rPr>
                        <a:t>R 5.1.1.</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gn="just">
                        <a:lnSpc>
                          <a:spcPct val="115000"/>
                        </a:lnSpc>
                        <a:spcAft>
                          <a:spcPts val="1000"/>
                        </a:spcAft>
                      </a:pPr>
                      <a:r>
                        <a:rPr lang="lv-LV" sz="1600" dirty="0">
                          <a:effectLst/>
                        </a:rPr>
                        <a:t>Pašvaldību īpašumā esošo ēku energoefektivitātes paaugstināšana un būvdarbi energoefektivitātes palielināšanai, pasīvo un nulles enerģijas ēku principu izmantošana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673955803"/>
                  </a:ext>
                </a:extLst>
              </a:tr>
            </a:tbl>
          </a:graphicData>
        </a:graphic>
      </p:graphicFrame>
      <p:graphicFrame>
        <p:nvGraphicFramePr>
          <p:cNvPr id="10" name="Tabula 9">
            <a:extLst>
              <a:ext uri="{FF2B5EF4-FFF2-40B4-BE49-F238E27FC236}">
                <a16:creationId xmlns:a16="http://schemas.microsoft.com/office/drawing/2014/main" id="{5CAEBCF1-1B7C-4947-8088-DD57EDE5BD1B}"/>
              </a:ext>
            </a:extLst>
          </p:cNvPr>
          <p:cNvGraphicFramePr>
            <a:graphicFrameLocks noGrp="1"/>
          </p:cNvGraphicFramePr>
          <p:nvPr>
            <p:extLst>
              <p:ext uri="{D42A27DB-BD31-4B8C-83A1-F6EECF244321}">
                <p14:modId xmlns:p14="http://schemas.microsoft.com/office/powerpoint/2010/main" val="2204741392"/>
              </p:ext>
            </p:extLst>
          </p:nvPr>
        </p:nvGraphicFramePr>
        <p:xfrm>
          <a:off x="1184028" y="1690688"/>
          <a:ext cx="9519137" cy="823151"/>
        </p:xfrm>
        <a:graphic>
          <a:graphicData uri="http://schemas.openxmlformats.org/drawingml/2006/table">
            <a:tbl>
              <a:tblPr firstRow="1" firstCol="1" bandRow="1" bandCol="1">
                <a:tableStyleId>{5C22544A-7EE6-4342-B048-85BDC9FD1C3A}</a:tableStyleId>
              </a:tblPr>
              <a:tblGrid>
                <a:gridCol w="1019909">
                  <a:extLst>
                    <a:ext uri="{9D8B030D-6E8A-4147-A177-3AD203B41FA5}">
                      <a16:colId xmlns:a16="http://schemas.microsoft.com/office/drawing/2014/main" val="3827778278"/>
                    </a:ext>
                  </a:extLst>
                </a:gridCol>
                <a:gridCol w="8499228">
                  <a:extLst>
                    <a:ext uri="{9D8B030D-6E8A-4147-A177-3AD203B41FA5}">
                      <a16:colId xmlns:a16="http://schemas.microsoft.com/office/drawing/2014/main" val="1500624061"/>
                    </a:ext>
                  </a:extLst>
                </a:gridCol>
              </a:tblGrid>
              <a:tr h="0">
                <a:tc>
                  <a:txBody>
                    <a:bodyPr/>
                    <a:lstStyle/>
                    <a:p>
                      <a:pPr>
                        <a:lnSpc>
                          <a:spcPct val="115000"/>
                        </a:lnSpc>
                        <a:spcAft>
                          <a:spcPts val="1000"/>
                        </a:spcAft>
                      </a:pPr>
                      <a:r>
                        <a:rPr lang="lv-LV" sz="1600" dirty="0">
                          <a:effectLst/>
                        </a:rPr>
                        <a:t>R.5.1.2.</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gn="just">
                        <a:lnSpc>
                          <a:spcPct val="115000"/>
                        </a:lnSpc>
                        <a:spcAft>
                          <a:spcPts val="1000"/>
                        </a:spcAft>
                      </a:pPr>
                      <a:r>
                        <a:rPr lang="lv-LV" sz="1600" dirty="0">
                          <a:effectLst/>
                        </a:rPr>
                        <a:t>Viedās </a:t>
                      </a:r>
                      <a:r>
                        <a:rPr lang="lv-LV" sz="1600" dirty="0" err="1">
                          <a:effectLst/>
                        </a:rPr>
                        <a:t>energopārvaldības</a:t>
                      </a:r>
                      <a:r>
                        <a:rPr lang="lv-LV" sz="1600" dirty="0">
                          <a:effectLst/>
                        </a:rPr>
                        <a:t> ieviešana, attālināti regulējamas un kontrolējamas komunikācijas, automatizācijas sistēmas. </a:t>
                      </a:r>
                      <a:r>
                        <a:rPr lang="lv-LV" sz="1600" dirty="0" err="1">
                          <a:effectLst/>
                        </a:rPr>
                        <a:t>Energopārvaldības</a:t>
                      </a:r>
                      <a:r>
                        <a:rPr lang="lv-LV" sz="1600" dirty="0">
                          <a:effectLst/>
                        </a:rPr>
                        <a:t> sistēmu ieviešana, </a:t>
                      </a:r>
                      <a:r>
                        <a:rPr lang="lv-LV" sz="1600" dirty="0" err="1">
                          <a:effectLst/>
                        </a:rPr>
                        <a:t>digitalizācija</a:t>
                      </a:r>
                      <a:r>
                        <a:rPr lang="lv-LV" sz="1600" dirty="0">
                          <a:effectLst/>
                        </a:rPr>
                        <a:t>, ēku </a:t>
                      </a:r>
                      <a:r>
                        <a:rPr lang="lv-LV" sz="1600" dirty="0" err="1">
                          <a:effectLst/>
                        </a:rPr>
                        <a:t>energosertifikācija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425177640"/>
                  </a:ext>
                </a:extLst>
              </a:tr>
            </a:tbl>
          </a:graphicData>
        </a:graphic>
      </p:graphicFrame>
      <p:graphicFrame>
        <p:nvGraphicFramePr>
          <p:cNvPr id="11" name="Tabula 10">
            <a:extLst>
              <a:ext uri="{FF2B5EF4-FFF2-40B4-BE49-F238E27FC236}">
                <a16:creationId xmlns:a16="http://schemas.microsoft.com/office/drawing/2014/main" id="{82054998-10F3-4CB5-8F7D-7704812B6565}"/>
              </a:ext>
            </a:extLst>
          </p:cNvPr>
          <p:cNvGraphicFramePr>
            <a:graphicFrameLocks noGrp="1"/>
          </p:cNvGraphicFramePr>
          <p:nvPr>
            <p:extLst>
              <p:ext uri="{D42A27DB-BD31-4B8C-83A1-F6EECF244321}">
                <p14:modId xmlns:p14="http://schemas.microsoft.com/office/powerpoint/2010/main" val="1510647173"/>
              </p:ext>
            </p:extLst>
          </p:nvPr>
        </p:nvGraphicFramePr>
        <p:xfrm>
          <a:off x="1184026" y="2498913"/>
          <a:ext cx="9519137" cy="823151"/>
        </p:xfrm>
        <a:graphic>
          <a:graphicData uri="http://schemas.openxmlformats.org/drawingml/2006/table">
            <a:tbl>
              <a:tblPr firstRow="1" firstCol="1" bandRow="1" bandCol="1">
                <a:tableStyleId>{5C22544A-7EE6-4342-B048-85BDC9FD1C3A}</a:tableStyleId>
              </a:tblPr>
              <a:tblGrid>
                <a:gridCol w="1019910">
                  <a:extLst>
                    <a:ext uri="{9D8B030D-6E8A-4147-A177-3AD203B41FA5}">
                      <a16:colId xmlns:a16="http://schemas.microsoft.com/office/drawing/2014/main" val="152334156"/>
                    </a:ext>
                  </a:extLst>
                </a:gridCol>
                <a:gridCol w="8499227">
                  <a:extLst>
                    <a:ext uri="{9D8B030D-6E8A-4147-A177-3AD203B41FA5}">
                      <a16:colId xmlns:a16="http://schemas.microsoft.com/office/drawing/2014/main" val="3532415161"/>
                    </a:ext>
                  </a:extLst>
                </a:gridCol>
              </a:tblGrid>
              <a:tr h="0">
                <a:tc>
                  <a:txBody>
                    <a:bodyPr/>
                    <a:lstStyle/>
                    <a:p>
                      <a:pPr>
                        <a:lnSpc>
                          <a:spcPct val="115000"/>
                        </a:lnSpc>
                        <a:spcAft>
                          <a:spcPts val="1000"/>
                        </a:spcAft>
                      </a:pPr>
                      <a:r>
                        <a:rPr lang="lv-LV" sz="1600">
                          <a:effectLst/>
                        </a:rPr>
                        <a:t>R.5.1.3.</a:t>
                      </a:r>
                      <a:endParaRPr lang="lv-LV" sz="160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gn="just">
                        <a:lnSpc>
                          <a:spcPct val="115000"/>
                        </a:lnSpc>
                      </a:pPr>
                      <a:r>
                        <a:rPr lang="lv-LV" sz="1600" dirty="0">
                          <a:effectLst/>
                        </a:rPr>
                        <a:t>Energoefektivitātes paaugstināšana siltumenerģijas ražošanā un piegādē , rast risinājumus veco individuālo apkures sistēmu modernizāciju, balstoties uz labo praksi un pētniecības ieteikumiem</a:t>
                      </a:r>
                    </a:p>
                    <a:p>
                      <a:pPr algn="just">
                        <a:lnSpc>
                          <a:spcPct val="115000"/>
                        </a:lnSpc>
                        <a:spcAft>
                          <a:spcPts val="1000"/>
                        </a:spcAft>
                      </a:pPr>
                      <a:r>
                        <a:rPr lang="lv-LV" sz="1600" dirty="0">
                          <a:effectLst/>
                        </a:rPr>
                        <a:t> </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529877791"/>
                  </a:ext>
                </a:extLst>
              </a:tr>
            </a:tbl>
          </a:graphicData>
        </a:graphic>
      </p:graphicFrame>
      <p:graphicFrame>
        <p:nvGraphicFramePr>
          <p:cNvPr id="12" name="Tabula 11">
            <a:extLst>
              <a:ext uri="{FF2B5EF4-FFF2-40B4-BE49-F238E27FC236}">
                <a16:creationId xmlns:a16="http://schemas.microsoft.com/office/drawing/2014/main" id="{DB5FCE5F-B34C-40FE-A096-88EF21DDE8BA}"/>
              </a:ext>
            </a:extLst>
          </p:cNvPr>
          <p:cNvGraphicFramePr>
            <a:graphicFrameLocks noGrp="1"/>
          </p:cNvGraphicFramePr>
          <p:nvPr>
            <p:extLst>
              <p:ext uri="{D42A27DB-BD31-4B8C-83A1-F6EECF244321}">
                <p14:modId xmlns:p14="http://schemas.microsoft.com/office/powerpoint/2010/main" val="1552816279"/>
              </p:ext>
            </p:extLst>
          </p:nvPr>
        </p:nvGraphicFramePr>
        <p:xfrm>
          <a:off x="1184026" y="3322063"/>
          <a:ext cx="9519137" cy="823151"/>
        </p:xfrm>
        <a:graphic>
          <a:graphicData uri="http://schemas.openxmlformats.org/drawingml/2006/table">
            <a:tbl>
              <a:tblPr firstRow="1" firstCol="1" bandRow="1" bandCol="1">
                <a:tableStyleId>{5C22544A-7EE6-4342-B048-85BDC9FD1C3A}</a:tableStyleId>
              </a:tblPr>
              <a:tblGrid>
                <a:gridCol w="1008188">
                  <a:extLst>
                    <a:ext uri="{9D8B030D-6E8A-4147-A177-3AD203B41FA5}">
                      <a16:colId xmlns:a16="http://schemas.microsoft.com/office/drawing/2014/main" val="254365138"/>
                    </a:ext>
                  </a:extLst>
                </a:gridCol>
                <a:gridCol w="8510949">
                  <a:extLst>
                    <a:ext uri="{9D8B030D-6E8A-4147-A177-3AD203B41FA5}">
                      <a16:colId xmlns:a16="http://schemas.microsoft.com/office/drawing/2014/main" val="2854914900"/>
                    </a:ext>
                  </a:extLst>
                </a:gridCol>
              </a:tblGrid>
              <a:tr h="0">
                <a:tc>
                  <a:txBody>
                    <a:bodyPr/>
                    <a:lstStyle/>
                    <a:p>
                      <a:pPr>
                        <a:lnSpc>
                          <a:spcPct val="115000"/>
                        </a:lnSpc>
                        <a:spcAft>
                          <a:spcPts val="1000"/>
                        </a:spcAft>
                      </a:pPr>
                      <a:r>
                        <a:rPr lang="lv-LV" sz="1600" dirty="0">
                          <a:effectLst/>
                        </a:rPr>
                        <a:t>R.5.1.4.</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AER saražotās enerģijas īpatsvara palielināšana reģionā, izmantojot vietējos resursu potenciālu (biomasa), LLU pētnieciskā potenciāla izmantošana AER izmantošanai un energoefektivitātes paaugstināšanai, AER izmantošanas (saule, vējš, ģeotermālā enerģija, biomasa u.c.) veicināšana</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145944286"/>
                  </a:ext>
                </a:extLst>
              </a:tr>
            </a:tbl>
          </a:graphicData>
        </a:graphic>
      </p:graphicFrame>
      <p:graphicFrame>
        <p:nvGraphicFramePr>
          <p:cNvPr id="13" name="Tabula 12">
            <a:extLst>
              <a:ext uri="{FF2B5EF4-FFF2-40B4-BE49-F238E27FC236}">
                <a16:creationId xmlns:a16="http://schemas.microsoft.com/office/drawing/2014/main" id="{C4D4D9DE-026F-46B7-8F58-31225591511B}"/>
              </a:ext>
            </a:extLst>
          </p:cNvPr>
          <p:cNvGraphicFramePr>
            <a:graphicFrameLocks noGrp="1"/>
          </p:cNvGraphicFramePr>
          <p:nvPr>
            <p:extLst>
              <p:ext uri="{D42A27DB-BD31-4B8C-83A1-F6EECF244321}">
                <p14:modId xmlns:p14="http://schemas.microsoft.com/office/powerpoint/2010/main" val="1761859958"/>
              </p:ext>
            </p:extLst>
          </p:nvPr>
        </p:nvGraphicFramePr>
        <p:xfrm>
          <a:off x="1184026" y="4145214"/>
          <a:ext cx="9519137" cy="325043"/>
        </p:xfrm>
        <a:graphic>
          <a:graphicData uri="http://schemas.openxmlformats.org/drawingml/2006/table">
            <a:tbl>
              <a:tblPr firstRow="1" firstCol="1" bandRow="1" bandCol="1">
                <a:tableStyleId>{5C22544A-7EE6-4342-B048-85BDC9FD1C3A}</a:tableStyleId>
              </a:tblPr>
              <a:tblGrid>
                <a:gridCol w="1008189">
                  <a:extLst>
                    <a:ext uri="{9D8B030D-6E8A-4147-A177-3AD203B41FA5}">
                      <a16:colId xmlns:a16="http://schemas.microsoft.com/office/drawing/2014/main" val="40201924"/>
                    </a:ext>
                  </a:extLst>
                </a:gridCol>
                <a:gridCol w="8510948">
                  <a:extLst>
                    <a:ext uri="{9D8B030D-6E8A-4147-A177-3AD203B41FA5}">
                      <a16:colId xmlns:a16="http://schemas.microsoft.com/office/drawing/2014/main" val="543142260"/>
                    </a:ext>
                  </a:extLst>
                </a:gridCol>
              </a:tblGrid>
              <a:tr h="325043">
                <a:tc>
                  <a:txBody>
                    <a:bodyPr/>
                    <a:lstStyle/>
                    <a:p>
                      <a:pPr>
                        <a:lnSpc>
                          <a:spcPct val="115000"/>
                        </a:lnSpc>
                        <a:spcAft>
                          <a:spcPts val="1000"/>
                        </a:spcAft>
                      </a:pPr>
                      <a:r>
                        <a:rPr lang="lv-LV" sz="1600" dirty="0">
                          <a:effectLst/>
                        </a:rPr>
                        <a:t>R.5.1.5.</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Kūdras nozares ilgtspējīga attīstība, viedā pārkārtošanās uz klimatu neitrālu saimniekošanu</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2028368263"/>
                  </a:ext>
                </a:extLst>
              </a:tr>
            </a:tbl>
          </a:graphicData>
        </a:graphic>
      </p:graphicFrame>
      <p:graphicFrame>
        <p:nvGraphicFramePr>
          <p:cNvPr id="14" name="Tabula 13">
            <a:extLst>
              <a:ext uri="{FF2B5EF4-FFF2-40B4-BE49-F238E27FC236}">
                <a16:creationId xmlns:a16="http://schemas.microsoft.com/office/drawing/2014/main" id="{81EC322B-BBC6-42FA-81AD-94D1B22CAC0A}"/>
              </a:ext>
            </a:extLst>
          </p:cNvPr>
          <p:cNvGraphicFramePr>
            <a:graphicFrameLocks noGrp="1"/>
          </p:cNvGraphicFramePr>
          <p:nvPr>
            <p:extLst>
              <p:ext uri="{D42A27DB-BD31-4B8C-83A1-F6EECF244321}">
                <p14:modId xmlns:p14="http://schemas.microsoft.com/office/powerpoint/2010/main" val="402446305"/>
              </p:ext>
            </p:extLst>
          </p:nvPr>
        </p:nvGraphicFramePr>
        <p:xfrm>
          <a:off x="1184029" y="4470257"/>
          <a:ext cx="9519134" cy="823151"/>
        </p:xfrm>
        <a:graphic>
          <a:graphicData uri="http://schemas.openxmlformats.org/drawingml/2006/table">
            <a:tbl>
              <a:tblPr firstRow="1" firstCol="1" bandRow="1" bandCol="1">
                <a:tableStyleId>{5C22544A-7EE6-4342-B048-85BDC9FD1C3A}</a:tableStyleId>
              </a:tblPr>
              <a:tblGrid>
                <a:gridCol w="1008189">
                  <a:extLst>
                    <a:ext uri="{9D8B030D-6E8A-4147-A177-3AD203B41FA5}">
                      <a16:colId xmlns:a16="http://schemas.microsoft.com/office/drawing/2014/main" val="782628625"/>
                    </a:ext>
                  </a:extLst>
                </a:gridCol>
                <a:gridCol w="8510945">
                  <a:extLst>
                    <a:ext uri="{9D8B030D-6E8A-4147-A177-3AD203B41FA5}">
                      <a16:colId xmlns:a16="http://schemas.microsoft.com/office/drawing/2014/main" val="2382487139"/>
                    </a:ext>
                  </a:extLst>
                </a:gridCol>
              </a:tblGrid>
              <a:tr h="0">
                <a:tc>
                  <a:txBody>
                    <a:bodyPr/>
                    <a:lstStyle/>
                    <a:p>
                      <a:pPr>
                        <a:lnSpc>
                          <a:spcPct val="115000"/>
                        </a:lnSpc>
                        <a:spcAft>
                          <a:spcPts val="1000"/>
                        </a:spcAft>
                      </a:pPr>
                      <a:r>
                        <a:rPr lang="lv-LV" sz="1600" dirty="0">
                          <a:effectLst/>
                        </a:rPr>
                        <a:t>R.5.1.6.</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tc>
                  <a:txBody>
                    <a:bodyPr/>
                    <a:lstStyle/>
                    <a:p>
                      <a:pPr>
                        <a:lnSpc>
                          <a:spcPct val="115000"/>
                        </a:lnSpc>
                        <a:spcAft>
                          <a:spcPts val="1000"/>
                        </a:spcAft>
                      </a:pPr>
                      <a:r>
                        <a:rPr lang="lv-LV" sz="1600" dirty="0">
                          <a:effectLst/>
                        </a:rPr>
                        <a:t>Iedzīvotāju izglītošana un izpratnes veicināšana par enerģijas efektīvu izmantošanu un citām videi draudzīgām un ilgtspējīgām iespējām, kā arī to, kā samazināt katra indivīda ietekmi uz vidi. Izglītojošie pasākumi saistībā ar zaļā publiskā iepirkuma kritēriju piemērošanu enerģētikas nozarē</a:t>
                      </a:r>
                      <a:endParaRPr lang="lv-LV" sz="1600" dirty="0">
                        <a:effectLst/>
                        <a:latin typeface="Arial" panose="020B0604020202020204" pitchFamily="34" charset="0"/>
                        <a:ea typeface="Times New Roman" panose="02020603050405020304" pitchFamily="18" charset="0"/>
                        <a:cs typeface="DokChampa" panose="020B0604020202020204" pitchFamily="34" charset="-34"/>
                      </a:endParaRPr>
                    </a:p>
                  </a:txBody>
                  <a:tcPr marL="68580" marR="68580" marT="0" marB="0" anchor="ctr"/>
                </a:tc>
                <a:extLst>
                  <a:ext uri="{0D108BD9-81ED-4DB2-BD59-A6C34878D82A}">
                    <a16:rowId xmlns:a16="http://schemas.microsoft.com/office/drawing/2014/main" val="370573365"/>
                  </a:ext>
                </a:extLst>
              </a:tr>
            </a:tbl>
          </a:graphicData>
        </a:graphic>
      </p:graphicFrame>
    </p:spTree>
    <p:extLst>
      <p:ext uri="{BB962C8B-B14F-4D97-AF65-F5344CB8AC3E}">
        <p14:creationId xmlns:p14="http://schemas.microsoft.com/office/powerpoint/2010/main" val="1901131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A3AD4B52-88A7-42A3-B8EA-7B75E1C34B8B}"/>
              </a:ext>
            </a:extLst>
          </p:cNvPr>
          <p:cNvSpPr>
            <a:spLocks noGrp="1"/>
          </p:cNvSpPr>
          <p:nvPr>
            <p:ph type="title"/>
          </p:nvPr>
        </p:nvSpPr>
        <p:spPr>
          <a:xfrm>
            <a:off x="838200" y="365125"/>
            <a:ext cx="10515600" cy="1182321"/>
          </a:xfrm>
        </p:spPr>
        <p:txBody>
          <a:bodyPr>
            <a:normAutofit fontScale="90000"/>
          </a:bodyPr>
          <a:lstStyle/>
          <a:p>
            <a:r>
              <a:rPr lang="lv-LV" sz="2200" b="1" dirty="0">
                <a:solidFill>
                  <a:srgbClr val="00B050"/>
                </a:solidFill>
                <a:effectLst/>
                <a:latin typeface="Times New Roman" panose="02020603050405020304" pitchFamily="18" charset="0"/>
                <a:ea typeface="Times New Roman" panose="02020603050405020304" pitchFamily="18" charset="0"/>
              </a:rPr>
              <a:t>R 5.1.1.</a:t>
            </a:r>
            <a:br>
              <a:rPr lang="lv-LV" sz="2200" b="1" dirty="0">
                <a:solidFill>
                  <a:srgbClr val="00B050"/>
                </a:solidFill>
                <a:effectLst/>
                <a:latin typeface="Times New Roman" panose="02020603050405020304" pitchFamily="18" charset="0"/>
                <a:ea typeface="Times New Roman" panose="02020603050405020304" pitchFamily="18" charset="0"/>
              </a:rPr>
            </a:br>
            <a:r>
              <a:rPr lang="lv-LV" sz="2200" b="1" dirty="0">
                <a:solidFill>
                  <a:srgbClr val="00B050"/>
                </a:solidFill>
                <a:effectLst/>
                <a:latin typeface="Times New Roman" panose="02020603050405020304" pitchFamily="18" charset="0"/>
                <a:ea typeface="Times New Roman" panose="02020603050405020304" pitchFamily="18" charset="0"/>
                <a:cs typeface="DokChampa" panose="020B0604020202020204" pitchFamily="34" charset="-34"/>
              </a:rPr>
              <a:t>Pašvaldību īpašumā esošo ēku energoefektivitātes paaugstināšana un būvdarbi energoefektivitātes palielināšanai, pasīvo un nulles enerģijas ēku principu izmantošana </a:t>
            </a:r>
            <a:br>
              <a:rPr lang="lv-LV" sz="1800" dirty="0">
                <a:effectLst/>
                <a:latin typeface="Arial" panose="020B0604020202020204" pitchFamily="34" charset="0"/>
                <a:ea typeface="Times New Roman" panose="02020603050405020304" pitchFamily="18" charset="0"/>
                <a:cs typeface="DokChampa" panose="020B0604020202020204" pitchFamily="34" charset="-34"/>
              </a:rPr>
            </a:br>
            <a:endParaRPr lang="lv-LV" dirty="0"/>
          </a:p>
        </p:txBody>
      </p:sp>
      <p:sp>
        <p:nvSpPr>
          <p:cNvPr id="3" name="Satura vietturis 2">
            <a:extLst>
              <a:ext uri="{FF2B5EF4-FFF2-40B4-BE49-F238E27FC236}">
                <a16:creationId xmlns:a16="http://schemas.microsoft.com/office/drawing/2014/main" id="{948F4D3D-92FC-4070-A472-0EDBEBEF3DD9}"/>
              </a:ext>
            </a:extLst>
          </p:cNvPr>
          <p:cNvSpPr>
            <a:spLocks noGrp="1"/>
          </p:cNvSpPr>
          <p:nvPr>
            <p:ph idx="1"/>
          </p:nvPr>
        </p:nvSpPr>
        <p:spPr>
          <a:xfrm>
            <a:off x="838200" y="1453662"/>
            <a:ext cx="10515600" cy="4351338"/>
          </a:xfrm>
        </p:spPr>
        <p:txBody>
          <a:bodyPr>
            <a:normAutofit lnSpcReduction="10000"/>
          </a:bodyPr>
          <a:lstStyle/>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5.1.1.1. Dzīvojamo ēku, kā daudzdzīvokļu, privātmāju un neliela skaita ēku kompleksu, atjaunošana, paaugstinot energoefektivitāti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5.1.1.2. Centralizētajā, lokālajā un individuālajā apkurē izmantoto apkures iekārtu nomaiņa pret modernākām un efektīvākām iekārtām</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5.1.1.3. AER izmantošanas palielināšana ēkās, ja tiek sasniegti īpaši augsti energoefektivitātes rādītāji un ne-emisiju tehnoloģiju (tehnoloģijas, kurās enerģijas ražošanā netiek radītas emisijas) uzstādīšana līdzās energoefektivitātes pasākumiem</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5.1.1.4. Vides pieejamības uzlabošanas pasākumu īstenošanas atbalsts, atbilstoši būvnormatīvos noteiktajām prasībām.</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A.5.1.1.5. Pasīvo un nulles enerģijas ēku attīstīšana. </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marL="0" indent="0">
              <a:buNone/>
            </a:pPr>
            <a:endParaRPr lang="lv-LV" dirty="0"/>
          </a:p>
        </p:txBody>
      </p:sp>
    </p:spTree>
    <p:extLst>
      <p:ext uri="{BB962C8B-B14F-4D97-AF65-F5344CB8AC3E}">
        <p14:creationId xmlns:p14="http://schemas.microsoft.com/office/powerpoint/2010/main" val="540567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19DC069C-9378-4840-B94F-65D49344CAE4}"/>
              </a:ext>
            </a:extLst>
          </p:cNvPr>
          <p:cNvSpPr>
            <a:spLocks noGrp="1"/>
          </p:cNvSpPr>
          <p:nvPr>
            <p:ph type="title"/>
          </p:nvPr>
        </p:nvSpPr>
        <p:spPr/>
        <p:txBody>
          <a:bodyPr>
            <a:normAutofit/>
          </a:bodyPr>
          <a:lstStyle/>
          <a:p>
            <a:r>
              <a:rPr lang="lv-LV" sz="2000" b="1" dirty="0">
                <a:solidFill>
                  <a:srgbClr val="00B050"/>
                </a:solidFill>
                <a:effectLst/>
                <a:latin typeface="Times New Roman" panose="02020603050405020304" pitchFamily="18" charset="0"/>
                <a:ea typeface="Times New Roman" panose="02020603050405020304" pitchFamily="18" charset="0"/>
              </a:rPr>
              <a:t>R.5.1.2.</a:t>
            </a:r>
            <a:br>
              <a:rPr lang="lv-LV" sz="2000" b="1" dirty="0">
                <a:solidFill>
                  <a:srgbClr val="00B050"/>
                </a:solidFill>
                <a:effectLst/>
                <a:latin typeface="Times New Roman" panose="02020603050405020304" pitchFamily="18" charset="0"/>
                <a:ea typeface="Times New Roman" panose="02020603050405020304" pitchFamily="18" charset="0"/>
              </a:rPr>
            </a:br>
            <a:r>
              <a:rPr lang="lv-LV" sz="2000" b="1" dirty="0">
                <a:solidFill>
                  <a:srgbClr val="00B050"/>
                </a:solidFill>
                <a:effectLst/>
                <a:latin typeface="Times New Roman" panose="02020603050405020304" pitchFamily="18" charset="0"/>
                <a:ea typeface="Times New Roman" panose="02020603050405020304" pitchFamily="18" charset="0"/>
              </a:rPr>
              <a:t>Viedās </a:t>
            </a:r>
            <a:r>
              <a:rPr lang="lv-LV" sz="2000" b="1" dirty="0" err="1">
                <a:solidFill>
                  <a:srgbClr val="00B050"/>
                </a:solidFill>
                <a:effectLst/>
                <a:latin typeface="Times New Roman" panose="02020603050405020304" pitchFamily="18" charset="0"/>
                <a:ea typeface="Times New Roman" panose="02020603050405020304" pitchFamily="18" charset="0"/>
              </a:rPr>
              <a:t>energopārvaldības</a:t>
            </a:r>
            <a:r>
              <a:rPr lang="lv-LV" sz="2000" b="1" dirty="0">
                <a:solidFill>
                  <a:srgbClr val="00B050"/>
                </a:solidFill>
                <a:effectLst/>
                <a:latin typeface="Times New Roman" panose="02020603050405020304" pitchFamily="18" charset="0"/>
                <a:ea typeface="Times New Roman" panose="02020603050405020304" pitchFamily="18" charset="0"/>
              </a:rPr>
              <a:t> ieviešana, attālināti regulējamas un kontrolējamas komunikācijas, automatizācijas sistēmas. </a:t>
            </a:r>
            <a:r>
              <a:rPr lang="lv-LV" sz="2000" b="1" dirty="0" err="1">
                <a:solidFill>
                  <a:srgbClr val="00B050"/>
                </a:solidFill>
                <a:effectLst/>
                <a:latin typeface="Times New Roman" panose="02020603050405020304" pitchFamily="18" charset="0"/>
                <a:ea typeface="Times New Roman" panose="02020603050405020304" pitchFamily="18" charset="0"/>
              </a:rPr>
              <a:t>Energopārvaldības</a:t>
            </a:r>
            <a:r>
              <a:rPr lang="lv-LV" sz="2000" b="1" dirty="0">
                <a:solidFill>
                  <a:srgbClr val="00B050"/>
                </a:solidFill>
                <a:effectLst/>
                <a:latin typeface="Times New Roman" panose="02020603050405020304" pitchFamily="18" charset="0"/>
                <a:ea typeface="Times New Roman" panose="02020603050405020304" pitchFamily="18" charset="0"/>
              </a:rPr>
              <a:t> sistēmu ieviešana, </a:t>
            </a:r>
            <a:r>
              <a:rPr lang="lv-LV" sz="2000" b="1" dirty="0" err="1">
                <a:solidFill>
                  <a:srgbClr val="00B050"/>
                </a:solidFill>
                <a:effectLst/>
                <a:latin typeface="Times New Roman" panose="02020603050405020304" pitchFamily="18" charset="0"/>
                <a:ea typeface="Times New Roman" panose="02020603050405020304" pitchFamily="18" charset="0"/>
              </a:rPr>
              <a:t>digitalizācija</a:t>
            </a:r>
            <a:r>
              <a:rPr lang="lv-LV" sz="2000" b="1" dirty="0">
                <a:solidFill>
                  <a:srgbClr val="00B050"/>
                </a:solidFill>
                <a:effectLst/>
                <a:latin typeface="Times New Roman" panose="02020603050405020304" pitchFamily="18" charset="0"/>
                <a:ea typeface="Times New Roman" panose="02020603050405020304" pitchFamily="18" charset="0"/>
              </a:rPr>
              <a:t>, ēku </a:t>
            </a:r>
            <a:r>
              <a:rPr lang="lv-LV" sz="2000" b="1" dirty="0" err="1">
                <a:solidFill>
                  <a:srgbClr val="00B050"/>
                </a:solidFill>
                <a:effectLst/>
                <a:latin typeface="Times New Roman" panose="02020603050405020304" pitchFamily="18" charset="0"/>
                <a:ea typeface="Times New Roman" panose="02020603050405020304" pitchFamily="18" charset="0"/>
              </a:rPr>
              <a:t>energosertifikācija</a:t>
            </a:r>
            <a:endParaRPr lang="lv-LV" sz="2000" b="1" dirty="0">
              <a:solidFill>
                <a:srgbClr val="00B050"/>
              </a:solidFill>
            </a:endParaRPr>
          </a:p>
        </p:txBody>
      </p:sp>
      <p:sp>
        <p:nvSpPr>
          <p:cNvPr id="3" name="Satura vietturis 2">
            <a:extLst>
              <a:ext uri="{FF2B5EF4-FFF2-40B4-BE49-F238E27FC236}">
                <a16:creationId xmlns:a16="http://schemas.microsoft.com/office/drawing/2014/main" id="{F60C2F41-F402-43E4-A88E-0254530B4E80}"/>
              </a:ext>
            </a:extLst>
          </p:cNvPr>
          <p:cNvSpPr>
            <a:spLocks noGrp="1"/>
          </p:cNvSpPr>
          <p:nvPr>
            <p:ph idx="1"/>
          </p:nvPr>
        </p:nvSpPr>
        <p:spPr/>
        <p:txBody>
          <a:bodyPr/>
          <a:lstStyle/>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5.1.2.1. Ēku </a:t>
            </a:r>
            <a:r>
              <a:rPr lang="lv-LV" sz="1800" i="1" dirty="0" err="1">
                <a:effectLst/>
                <a:latin typeface="Times New Roman" panose="02020603050405020304" pitchFamily="18" charset="0"/>
                <a:ea typeface="Times New Roman" panose="02020603050405020304" pitchFamily="18" charset="0"/>
                <a:cs typeface="DokChampa" panose="020B0604020202020204" pitchFamily="34" charset="-34"/>
              </a:rPr>
              <a:t>energosertifikācija</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 </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5.1.2.2. Būvdarbi energoefektivitātes palielināšanai, t.sk., viedās pārvaldības risinājumi. </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5.1.2.3. Attālināti nolasāmo skaitītāju uzstādīšana</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A.5.1.2.4. Digitālie risinājumi ēkās un viedā monitoringa ieviešanas pasākumi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r>
              <a:rPr lang="lv-LV" sz="1800" i="1" dirty="0">
                <a:effectLst/>
                <a:latin typeface="Times New Roman" panose="02020603050405020304" pitchFamily="18" charset="0"/>
                <a:ea typeface="Times New Roman" panose="02020603050405020304" pitchFamily="18" charset="0"/>
              </a:rPr>
              <a:t>A 5.1.2.5.“Gudro” māju  principu ieviešana ēku pārvaldīšanā.</a:t>
            </a:r>
            <a:endParaRPr lang="lv-LV" dirty="0"/>
          </a:p>
        </p:txBody>
      </p:sp>
    </p:spTree>
    <p:extLst>
      <p:ext uri="{BB962C8B-B14F-4D97-AF65-F5344CB8AC3E}">
        <p14:creationId xmlns:p14="http://schemas.microsoft.com/office/powerpoint/2010/main" val="3598387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E468F9E7-2456-4B4A-9D6F-636FE0A5C478}"/>
              </a:ext>
            </a:extLst>
          </p:cNvPr>
          <p:cNvSpPr>
            <a:spLocks noGrp="1"/>
          </p:cNvSpPr>
          <p:nvPr>
            <p:ph type="title"/>
          </p:nvPr>
        </p:nvSpPr>
        <p:spPr>
          <a:xfrm>
            <a:off x="838200" y="681037"/>
            <a:ext cx="10515600" cy="1325563"/>
          </a:xfrm>
        </p:spPr>
        <p:txBody>
          <a:bodyPr>
            <a:normAutofit fontScale="90000"/>
          </a:bodyPr>
          <a:lstStyle/>
          <a:p>
            <a:r>
              <a:rPr lang="lv-LV" sz="2200" b="1" dirty="0">
                <a:solidFill>
                  <a:srgbClr val="00B050"/>
                </a:solidFill>
                <a:effectLst/>
                <a:latin typeface="Times New Roman" panose="02020603050405020304" pitchFamily="18" charset="0"/>
                <a:ea typeface="Times New Roman" panose="02020603050405020304" pitchFamily="18" charset="0"/>
              </a:rPr>
              <a:t>R.5.1.3.</a:t>
            </a:r>
            <a:r>
              <a:rPr lang="lv-LV" sz="2200" b="1" dirty="0">
                <a:solidFill>
                  <a:srgbClr val="00B050"/>
                </a:solidFill>
                <a:effectLst/>
                <a:latin typeface="Times New Roman" panose="02020603050405020304" pitchFamily="18" charset="0"/>
                <a:ea typeface="Arial" panose="020B0604020202020204" pitchFamily="34" charset="0"/>
              </a:rPr>
              <a:t> </a:t>
            </a:r>
            <a:br>
              <a:rPr lang="lv-LV" sz="2200" b="1" dirty="0">
                <a:solidFill>
                  <a:srgbClr val="00B050"/>
                </a:solidFill>
                <a:effectLst/>
                <a:latin typeface="Times New Roman" panose="02020603050405020304" pitchFamily="18" charset="0"/>
                <a:ea typeface="Arial" panose="020B0604020202020204" pitchFamily="34" charset="0"/>
              </a:rPr>
            </a:br>
            <a:r>
              <a:rPr lang="lv-LV" sz="2200" b="1" dirty="0">
                <a:solidFill>
                  <a:srgbClr val="00B050"/>
                </a:solidFill>
                <a:effectLst/>
                <a:latin typeface="Times New Roman" panose="02020603050405020304" pitchFamily="18" charset="0"/>
                <a:ea typeface="Arial" panose="020B0604020202020204" pitchFamily="34" charset="0"/>
              </a:rPr>
              <a:t>Energoefektivitātes paaugstināšana siltumenerģijas ražošanā un piegādē</a:t>
            </a:r>
            <a:r>
              <a:rPr lang="lv-LV" sz="2200" b="1" dirty="0">
                <a:solidFill>
                  <a:srgbClr val="00B050"/>
                </a:solidFill>
                <a:effectLst/>
                <a:latin typeface="Times New Roman" panose="02020603050405020304" pitchFamily="18" charset="0"/>
                <a:ea typeface="Times New Roman" panose="02020603050405020304" pitchFamily="18" charset="0"/>
              </a:rPr>
              <a:t> , rast risinājumus </a:t>
            </a:r>
            <a:r>
              <a:rPr lang="lv-LV" sz="2200" b="1" dirty="0">
                <a:solidFill>
                  <a:srgbClr val="00B050"/>
                </a:solidFill>
                <a:effectLst/>
                <a:latin typeface="Times New Roman" panose="02020603050405020304" pitchFamily="18" charset="0"/>
                <a:ea typeface="Arial" panose="020B0604020202020204" pitchFamily="34" charset="0"/>
              </a:rPr>
              <a:t>veco individuālo apkures sistēmu modernizāciju, balstoties uz labo praksi un pētniecības ieteikumiem</a:t>
            </a:r>
            <a:br>
              <a:rPr lang="lv-LV" sz="1800" dirty="0">
                <a:effectLst/>
                <a:latin typeface="Arial" panose="020B0604020202020204" pitchFamily="34" charset="0"/>
                <a:ea typeface="Arial" panose="020B0604020202020204" pitchFamily="34" charset="0"/>
              </a:rPr>
            </a:br>
            <a:endParaRPr lang="lv-LV" dirty="0"/>
          </a:p>
        </p:txBody>
      </p:sp>
      <p:sp>
        <p:nvSpPr>
          <p:cNvPr id="3" name="Satura vietturis 2">
            <a:extLst>
              <a:ext uri="{FF2B5EF4-FFF2-40B4-BE49-F238E27FC236}">
                <a16:creationId xmlns:a16="http://schemas.microsoft.com/office/drawing/2014/main" id="{2BB6F13C-E640-4A61-B2CA-6F2068C4B6A6}"/>
              </a:ext>
            </a:extLst>
          </p:cNvPr>
          <p:cNvSpPr>
            <a:spLocks noGrp="1"/>
          </p:cNvSpPr>
          <p:nvPr>
            <p:ph idx="1"/>
          </p:nvPr>
        </p:nvSpPr>
        <p:spPr/>
        <p:txBody>
          <a:bodyPr/>
          <a:lstStyle/>
          <a:p>
            <a:pPr algn="just">
              <a:lnSpc>
                <a:spcPct val="115000"/>
              </a:lnSpc>
            </a:pPr>
            <a:r>
              <a:rPr lang="lv-LV" sz="1800" i="1" dirty="0">
                <a:effectLst/>
                <a:latin typeface="Times New Roman" panose="02020603050405020304" pitchFamily="18" charset="0"/>
                <a:ea typeface="Arial" panose="020B0604020202020204" pitchFamily="34" charset="0"/>
              </a:rPr>
              <a:t>A 5.1.3.1.</a:t>
            </a:r>
            <a:r>
              <a:rPr lang="lv-LV" sz="1800" i="1" dirty="0">
                <a:effectLst/>
                <a:latin typeface="Times New Roman" panose="02020603050405020304" pitchFamily="18" charset="0"/>
                <a:ea typeface="Times New Roman" panose="02020603050405020304" pitchFamily="18" charset="0"/>
              </a:rPr>
              <a:t> Energoefektivitātes paaugstināšanu centralizētajā, lokālajā un individuālajā </a:t>
            </a:r>
            <a:r>
              <a:rPr lang="lv-LV" sz="1800" i="1" dirty="0" err="1">
                <a:effectLst/>
                <a:latin typeface="Times New Roman" panose="02020603050405020304" pitchFamily="18" charset="0"/>
                <a:ea typeface="Times New Roman" panose="02020603050405020304" pitchFamily="18" charset="0"/>
              </a:rPr>
              <a:t>siltumapagādē</a:t>
            </a:r>
            <a:r>
              <a:rPr lang="lv-LV" sz="1800" i="1" dirty="0">
                <a:effectLst/>
                <a:latin typeface="Times New Roman" panose="02020603050405020304" pitchFamily="18" charset="0"/>
                <a:ea typeface="Times New Roman" panose="02020603050405020304" pitchFamily="18" charset="0"/>
              </a:rPr>
              <a:t> un </a:t>
            </a:r>
            <a:r>
              <a:rPr lang="lv-LV" sz="1800" i="1" dirty="0" err="1">
                <a:effectLst/>
                <a:latin typeface="Times New Roman" panose="02020603050405020304" pitchFamily="18" charset="0"/>
                <a:ea typeface="Times New Roman" panose="02020603050405020304" pitchFamily="18" charset="0"/>
              </a:rPr>
              <a:t>aukstumapgādē</a:t>
            </a:r>
            <a:r>
              <a:rPr lang="lv-LV" sz="1800" i="1" dirty="0">
                <a:effectLst/>
                <a:latin typeface="Times New Roman" panose="02020603050405020304" pitchFamily="18" charset="0"/>
                <a:ea typeface="Times New Roman" panose="02020603050405020304" pitchFamily="18" charset="0"/>
              </a:rPr>
              <a:t>,</a:t>
            </a:r>
            <a:r>
              <a:rPr lang="lv-LV" sz="1800" i="1" dirty="0">
                <a:effectLst/>
                <a:latin typeface="Arial" panose="020B0604020202020204" pitchFamily="34" charset="0"/>
                <a:ea typeface="Arial" panose="020B0604020202020204" pitchFamily="34" charset="0"/>
              </a:rPr>
              <a:t> </a:t>
            </a:r>
            <a:r>
              <a:rPr lang="lv-LV" sz="1800" i="1" dirty="0">
                <a:effectLst/>
                <a:latin typeface="Times New Roman" panose="02020603050405020304" pitchFamily="18" charset="0"/>
                <a:ea typeface="Times New Roman" panose="02020603050405020304" pitchFamily="18" charset="0"/>
              </a:rPr>
              <a:t>iespēju robežās ievērojot aprites ekonomikas principus</a:t>
            </a:r>
            <a:endParaRPr lang="lv-LV" sz="1800" dirty="0">
              <a:effectLst/>
              <a:latin typeface="Arial" panose="020B0604020202020204" pitchFamily="34" charset="0"/>
              <a:ea typeface="Arial" panose="020B0604020202020204" pitchFamily="34" charset="0"/>
            </a:endParaRPr>
          </a:p>
          <a:p>
            <a:pPr algn="just">
              <a:lnSpc>
                <a:spcPct val="115000"/>
              </a:lnSpc>
              <a:spcAft>
                <a:spcPts val="1000"/>
              </a:spcAft>
            </a:pP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A 5.1.3.2. AER un ne-emisiju tehnoloģiju izmantošana centralizētajā siltumapgādē, siltumenerģijas pārvades tīklu energoefektivitātes paaugstināšana.</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pPr>
            <a:r>
              <a:rPr lang="lv-LV" sz="1800" i="1" dirty="0">
                <a:effectLst/>
                <a:latin typeface="Times New Roman" panose="02020603050405020304" pitchFamily="18" charset="0"/>
                <a:ea typeface="Times New Roman" panose="02020603050405020304" pitchFamily="18" charset="0"/>
              </a:rPr>
              <a:t>A5.1.3.3. Gaisu piesārņojošo vielu emisiju attīrīšanas iekārtu uzstādīšana siltumenerģijas un elektroenerģijas ražošanas vai rūpnieciskās ražošanas stacionārās sadedzināšanas iekārtām.</a:t>
            </a:r>
            <a:endParaRPr lang="lv-LV" sz="1800" dirty="0">
              <a:effectLst/>
              <a:latin typeface="Arial" panose="020B0604020202020204" pitchFamily="34" charset="0"/>
              <a:ea typeface="Arial" panose="020B0604020202020204" pitchFamily="34" charset="0"/>
            </a:endParaRPr>
          </a:p>
          <a:p>
            <a:pPr marL="0" indent="0">
              <a:buNone/>
            </a:pPr>
            <a:endParaRPr lang="lv-LV" dirty="0"/>
          </a:p>
        </p:txBody>
      </p:sp>
    </p:spTree>
    <p:extLst>
      <p:ext uri="{BB962C8B-B14F-4D97-AF65-F5344CB8AC3E}">
        <p14:creationId xmlns:p14="http://schemas.microsoft.com/office/powerpoint/2010/main" val="1506672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3D7C8D6B-74CB-407A-840D-DC4F33E6C3B9}"/>
              </a:ext>
            </a:extLst>
          </p:cNvPr>
          <p:cNvSpPr>
            <a:spLocks noGrp="1"/>
          </p:cNvSpPr>
          <p:nvPr>
            <p:ph type="title"/>
          </p:nvPr>
        </p:nvSpPr>
        <p:spPr>
          <a:xfrm>
            <a:off x="838200" y="201002"/>
            <a:ext cx="10515600" cy="1325563"/>
          </a:xfrm>
        </p:spPr>
        <p:txBody>
          <a:bodyPr>
            <a:noAutofit/>
          </a:bodyPr>
          <a:lstStyle/>
          <a:p>
            <a:r>
              <a:rPr lang="lv-LV" sz="2000" b="1" dirty="0">
                <a:solidFill>
                  <a:srgbClr val="00B050"/>
                </a:solidFill>
                <a:effectLst/>
                <a:latin typeface="Times New Roman" panose="02020603050405020304" pitchFamily="18" charset="0"/>
                <a:ea typeface="Times New Roman" panose="02020603050405020304" pitchFamily="18" charset="0"/>
              </a:rPr>
              <a:t>R.5.1.4.</a:t>
            </a:r>
            <a:br>
              <a:rPr lang="lv-LV" sz="2000" b="1" dirty="0">
                <a:solidFill>
                  <a:srgbClr val="00B050"/>
                </a:solidFill>
                <a:effectLst/>
                <a:latin typeface="Times New Roman" panose="02020603050405020304" pitchFamily="18" charset="0"/>
                <a:ea typeface="Times New Roman" panose="02020603050405020304" pitchFamily="18" charset="0"/>
              </a:rPr>
            </a:br>
            <a:r>
              <a:rPr lang="lv-LV" sz="2000" b="1" dirty="0">
                <a:solidFill>
                  <a:srgbClr val="00B050"/>
                </a:solidFill>
                <a:effectLst/>
                <a:latin typeface="Times New Roman" panose="02020603050405020304" pitchFamily="18" charset="0"/>
                <a:ea typeface="Times New Roman" panose="02020603050405020304" pitchFamily="18" charset="0"/>
              </a:rPr>
              <a:t>AER saražotās enerģijas īpatsvara palielināšana reģionā, izmantojot vietējos resursu potenciālu (biomasa), LLU pētnieciskā potenciāla izmantošana AER izmantošanai un energoefektivitātes paaugstināšanai, AER izmantošanas (saule, vējš, ģeotermālā enerģija, biomasa u.c.) veicināšana</a:t>
            </a:r>
            <a:endParaRPr lang="lv-LV" sz="2000" b="1" dirty="0">
              <a:solidFill>
                <a:srgbClr val="00B050"/>
              </a:solidFill>
            </a:endParaRPr>
          </a:p>
        </p:txBody>
      </p:sp>
      <p:sp>
        <p:nvSpPr>
          <p:cNvPr id="3" name="Satura vietturis 2">
            <a:extLst>
              <a:ext uri="{FF2B5EF4-FFF2-40B4-BE49-F238E27FC236}">
                <a16:creationId xmlns:a16="http://schemas.microsoft.com/office/drawing/2014/main" id="{490BB994-33BA-4EAF-8B08-DE4C36012C9B}"/>
              </a:ext>
            </a:extLst>
          </p:cNvPr>
          <p:cNvSpPr>
            <a:spLocks noGrp="1"/>
          </p:cNvSpPr>
          <p:nvPr>
            <p:ph idx="1"/>
          </p:nvPr>
        </p:nvSpPr>
        <p:spPr>
          <a:xfrm>
            <a:off x="838200" y="1526565"/>
            <a:ext cx="10515600" cy="4351338"/>
          </a:xfrm>
        </p:spPr>
        <p:txBody>
          <a:bodyPr>
            <a:normAutofit fontScale="92500" lnSpcReduction="10000"/>
          </a:bodyPr>
          <a:lstStyle/>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5.1.4.1.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Kompetences un kapacitātes celšana AER un gaisa piesārņojuma jautājumos (izglītoti/sagatavoti projekta rakstītāji, ekspertu pieejamība, projektu vadītāji)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5.1.4.2.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Saules elektroenerģijas ražošanas iekārtu (vismaz 1 MW),  akumulācijas iekārtu un ar to darbību saistīto viedo risinājumu uzstādīšana</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5.1.4.3.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Biogāzes attīrīšanas (</a:t>
            </a:r>
            <a:r>
              <a:rPr lang="lv-LV" sz="1800" i="1" dirty="0" err="1">
                <a:effectLst/>
                <a:latin typeface="Times New Roman" panose="02020603050405020304" pitchFamily="18" charset="0"/>
                <a:ea typeface="Times New Roman" panose="02020603050405020304" pitchFamily="18" charset="0"/>
                <a:cs typeface="DokChampa" panose="020B0604020202020204" pitchFamily="34" charset="-34"/>
              </a:rPr>
              <a:t>biometāna</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 ražošanas) iekārtu uzstādīšana, </a:t>
            </a:r>
            <a:r>
              <a:rPr lang="lv-LV" sz="1800" i="1" dirty="0" err="1">
                <a:effectLst/>
                <a:latin typeface="Times New Roman" panose="02020603050405020304" pitchFamily="18" charset="0"/>
                <a:ea typeface="Times New Roman" panose="02020603050405020304" pitchFamily="18" charset="0"/>
                <a:cs typeface="DokChampa" panose="020B0604020202020204" pitchFamily="34" charset="-34"/>
              </a:rPr>
              <a:t>biometāna</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 transportēšanai vai </a:t>
            </a:r>
            <a:r>
              <a:rPr lang="lv-LV" sz="1800" i="1" dirty="0" err="1">
                <a:effectLst/>
                <a:latin typeface="Times New Roman" panose="02020603050405020304" pitchFamily="18" charset="0"/>
                <a:ea typeface="Times New Roman" panose="02020603050405020304" pitchFamily="18" charset="0"/>
                <a:cs typeface="DokChampa" panose="020B0604020202020204" pitchFamily="34" charset="-34"/>
              </a:rPr>
              <a:t>uzpildei</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 nepieciešamās infrastruktūras izveide, t.sk., izveidojot </a:t>
            </a:r>
            <a:r>
              <a:rPr lang="lv-LV" sz="1800" i="1" dirty="0" err="1">
                <a:effectLst/>
                <a:latin typeface="Times New Roman" panose="02020603050405020304" pitchFamily="18" charset="0"/>
                <a:ea typeface="Times New Roman" panose="02020603050405020304" pitchFamily="18" charset="0"/>
                <a:cs typeface="DokChampa" panose="020B0604020202020204" pitchFamily="34" charset="-34"/>
              </a:rPr>
              <a:t>pieslēgumus</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 pie gāzes pārvades vai sadales tīkliem</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5.1.4.4.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Vēja parku izpētes un izveides pasākumi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5.1.4.5.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Ģeotermālās enerģijas izmantošanas izpētes un izveides pasākumi</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algn="just">
              <a:lnSpc>
                <a:spcPct val="115000"/>
              </a:lnSpc>
              <a:spcAft>
                <a:spcPts val="1000"/>
              </a:spcAft>
            </a:pP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A 5.1.4.6. </a:t>
            </a:r>
            <a:r>
              <a:rPr lang="lv-LV" sz="1800" i="1" dirty="0">
                <a:effectLst/>
                <a:latin typeface="Times New Roman" panose="02020603050405020304" pitchFamily="18" charset="0"/>
                <a:ea typeface="Times New Roman" panose="02020603050405020304" pitchFamily="18" charset="0"/>
                <a:cs typeface="DokChampa" panose="020B0604020202020204" pitchFamily="34" charset="-34"/>
              </a:rPr>
              <a:t>LLU pētnieciskā potenciāla izmantošana AER izmantošanai un energoefektivitātes paaugstināšanai, veidojot kopīgas sadarbības platformas ar pašvaldībām un uzņēmējiem, iespēju robežās pētījumu komercializēšana</a:t>
            </a:r>
            <a:r>
              <a:rPr lang="lv-LV" sz="1800" dirty="0">
                <a:effectLst/>
                <a:latin typeface="Times New Roman" panose="02020603050405020304" pitchFamily="18" charset="0"/>
                <a:ea typeface="Times New Roman" panose="02020603050405020304" pitchFamily="18" charset="0"/>
                <a:cs typeface="DokChampa" panose="020B0604020202020204" pitchFamily="34" charset="-34"/>
              </a:rPr>
              <a:t> </a:t>
            </a:r>
            <a:endParaRPr lang="lv-LV" sz="1800" dirty="0">
              <a:effectLst/>
              <a:latin typeface="Arial" panose="020B0604020202020204" pitchFamily="34" charset="0"/>
              <a:ea typeface="Times New Roman" panose="02020603050405020304" pitchFamily="18" charset="0"/>
              <a:cs typeface="DokChampa" panose="020B0604020202020204" pitchFamily="34" charset="-34"/>
            </a:endParaRPr>
          </a:p>
          <a:p>
            <a:pPr marL="0" indent="0">
              <a:buNone/>
            </a:pPr>
            <a:endParaRPr lang="lv-LV" dirty="0"/>
          </a:p>
        </p:txBody>
      </p:sp>
    </p:spTree>
    <p:extLst>
      <p:ext uri="{BB962C8B-B14F-4D97-AF65-F5344CB8AC3E}">
        <p14:creationId xmlns:p14="http://schemas.microsoft.com/office/powerpoint/2010/main" val="1909413688"/>
      </p:ext>
    </p:extLst>
  </p:cSld>
  <p:clrMapOvr>
    <a:masterClrMapping/>
  </p:clrMapOvr>
</p:sld>
</file>

<file path=ppt/theme/theme1.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1819</TotalTime>
  <Words>1498</Words>
  <Application>Microsoft Office PowerPoint</Application>
  <PresentationFormat>Platekrāna</PresentationFormat>
  <Paragraphs>124</Paragraphs>
  <Slides>18</Slides>
  <Notes>0</Notes>
  <HiddenSlides>0</HiddenSlides>
  <MMClips>0</MMClips>
  <ScaleCrop>false</ScaleCrop>
  <HeadingPairs>
    <vt:vector size="6" baseType="variant">
      <vt:variant>
        <vt:lpstr>Lietotie fonti</vt:lpstr>
      </vt:variant>
      <vt:variant>
        <vt:i4>4</vt:i4>
      </vt:variant>
      <vt:variant>
        <vt:lpstr>Dizains</vt:lpstr>
      </vt:variant>
      <vt:variant>
        <vt:i4>1</vt:i4>
      </vt:variant>
      <vt:variant>
        <vt:lpstr>Slaidu virsraksti</vt:lpstr>
      </vt:variant>
      <vt:variant>
        <vt:i4>18</vt:i4>
      </vt:variant>
    </vt:vector>
  </HeadingPairs>
  <TitlesOfParts>
    <vt:vector size="23" baseType="lpstr">
      <vt:lpstr>Arial</vt:lpstr>
      <vt:lpstr>Calibri</vt:lpstr>
      <vt:lpstr>Calibri Light</vt:lpstr>
      <vt:lpstr>Times New Roman</vt:lpstr>
      <vt:lpstr>Office dizains</vt:lpstr>
      <vt:lpstr>Zemgales Plānošanas reģiona   Enerģētikas un klimata darba grupas sanāksme </vt:lpstr>
      <vt:lpstr>Klimata pārmaiņas, zaļais kurss – horizontāla prioritāte,  iekļaujas arī citās programmas prioritātēs (1)</vt:lpstr>
      <vt:lpstr>PIEMĒRS:  P4 Viedā mobilitāte un infrastruktūra RV 4.2. Ilgtspējīga un moderna mobilitāte</vt:lpstr>
      <vt:lpstr>P5 Klimata pārmaiņas, vide un aprites ekonomika</vt:lpstr>
      <vt:lpstr>RV 5. 1.Energoefektivitātes veicināšana, atjaunojamie energoresursi </vt:lpstr>
      <vt:lpstr>R 5.1.1. Pašvaldību īpašumā esošo ēku energoefektivitātes paaugstināšana un būvdarbi energoefektivitātes palielināšanai, pasīvo un nulles enerģijas ēku principu izmantošana  </vt:lpstr>
      <vt:lpstr>R.5.1.2. Viedās energopārvaldības ieviešana, attālināti regulējamas un kontrolējamas komunikācijas, automatizācijas sistēmas. Energopārvaldības sistēmu ieviešana, digitalizācija, ēku energosertifikācija</vt:lpstr>
      <vt:lpstr>R.5.1.3.  Energoefektivitātes paaugstināšana siltumenerģijas ražošanā un piegādē , rast risinājumus veco individuālo apkures sistēmu modernizāciju, balstoties uz labo praksi un pētniecības ieteikumiem </vt:lpstr>
      <vt:lpstr>R.5.1.4. AER saražotās enerģijas īpatsvara palielināšana reģionā, izmantojot vietējos resursu potenciālu (biomasa), LLU pētnieciskā potenciāla izmantošana AER izmantošanai un energoefektivitātes paaugstināšanai, AER izmantošanas (saule, vējš, ģeotermālā enerģija, biomasa u.c.) veicināšana</vt:lpstr>
      <vt:lpstr>R.5.1.5.  Kūdras nozares ilgtspējīga attīstība, viedā pārkārtošanās uz klimatu neitrālu saimniekošanu</vt:lpstr>
      <vt:lpstr>R.5.1.6.  Iedzīvotāju izglītošana un izpratnes veicināšana par enerģijas efektīvu izmantošanu un citām videi draudzīgām un ilgtspējīgām iespējām, kā arī to, kā samazināt katra indivīda ietekmi uz vidi. Izglītojošie pasākumi saistībā ar zaļā publiskā iepirkuma kritēriju piemērošanu enerģētikas nozarē</vt:lpstr>
      <vt:lpstr>RV 5.2. Bioloģiskās daudzveidības saglabāšana, zaļās infrastruktūras veidošana </vt:lpstr>
      <vt:lpstr>RV 5.3. Pielāgošanās klimata pārmaiņām un to mazināšana </vt:lpstr>
      <vt:lpstr>RV 5.4. Vides infrastruktūras attīstība </vt:lpstr>
      <vt:lpstr>RV 5.5. Aprites ekonomikas ieviešanas veicināšana </vt:lpstr>
      <vt:lpstr>RV 5.6. Degradēto teritoriju un vēsturiski piesārņoto vietu sanācija </vt:lpstr>
      <vt:lpstr>Paldies par uzmanību!       </vt:lpstr>
      <vt:lpstr>PowerPoint prezentācija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Zemgales Plānošanas reģions</dc:title>
  <dc:creator>AigarsIevins</dc:creator>
  <cp:lastModifiedBy>User</cp:lastModifiedBy>
  <cp:revision>112</cp:revision>
  <cp:lastPrinted>2015-06-27T09:43:04Z</cp:lastPrinted>
  <dcterms:created xsi:type="dcterms:W3CDTF">2015-05-26T07:24:58Z</dcterms:created>
  <dcterms:modified xsi:type="dcterms:W3CDTF">2022-02-16T12:50:52Z</dcterms:modified>
</cp:coreProperties>
</file>