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9" r:id="rId2"/>
    <p:sldId id="314" r:id="rId3"/>
    <p:sldId id="298" r:id="rId4"/>
    <p:sldId id="316" r:id="rId5"/>
    <p:sldId id="315" r:id="rId6"/>
    <p:sldId id="325" r:id="rId7"/>
    <p:sldId id="326" r:id="rId8"/>
    <p:sldId id="317" r:id="rId9"/>
    <p:sldId id="318" r:id="rId10"/>
    <p:sldId id="323" r:id="rId11"/>
    <p:sldId id="319" r:id="rId12"/>
    <p:sldId id="320" r:id="rId13"/>
    <p:sldId id="321" r:id="rId14"/>
    <p:sldId id="322" r:id="rId15"/>
    <p:sldId id="297" r:id="rId16"/>
    <p:sldId id="303" r:id="rId17"/>
  </p:sldIdLst>
  <p:sldSz cx="12192000" cy="6858000"/>
  <p:notesSz cx="6797675" cy="987425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oklusējuma sadaļa" id="{1D90F211-F3E8-4208-8988-BF439668FFB8}">
          <p14:sldIdLst>
            <p14:sldId id="289"/>
            <p14:sldId id="314"/>
            <p14:sldId id="298"/>
            <p14:sldId id="316"/>
            <p14:sldId id="315"/>
            <p14:sldId id="325"/>
            <p14:sldId id="326"/>
            <p14:sldId id="317"/>
            <p14:sldId id="318"/>
            <p14:sldId id="323"/>
            <p14:sldId id="319"/>
            <p14:sldId id="320"/>
            <p14:sldId id="321"/>
            <p14:sldId id="322"/>
            <p14:sldId id="297"/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PR ZPR" initials="Z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ējs stils 2 - izcēlum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84" autoAdjust="0"/>
    <p:restoredTop sz="95405" autoAdjust="0"/>
  </p:normalViewPr>
  <p:slideViewPr>
    <p:cSldViewPr snapToGrid="0">
      <p:cViewPr varScale="1">
        <p:scale>
          <a:sx n="82" d="100"/>
          <a:sy n="82" d="100"/>
        </p:scale>
        <p:origin x="360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alvenes vietturi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5DF6-BC56-4599-B12C-668D617E6210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4" name="Slaida attēla vietturis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Piezīmju vietturis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36D21-1757-4E86-9A89-A149211C748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7530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/>
              <a:t>Rediģēt šablona apakšvirsraksta stilu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3685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4159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51542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2913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8963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7571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67412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Datuma vietturi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6526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38756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8998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94519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554EC-403A-443A-B614-0597EB32E604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90062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98108"/>
          </a:xfrm>
        </p:spPr>
        <p:txBody>
          <a:bodyPr>
            <a:noAutofit/>
          </a:bodyPr>
          <a:lstStyle/>
          <a:p>
            <a:r>
              <a:rPr lang="lv-LV" sz="3200" b="1" dirty="0"/>
              <a:t>Zemgales Plānošanas reģiona  </a:t>
            </a:r>
            <a:br>
              <a:rPr lang="lv-LV" sz="3200" b="1" dirty="0"/>
            </a:br>
            <a:r>
              <a:rPr lang="lv-LV" sz="3200" b="1" dirty="0"/>
              <a:t>Enerģētikas un klimata darba grupas sanāksme</a:t>
            </a:r>
            <a:br>
              <a:rPr lang="lv-LV" sz="3200" b="1" dirty="0"/>
            </a:br>
            <a:endParaRPr lang="lv-LV" sz="3200" b="1" dirty="0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221441" y="2632814"/>
            <a:ext cx="9749118" cy="2597056"/>
          </a:xfrm>
        </p:spPr>
        <p:txBody>
          <a:bodyPr>
            <a:normAutofit lnSpcReduction="10000"/>
          </a:bodyPr>
          <a:lstStyle/>
          <a:p>
            <a:endParaRPr lang="lv-LV" dirty="0"/>
          </a:p>
          <a:p>
            <a:r>
              <a:rPr lang="lv-LV" sz="2800" b="1" dirty="0">
                <a:solidFill>
                  <a:srgbClr val="00B050"/>
                </a:solidFill>
              </a:rPr>
              <a:t>ZPR enerģētikas un klimata projekti, </a:t>
            </a:r>
          </a:p>
          <a:p>
            <a:r>
              <a:rPr lang="lv-LV" sz="2800" b="1" dirty="0">
                <a:solidFill>
                  <a:srgbClr val="00B050"/>
                </a:solidFill>
              </a:rPr>
              <a:t>kas plānoti iesniegt BJR </a:t>
            </a:r>
            <a:r>
              <a:rPr lang="lv-LV" sz="2800" b="1" dirty="0" err="1">
                <a:solidFill>
                  <a:srgbClr val="00B050"/>
                </a:solidFill>
              </a:rPr>
              <a:t>Interreg</a:t>
            </a:r>
            <a:r>
              <a:rPr lang="lv-LV" sz="2800" b="1" dirty="0">
                <a:solidFill>
                  <a:srgbClr val="00B050"/>
                </a:solidFill>
              </a:rPr>
              <a:t> un HORIZON 2020 programmā</a:t>
            </a:r>
          </a:p>
          <a:p>
            <a:endParaRPr lang="lv-LV" dirty="0">
              <a:solidFill>
                <a:srgbClr val="00B050"/>
              </a:solidFill>
            </a:endParaRPr>
          </a:p>
          <a:p>
            <a:endParaRPr lang="lv-LV" dirty="0">
              <a:solidFill>
                <a:srgbClr val="00B050"/>
              </a:solidFill>
            </a:endParaRPr>
          </a:p>
          <a:p>
            <a:r>
              <a:rPr lang="lv-LV" sz="2000" dirty="0"/>
              <a:t>MS TEAMS platforma, 01.03.2022</a:t>
            </a:r>
          </a:p>
        </p:txBody>
      </p:sp>
    </p:spTree>
    <p:extLst>
      <p:ext uri="{BB962C8B-B14F-4D97-AF65-F5344CB8AC3E}">
        <p14:creationId xmlns:p14="http://schemas.microsoft.com/office/powerpoint/2010/main" val="929382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3AEEE3AC-F1A9-48A4-AFD6-64F4BA890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b="1" dirty="0"/>
              <a:t>Zaļo industriālo zonu </a:t>
            </a:r>
            <a:r>
              <a:rPr lang="lv-LV" dirty="0"/>
              <a:t>projekts</a:t>
            </a: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05157814-A669-4964-B265-178C2F783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v-LV" sz="2400" dirty="0"/>
              <a:t>Dobeles novads – 4, plāno zaļās daļēji. Veids – ūdeņradis, saule</a:t>
            </a:r>
          </a:p>
          <a:p>
            <a:pPr marL="0" indent="0">
              <a:buNone/>
            </a:pPr>
            <a:r>
              <a:rPr lang="lv-LV" sz="2400" dirty="0"/>
              <a:t>Jelgavas novads – 3, visas plāno zaļās. Veids – ūdeņradis, saule, vējš, ģeotermālā</a:t>
            </a:r>
          </a:p>
          <a:p>
            <a:pPr marL="0" indent="0">
              <a:buNone/>
            </a:pPr>
            <a:r>
              <a:rPr lang="lv-LV" sz="2400" dirty="0"/>
              <a:t>Bauskas novads – 6, daļa no IL parka. Veids - saule, biomasa, ģeotermālā</a:t>
            </a:r>
          </a:p>
          <a:p>
            <a:pPr marL="0" indent="0">
              <a:buNone/>
            </a:pPr>
            <a:r>
              <a:rPr lang="lv-LV" sz="2400" dirty="0"/>
              <a:t>Aizkraukles novads – 8 IT, no kurām zaļās 1-2, bet plāno 4. Veids – vējš, saule</a:t>
            </a:r>
          </a:p>
          <a:p>
            <a:pPr marL="0" indent="0">
              <a:buNone/>
            </a:pPr>
            <a:r>
              <a:rPr lang="lv-LV" sz="2400" dirty="0"/>
              <a:t>Jēkabpils novads – 2 IT, zaļo nav, plāni nekonkrēti. Veids – saule, vējš</a:t>
            </a:r>
          </a:p>
          <a:p>
            <a:pPr marL="0" indent="0">
              <a:buNone/>
            </a:pPr>
            <a:r>
              <a:rPr lang="lv-LV" sz="2400" dirty="0"/>
              <a:t>Jelgava – nepiedalījās</a:t>
            </a:r>
          </a:p>
          <a:p>
            <a:pPr marL="0" indent="0">
              <a:buNone/>
            </a:pPr>
            <a:r>
              <a:rPr lang="lv-LV" sz="2000" dirty="0"/>
              <a:t>Par iespējamajiem </a:t>
            </a:r>
            <a:r>
              <a:rPr lang="lv-LV" sz="2000" dirty="0" err="1"/>
              <a:t>digitalizācijas</a:t>
            </a:r>
            <a:r>
              <a:rPr lang="lv-LV" sz="2000" dirty="0"/>
              <a:t> pasākumiem plānu nav. Paldies arī visiem, kas iesniedza informāciju par vēlmēm, tas ZPR palīdzēs darbā pie projekta iesnieguma veidošanas sarunās ar ārzemju partneriem.</a:t>
            </a:r>
          </a:p>
          <a:p>
            <a:pPr marL="0" indent="0">
              <a:buNone/>
            </a:pPr>
            <a:endParaRPr lang="lv-LV" sz="2400" dirty="0"/>
          </a:p>
        </p:txBody>
      </p:sp>
      <p:pic>
        <p:nvPicPr>
          <p:cNvPr id="4" name="Attēls 3" descr="Attēls, kurā ir krasts&#10;&#10;Apraksts ģenerēts automātiski">
            <a:extLst>
              <a:ext uri="{FF2B5EF4-FFF2-40B4-BE49-F238E27FC236}">
                <a16:creationId xmlns:a16="http://schemas.microsoft.com/office/drawing/2014/main" id="{062C3E4F-2256-4FB0-BF5C-7A7E16841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76" y="175845"/>
            <a:ext cx="2356557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81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B2A70ED3-AF59-4410-821B-CC0952F1B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lv-LV" sz="4900" dirty="0"/>
              <a:t>Projekts par </a:t>
            </a:r>
            <a:r>
              <a:rPr lang="lv-LV" sz="4900" b="1" dirty="0" err="1"/>
              <a:t>ekostāvokli</a:t>
            </a:r>
            <a:r>
              <a:rPr lang="lv-LV" sz="4900" b="1" dirty="0"/>
              <a:t> l/s zemēs </a:t>
            </a:r>
            <a:r>
              <a:rPr lang="lv-LV" sz="4900" dirty="0"/>
              <a:t>un </a:t>
            </a:r>
            <a:r>
              <a:rPr lang="lv-LV" sz="4900" b="1" dirty="0"/>
              <a:t>ūdeņos, </a:t>
            </a:r>
            <a:br>
              <a:rPr lang="lv-LV" sz="4900" b="1" dirty="0"/>
            </a:br>
            <a:r>
              <a:rPr lang="lv-LV" sz="4900" b="1" dirty="0"/>
              <a:t>lauku </a:t>
            </a:r>
            <a:r>
              <a:rPr lang="lv-LV" sz="4900" b="1" dirty="0" err="1"/>
              <a:t>bioekonomiku</a:t>
            </a:r>
            <a:br>
              <a:rPr lang="lv-LV" sz="4400" b="1" dirty="0"/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E1FBC29A-AA30-442C-8EF5-3532F23D47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3121110"/>
              </p:ext>
            </p:extLst>
          </p:nvPr>
        </p:nvGraphicFramePr>
        <p:xfrm>
          <a:off x="838200" y="1825625"/>
          <a:ext cx="10515600" cy="33676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36477">
                  <a:extLst>
                    <a:ext uri="{9D8B030D-6E8A-4147-A177-3AD203B41FA5}">
                      <a16:colId xmlns:a16="http://schemas.microsoft.com/office/drawing/2014/main" val="3775717495"/>
                    </a:ext>
                  </a:extLst>
                </a:gridCol>
                <a:gridCol w="5879123">
                  <a:extLst>
                    <a:ext uri="{9D8B030D-6E8A-4147-A177-3AD203B41FA5}">
                      <a16:colId xmlns:a16="http://schemas.microsoft.com/office/drawing/2014/main" val="1781759128"/>
                    </a:ext>
                  </a:extLst>
                </a:gridCol>
              </a:tblGrid>
              <a:tr h="3367698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Atbalsta pasākumi uzņēmējiem, kas vēlas turpināt darbošanos uz dabā balstītu risinājumu pielietošanu, lai mazinātu lauksaimnieciskās ražošanas ietekmi uz upju un ezeru ūdens kvalitāti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 err="1"/>
                        <a:t>Bioekonomikas</a:t>
                      </a:r>
                      <a:r>
                        <a:rPr lang="lv-LV" dirty="0"/>
                        <a:t> zināšanu  pielietojums, iespējama LLU iesaiste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Dažādu uzņēmumu sadarbības grupu veidošana zaļākai saimniekošanai un inovatīvu risinājumu pielietošanai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Labo prakšu </a:t>
                      </a:r>
                      <a:r>
                        <a:rPr lang="lv-LV" dirty="0" err="1"/>
                        <a:t>transfērs</a:t>
                      </a:r>
                      <a:r>
                        <a:rPr lang="lv-LV" dirty="0"/>
                        <a:t> no ārzemju partneriem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609477"/>
                  </a:ext>
                </a:extLst>
              </a:tr>
            </a:tbl>
          </a:graphicData>
        </a:graphic>
      </p:graphicFrame>
      <p:pic>
        <p:nvPicPr>
          <p:cNvPr id="6" name="Attēls 5">
            <a:extLst>
              <a:ext uri="{FF2B5EF4-FFF2-40B4-BE49-F238E27FC236}">
                <a16:creationId xmlns:a16="http://schemas.microsoft.com/office/drawing/2014/main" id="{1D61F1F9-F093-428E-B87C-7467AE7BB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825624"/>
            <a:ext cx="4637950" cy="308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57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709A1398-3D20-43D3-A355-6F3A79B80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sz="4400" b="1" dirty="0"/>
              <a:t>Biogāzes</a:t>
            </a:r>
            <a:r>
              <a:rPr lang="lv-LV" sz="4400" dirty="0"/>
              <a:t> projekts</a:t>
            </a:r>
            <a:br>
              <a:rPr lang="lv-LV" sz="4400" dirty="0"/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B99B5812-A742-495F-B4D4-8370C2CFBB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9888894"/>
              </p:ext>
            </p:extLst>
          </p:nvPr>
        </p:nvGraphicFramePr>
        <p:xfrm>
          <a:off x="838200" y="1591165"/>
          <a:ext cx="10515600" cy="341459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140569">
                  <a:extLst>
                    <a:ext uri="{9D8B030D-6E8A-4147-A177-3AD203B41FA5}">
                      <a16:colId xmlns:a16="http://schemas.microsoft.com/office/drawing/2014/main" val="379661552"/>
                    </a:ext>
                  </a:extLst>
                </a:gridCol>
                <a:gridCol w="5375031">
                  <a:extLst>
                    <a:ext uri="{9D8B030D-6E8A-4147-A177-3AD203B41FA5}">
                      <a16:colId xmlns:a16="http://schemas.microsoft.com/office/drawing/2014/main" val="2368193786"/>
                    </a:ext>
                  </a:extLst>
                </a:gridCol>
              </a:tblGrid>
              <a:tr h="341459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Biogāzes izmantošana transportā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ZPR pētījums par reģiona potenciālu </a:t>
                      </a:r>
                      <a:r>
                        <a:rPr lang="lv-LV" dirty="0" err="1"/>
                        <a:t>biometāna</a:t>
                      </a:r>
                      <a:r>
                        <a:rPr lang="lv-LV" dirty="0"/>
                        <a:t> ražošanā un izmantošanas iespējām un prognozēm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Pilotprojekts par biogāzes ražošanas un izmantošanas iespējām Bauskas novadā pie Lielzeltiņiem un Industriālā un loģistikas parka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Labās prakses piemēru </a:t>
                      </a:r>
                      <a:r>
                        <a:rPr lang="lv-LV" dirty="0" err="1"/>
                        <a:t>transfērs</a:t>
                      </a:r>
                      <a:r>
                        <a:rPr lang="lv-LV" dirty="0"/>
                        <a:t> no Zviedrijas, Somijas </a:t>
                      </a:r>
                      <a:r>
                        <a:rPr lang="lv-LV" dirty="0" err="1"/>
                        <a:t>u.c.partnervalstu</a:t>
                      </a:r>
                      <a:r>
                        <a:rPr lang="lv-LV" dirty="0"/>
                        <a:t> reģioniem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927576"/>
                  </a:ext>
                </a:extLst>
              </a:tr>
            </a:tbl>
          </a:graphicData>
        </a:graphic>
      </p:graphicFrame>
      <p:pic>
        <p:nvPicPr>
          <p:cNvPr id="6" name="Attēls 5" descr="Attēls, kurā ir debesis, ēka, ārtelpa, kupols&#10;&#10;Apraksts ģenerēts automātiski">
            <a:extLst>
              <a:ext uri="{FF2B5EF4-FFF2-40B4-BE49-F238E27FC236}">
                <a16:creationId xmlns:a16="http://schemas.microsoft.com/office/drawing/2014/main" id="{54CF2DD0-5320-471E-90A3-B10435FBF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11739"/>
            <a:ext cx="5129118" cy="341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14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4BFD755B-2A67-405F-A87F-EC3B65D26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v-LV" sz="4400" b="1" dirty="0"/>
              <a:t>SECAP</a:t>
            </a:r>
            <a:r>
              <a:rPr lang="lv-LV" sz="4400" dirty="0"/>
              <a:t> (Ilgtspējīgu enerģētikas </a:t>
            </a:r>
            <a:br>
              <a:rPr lang="lv-LV" sz="4400" dirty="0"/>
            </a:br>
            <a:r>
              <a:rPr lang="lv-LV" sz="4400" dirty="0"/>
              <a:t>un klimata rīcības plānu) projekts</a:t>
            </a:r>
            <a:br>
              <a:rPr lang="lv-LV" sz="4400" dirty="0"/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F0CA7C44-4CA5-4307-9709-F0959C3D17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613474"/>
              </p:ext>
            </p:extLst>
          </p:nvPr>
        </p:nvGraphicFramePr>
        <p:xfrm>
          <a:off x="838200" y="1324708"/>
          <a:ext cx="10515600" cy="404446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167554">
                  <a:extLst>
                    <a:ext uri="{9D8B030D-6E8A-4147-A177-3AD203B41FA5}">
                      <a16:colId xmlns:a16="http://schemas.microsoft.com/office/drawing/2014/main" val="1000242723"/>
                    </a:ext>
                  </a:extLst>
                </a:gridCol>
                <a:gridCol w="6348046">
                  <a:extLst>
                    <a:ext uri="{9D8B030D-6E8A-4147-A177-3AD203B41FA5}">
                      <a16:colId xmlns:a16="http://schemas.microsoft.com/office/drawing/2014/main" val="468315659"/>
                    </a:ext>
                  </a:extLst>
                </a:gridCol>
              </a:tblGrid>
              <a:tr h="4044461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Metodoloģijas izstrāde par kritērijiem SECAP izmantošanai un savstarpējai salīdzināšanai gan starp dažādu līmeņu dokumentiem – nacionālie, reģionālie, pašvaldību, gan arī pašvaldību un reģionu starpā gan katrā valstī, gan starp valstīm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Šādas platformas izveide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Zemgales reģiona SECAP jeb Zemgales Enerģētikas un klimata plāna 2030 izveide uz esošā Enerģētikas rīcības plāna 2025 pamata integrējot tajā klimata pārmaiņu aspektus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Dobeles, Bauskas, Jelgavas un Aizkraukles novadu Enerģētikas plānu aktualizācija, izstrādājot jaunus Enerģētikas un klimata plānus.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520123"/>
                  </a:ext>
                </a:extLst>
              </a:tr>
            </a:tbl>
          </a:graphicData>
        </a:graphic>
      </p:graphicFrame>
      <p:pic>
        <p:nvPicPr>
          <p:cNvPr id="6" name="Attēls 5">
            <a:extLst>
              <a:ext uri="{FF2B5EF4-FFF2-40B4-BE49-F238E27FC236}">
                <a16:creationId xmlns:a16="http://schemas.microsoft.com/office/drawing/2014/main" id="{7F2630EE-068E-4C1F-A42C-0A23C46ED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338" y="1324708"/>
            <a:ext cx="3247428" cy="404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836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1CD7CDD3-3F2C-4EA3-B81B-5A1E488FE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sz="4400" b="1" dirty="0"/>
              <a:t>Klimata pielāgošanās </a:t>
            </a:r>
            <a:r>
              <a:rPr lang="lv-LV" sz="4400" dirty="0"/>
              <a:t>(fokuss-ūdeņi) projekts</a:t>
            </a:r>
            <a:br>
              <a:rPr lang="lv-LV" sz="4400" dirty="0"/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F7DC24B4-9186-4B99-AD74-A0DA8C441A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1784915"/>
              </p:ext>
            </p:extLst>
          </p:nvPr>
        </p:nvGraphicFramePr>
        <p:xfrm>
          <a:off x="838200" y="1825624"/>
          <a:ext cx="10515600" cy="333252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00600">
                  <a:extLst>
                    <a:ext uri="{9D8B030D-6E8A-4147-A177-3AD203B41FA5}">
                      <a16:colId xmlns:a16="http://schemas.microsoft.com/office/drawing/2014/main" val="1862140339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2800146380"/>
                    </a:ext>
                  </a:extLst>
                </a:gridCol>
              </a:tblGrid>
              <a:tr h="3332529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Zemgale – «</a:t>
                      </a:r>
                      <a:r>
                        <a:rPr lang="lv-LV" dirty="0" err="1"/>
                        <a:t>twinning</a:t>
                      </a:r>
                      <a:r>
                        <a:rPr lang="lv-LV" dirty="0"/>
                        <a:t>» jeb sekojošais reģions Dānijas reģionam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 err="1"/>
                        <a:t>Ūdensresursu</a:t>
                      </a:r>
                      <a:r>
                        <a:rPr lang="lv-LV" dirty="0"/>
                        <a:t> plānošana klimata pārmaiņu ietvarā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Iespējamie virzieni darbā ar plūdu draudiem – lauksaimniecības joma, komunālās saimniecības joma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Citas aktivitātes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425172"/>
                  </a:ext>
                </a:extLst>
              </a:tr>
            </a:tbl>
          </a:graphicData>
        </a:graphic>
      </p:graphicFrame>
      <p:pic>
        <p:nvPicPr>
          <p:cNvPr id="6" name="Attēls 5" descr="Attēls, kurā ir koks, ārtelpa, akmens&#10;&#10;Apraksts ģenerēts automātiski">
            <a:extLst>
              <a:ext uri="{FF2B5EF4-FFF2-40B4-BE49-F238E27FC236}">
                <a16:creationId xmlns:a16="http://schemas.microsoft.com/office/drawing/2014/main" id="{758B25E8-D899-499A-9F1D-F4BDB8F6E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864090"/>
            <a:ext cx="4761319" cy="272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345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362" y="191849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900" b="1" dirty="0"/>
              <a:t>Paldies par uzmanību!</a:t>
            </a:r>
            <a:br>
              <a:rPr lang="lv-LV" sz="4900" b="1" dirty="0"/>
            </a:br>
            <a:br>
              <a:rPr lang="lv-LV" sz="4900" b="1" dirty="0"/>
            </a:br>
            <a:br>
              <a:rPr lang="lv-LV" sz="4900" b="1" dirty="0"/>
            </a:br>
            <a:br>
              <a:rPr lang="lv-LV" sz="4900" b="1" dirty="0"/>
            </a:br>
            <a:br>
              <a:rPr lang="lv-LV" sz="4900" b="1" dirty="0"/>
            </a:br>
            <a:br>
              <a:rPr lang="lv-LV" sz="4900" b="1" dirty="0"/>
            </a:br>
            <a:br>
              <a:rPr lang="lv-LV" dirty="0"/>
            </a:br>
            <a:endParaRPr lang="lv-LV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32CB43-71F3-44DF-938C-1111ACF507E9}"/>
              </a:ext>
            </a:extLst>
          </p:cNvPr>
          <p:cNvSpPr txBox="1"/>
          <p:nvPr/>
        </p:nvSpPr>
        <p:spPr>
          <a:xfrm>
            <a:off x="3434861" y="4960259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v-LV" sz="1800" b="1" dirty="0"/>
              <a:t>Raitis </a:t>
            </a:r>
            <a:r>
              <a:rPr lang="lv-LV" sz="1800" b="1" dirty="0" err="1"/>
              <a:t>Madžulis</a:t>
            </a:r>
            <a:br>
              <a:rPr lang="lv-LV" sz="1800" b="1" dirty="0"/>
            </a:br>
            <a:r>
              <a:rPr lang="lv-LV" sz="1800" b="1" dirty="0"/>
              <a:t>Zemgales Plānošanas reģions</a:t>
            </a:r>
            <a:br>
              <a:rPr lang="lv-LV" sz="1800" b="1" dirty="0"/>
            </a:br>
            <a:r>
              <a:rPr lang="lv-LV" sz="1800" b="1" dirty="0"/>
              <a:t>29534718</a:t>
            </a:r>
            <a:br>
              <a:rPr lang="lv-LV" sz="1800" b="1" dirty="0"/>
            </a:br>
            <a:r>
              <a:rPr lang="lv-LV" sz="1800" b="1" dirty="0"/>
              <a:t>raitis.madzulis@zpr.gov.lv</a:t>
            </a:r>
            <a:endParaRPr lang="lv-LV" dirty="0"/>
          </a:p>
        </p:txBody>
      </p:sp>
      <p:pic>
        <p:nvPicPr>
          <p:cNvPr id="4" name="Attēls 3">
            <a:extLst>
              <a:ext uri="{FF2B5EF4-FFF2-40B4-BE49-F238E27FC236}">
                <a16:creationId xmlns:a16="http://schemas.microsoft.com/office/drawing/2014/main" id="{BBDAF2A6-2E5E-42D8-8639-50C9BC58B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362" y="1084384"/>
            <a:ext cx="10077276" cy="387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46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7CE75268-E701-4585-95B3-0B032F33D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3" name="Attēls 2">
            <a:extLst>
              <a:ext uri="{FF2B5EF4-FFF2-40B4-BE49-F238E27FC236}">
                <a16:creationId xmlns:a16="http://schemas.microsoft.com/office/drawing/2014/main" id="{9F9E7F97-EACD-493B-B676-01D6DADA1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88" y="-1"/>
            <a:ext cx="12217788" cy="687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02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D8620EB2-B20A-4608-95F8-B9A635B06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792" y="361978"/>
            <a:ext cx="10099431" cy="738554"/>
          </a:xfrm>
        </p:spPr>
        <p:txBody>
          <a:bodyPr>
            <a:normAutofit/>
          </a:bodyPr>
          <a:lstStyle/>
          <a:p>
            <a:pPr algn="ctr"/>
            <a:r>
              <a:rPr lang="lv-LV" sz="3600" b="1" dirty="0"/>
              <a:t>Projektu saraksts</a:t>
            </a: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70D4EDC3-F76C-413C-A5ED-FDB8E1590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3708" y="313372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A7EEC873-42E2-4012-84B6-C714B5224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549159"/>
              </p:ext>
            </p:extLst>
          </p:nvPr>
        </p:nvGraphicFramePr>
        <p:xfrm>
          <a:off x="732692" y="1221258"/>
          <a:ext cx="10410092" cy="3962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008077">
                  <a:extLst>
                    <a:ext uri="{9D8B030D-6E8A-4147-A177-3AD203B41FA5}">
                      <a16:colId xmlns:a16="http://schemas.microsoft.com/office/drawing/2014/main" val="522258526"/>
                    </a:ext>
                  </a:extLst>
                </a:gridCol>
                <a:gridCol w="1535723">
                  <a:extLst>
                    <a:ext uri="{9D8B030D-6E8A-4147-A177-3AD203B41FA5}">
                      <a16:colId xmlns:a16="http://schemas.microsoft.com/office/drawing/2014/main" val="503099507"/>
                    </a:ext>
                  </a:extLst>
                </a:gridCol>
                <a:gridCol w="2866292">
                  <a:extLst>
                    <a:ext uri="{9D8B030D-6E8A-4147-A177-3AD203B41FA5}">
                      <a16:colId xmlns:a16="http://schemas.microsoft.com/office/drawing/2014/main" val="347065011"/>
                    </a:ext>
                  </a:extLst>
                </a:gridCol>
              </a:tblGrid>
              <a:tr h="4623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lv-LV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600" b="1" dirty="0"/>
                        <a:t>Robobusa</a:t>
                      </a:r>
                      <a:r>
                        <a:rPr lang="lv-LV" sz="1600" dirty="0"/>
                        <a:t> projekts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600" dirty="0"/>
                        <a:t>(Vadošais partneris no SOMIJAS)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b="1" dirty="0">
                          <a:solidFill>
                            <a:srgbClr val="FF0000"/>
                          </a:solidFill>
                        </a:rPr>
                        <a:t>Lielo</a:t>
                      </a:r>
                      <a:r>
                        <a:rPr lang="lv-LV" dirty="0"/>
                        <a:t> projektu programma</a:t>
                      </a:r>
                    </a:p>
                    <a:p>
                      <a:r>
                        <a:rPr lang="lv-LV" dirty="0"/>
                        <a:t>Iesniegšana 26.aprīlī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919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600" b="1" dirty="0"/>
                        <a:t>Zaļo industriālo zonu </a:t>
                      </a:r>
                      <a:r>
                        <a:rPr lang="lv-LV" sz="1600" dirty="0"/>
                        <a:t>projekts</a:t>
                      </a:r>
                    </a:p>
                    <a:p>
                      <a:r>
                        <a:rPr lang="lv-LV" sz="1600" dirty="0"/>
                        <a:t>(Vadošais partneris no VĀCIJAS)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b="1" dirty="0">
                          <a:solidFill>
                            <a:srgbClr val="FF0000"/>
                          </a:solidFill>
                        </a:rPr>
                        <a:t>Lielo</a:t>
                      </a:r>
                      <a:r>
                        <a:rPr lang="lv-LV" dirty="0"/>
                        <a:t> projektu programma</a:t>
                      </a:r>
                    </a:p>
                    <a:p>
                      <a:r>
                        <a:rPr lang="lv-LV" dirty="0"/>
                        <a:t>Iesniegšana 26.aprīlī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349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600" dirty="0"/>
                        <a:t>Projekts par </a:t>
                      </a:r>
                      <a:r>
                        <a:rPr lang="lv-LV" sz="1600" b="1" dirty="0" err="1"/>
                        <a:t>ekostāvokli</a:t>
                      </a:r>
                      <a:r>
                        <a:rPr lang="lv-LV" sz="1600" b="1" dirty="0"/>
                        <a:t> l/s zemēs </a:t>
                      </a:r>
                      <a:r>
                        <a:rPr lang="lv-LV" sz="1600" dirty="0"/>
                        <a:t>un </a:t>
                      </a:r>
                      <a:r>
                        <a:rPr lang="lv-LV" sz="1600" b="1" dirty="0"/>
                        <a:t>ūdeņos, lauku </a:t>
                      </a:r>
                      <a:r>
                        <a:rPr lang="lv-LV" sz="1600" b="1" dirty="0" err="1"/>
                        <a:t>bioekonomiku</a:t>
                      </a:r>
                      <a:endParaRPr lang="lv-LV" sz="1600" b="1" dirty="0"/>
                    </a:p>
                    <a:p>
                      <a:r>
                        <a:rPr lang="lv-LV" sz="1600" dirty="0"/>
                        <a:t>(Vadošais partneris no DĀNIJAS)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b="1" dirty="0">
                          <a:solidFill>
                            <a:srgbClr val="FF0000"/>
                          </a:solidFill>
                        </a:rPr>
                        <a:t>Lielo</a:t>
                      </a:r>
                      <a:r>
                        <a:rPr lang="lv-LV" dirty="0"/>
                        <a:t> projektu programma</a:t>
                      </a:r>
                    </a:p>
                    <a:p>
                      <a:r>
                        <a:rPr lang="lv-LV" dirty="0"/>
                        <a:t>Iesniegšana 26.aprīlī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763563"/>
                  </a:ext>
                </a:extLst>
              </a:tr>
              <a:tr h="544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600" b="1" dirty="0"/>
                        <a:t>Biogāzes</a:t>
                      </a:r>
                      <a:r>
                        <a:rPr lang="lv-LV" sz="1600" dirty="0"/>
                        <a:t> projekts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600" dirty="0"/>
                        <a:t>(Vadošais partneris no ZVIEDRIJAS)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b="1" dirty="0">
                          <a:solidFill>
                            <a:srgbClr val="FF0000"/>
                          </a:solidFill>
                        </a:rPr>
                        <a:t>Mazo</a:t>
                      </a:r>
                      <a:r>
                        <a:rPr lang="lv-LV" dirty="0"/>
                        <a:t> projektu programma</a:t>
                      </a:r>
                    </a:p>
                    <a:p>
                      <a:r>
                        <a:rPr lang="lv-LV" dirty="0"/>
                        <a:t>Iesniegšana 30.martā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229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lv-LV" sz="1600" b="1" dirty="0"/>
                        <a:t>SECAP</a:t>
                      </a:r>
                      <a:r>
                        <a:rPr lang="lv-LV" sz="1600" dirty="0"/>
                        <a:t> projekts</a:t>
                      </a:r>
                    </a:p>
                    <a:p>
                      <a:r>
                        <a:rPr lang="lv-LV" sz="1600" dirty="0"/>
                        <a:t>(Vadošais partneris no LATVIJAS – ZPR)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b="1" dirty="0">
                          <a:solidFill>
                            <a:srgbClr val="FF0000"/>
                          </a:solidFill>
                        </a:rPr>
                        <a:t>Lielo</a:t>
                      </a:r>
                      <a:r>
                        <a:rPr lang="lv-LV" dirty="0"/>
                        <a:t> projektu programma</a:t>
                      </a:r>
                    </a:p>
                    <a:p>
                      <a:r>
                        <a:rPr lang="lv-LV" dirty="0"/>
                        <a:t>Iesniegšana 26.aprīlī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555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600" b="1" dirty="0"/>
                        <a:t>Klimata pārmaiņu pielāgošanās </a:t>
                      </a:r>
                      <a:r>
                        <a:rPr lang="lv-LV" sz="1600" dirty="0"/>
                        <a:t>(fokuss-ūdeņi) projekts</a:t>
                      </a:r>
                    </a:p>
                    <a:p>
                      <a:r>
                        <a:rPr lang="lv-LV" sz="1600" dirty="0"/>
                        <a:t>(Vadošais partneris no PORTUGĀLES)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dirty="0"/>
                        <a:t>Tiks precizēts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0997494"/>
                  </a:ext>
                </a:extLst>
              </a:tr>
            </a:tbl>
          </a:graphicData>
        </a:graphic>
      </p:graphicFrame>
      <p:pic>
        <p:nvPicPr>
          <p:cNvPr id="6" name="Attēls 5">
            <a:extLst>
              <a:ext uri="{FF2B5EF4-FFF2-40B4-BE49-F238E27FC236}">
                <a16:creationId xmlns:a16="http://schemas.microsoft.com/office/drawing/2014/main" id="{DF54EA33-FE7D-4A3F-B4F7-D4B05AE54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943" y="1505680"/>
            <a:ext cx="755541" cy="474131"/>
          </a:xfrm>
          <a:prstGeom prst="rect">
            <a:avLst/>
          </a:prstGeom>
        </p:spPr>
      </p:pic>
      <p:pic>
        <p:nvPicPr>
          <p:cNvPr id="7" name="Attēls 6">
            <a:extLst>
              <a:ext uri="{FF2B5EF4-FFF2-40B4-BE49-F238E27FC236}">
                <a16:creationId xmlns:a16="http://schemas.microsoft.com/office/drawing/2014/main" id="{2D6D510D-2C96-4841-A9E1-10696341B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943" y="2155744"/>
            <a:ext cx="755541" cy="474132"/>
          </a:xfrm>
          <a:prstGeom prst="rect">
            <a:avLst/>
          </a:prstGeom>
        </p:spPr>
      </p:pic>
      <p:pic>
        <p:nvPicPr>
          <p:cNvPr id="8" name="Attēls 7">
            <a:extLst>
              <a:ext uri="{FF2B5EF4-FFF2-40B4-BE49-F238E27FC236}">
                <a16:creationId xmlns:a16="http://schemas.microsoft.com/office/drawing/2014/main" id="{B2BD1930-7E8B-4F63-B077-0FB4C4ED1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944" y="2768936"/>
            <a:ext cx="755541" cy="472679"/>
          </a:xfrm>
          <a:prstGeom prst="rect">
            <a:avLst/>
          </a:prstGeom>
        </p:spPr>
      </p:pic>
      <p:pic>
        <p:nvPicPr>
          <p:cNvPr id="9" name="Attēls 8">
            <a:extLst>
              <a:ext uri="{FF2B5EF4-FFF2-40B4-BE49-F238E27FC236}">
                <a16:creationId xmlns:a16="http://schemas.microsoft.com/office/drawing/2014/main" id="{912D5B70-B848-47F1-947B-F6C22C2B7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945" y="3429000"/>
            <a:ext cx="755541" cy="472679"/>
          </a:xfrm>
          <a:prstGeom prst="rect">
            <a:avLst/>
          </a:prstGeom>
        </p:spPr>
      </p:pic>
      <p:pic>
        <p:nvPicPr>
          <p:cNvPr id="10" name="Attēls 9">
            <a:extLst>
              <a:ext uri="{FF2B5EF4-FFF2-40B4-BE49-F238E27FC236}">
                <a16:creationId xmlns:a16="http://schemas.microsoft.com/office/drawing/2014/main" id="{568C2D20-4A7A-4A94-8258-874F68FEB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946" y="4040739"/>
            <a:ext cx="755541" cy="472213"/>
          </a:xfrm>
          <a:prstGeom prst="rect">
            <a:avLst/>
          </a:prstGeom>
        </p:spPr>
      </p:pic>
      <p:pic>
        <p:nvPicPr>
          <p:cNvPr id="12" name="Attēls 11" descr="Attēls, kurā ir daba, mākonis, naksnīgas debesis&#10;&#10;Apraksts ģenerēts automātiski">
            <a:extLst>
              <a:ext uri="{FF2B5EF4-FFF2-40B4-BE49-F238E27FC236}">
                <a16:creationId xmlns:a16="http://schemas.microsoft.com/office/drawing/2014/main" id="{339987AE-5490-4DC2-A354-598D347F4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946" y="4711975"/>
            <a:ext cx="942424" cy="47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61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6D53C512-A077-49ED-9C5E-3E1F697E6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7521"/>
          </a:xfrm>
        </p:spPr>
        <p:txBody>
          <a:bodyPr>
            <a:normAutofit/>
          </a:bodyPr>
          <a:lstStyle/>
          <a:p>
            <a:pPr algn="ctr"/>
            <a:r>
              <a:rPr lang="lv-LV" sz="2800" b="1" dirty="0"/>
              <a:t>Projektu atbilstība ZPR AP2027  (1)</a:t>
            </a:r>
            <a:br>
              <a:rPr lang="lv-LV" sz="2800" dirty="0"/>
            </a:br>
            <a:endParaRPr lang="lv-LV" sz="2800" b="1" dirty="0"/>
          </a:p>
        </p:txBody>
      </p:sp>
      <p:pic>
        <p:nvPicPr>
          <p:cNvPr id="4" name="Picture 2" descr="ZPR Attīstības programma 2021 - 2027 (Projekts)">
            <a:extLst>
              <a:ext uri="{FF2B5EF4-FFF2-40B4-BE49-F238E27FC236}">
                <a16:creationId xmlns:a16="http://schemas.microsoft.com/office/drawing/2014/main" id="{9D953934-9C6F-4075-9845-BCA8F1AAAFF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995" y="5181600"/>
            <a:ext cx="238100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ula 4">
            <a:extLst>
              <a:ext uri="{FF2B5EF4-FFF2-40B4-BE49-F238E27FC236}">
                <a16:creationId xmlns:a16="http://schemas.microsoft.com/office/drawing/2014/main" id="{3073C2D7-20FB-4D83-8F36-45237D55FF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466794"/>
              </p:ext>
            </p:extLst>
          </p:nvPr>
        </p:nvGraphicFramePr>
        <p:xfrm>
          <a:off x="422031" y="1094803"/>
          <a:ext cx="10931769" cy="408679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250831">
                  <a:extLst>
                    <a:ext uri="{9D8B030D-6E8A-4147-A177-3AD203B41FA5}">
                      <a16:colId xmlns:a16="http://schemas.microsoft.com/office/drawing/2014/main" val="288771437"/>
                    </a:ext>
                  </a:extLst>
                </a:gridCol>
                <a:gridCol w="8680938">
                  <a:extLst>
                    <a:ext uri="{9D8B030D-6E8A-4147-A177-3AD203B41FA5}">
                      <a16:colId xmlns:a16="http://schemas.microsoft.com/office/drawing/2014/main" val="2794448862"/>
                    </a:ext>
                  </a:extLst>
                </a:gridCol>
              </a:tblGrid>
              <a:tr h="4086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b="1" dirty="0"/>
                        <a:t>Robobusa</a:t>
                      </a:r>
                      <a:r>
                        <a:rPr lang="lv-LV" sz="1800" dirty="0"/>
                        <a:t> projekts</a:t>
                      </a:r>
                    </a:p>
                    <a:p>
                      <a:endParaRPr lang="lv-LV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700" b="1" dirty="0"/>
                        <a:t>P3 Uzņēmumu izaugsme un konkurētspēja</a:t>
                      </a:r>
                    </a:p>
                    <a:p>
                      <a:r>
                        <a:rPr lang="lv-LV" sz="1700" dirty="0"/>
                        <a:t>RV 3.6. Tūrisma produktu un pakalpojumu piedāvājuma un konkurētspējas veicināšana</a:t>
                      </a:r>
                    </a:p>
                    <a:p>
                      <a:r>
                        <a:rPr lang="lv-LV" sz="17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 3.6.1. Veicināt konkurētspējīgu tūrisma galamērķu izveidi un attīstību</a:t>
                      </a:r>
                      <a:endParaRPr lang="lv-LV" sz="1700" dirty="0"/>
                    </a:p>
                    <a:p>
                      <a:pPr rtl="0" latinLnBrk="0"/>
                      <a:r>
                        <a:rPr lang="lv-LV" sz="1700" dirty="0"/>
                        <a:t>A </a:t>
                      </a:r>
                      <a:r>
                        <a:rPr lang="lv-LV" sz="17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3.6.1.7. Veicināt tūrisma produktu un pakalpojumu kvalitātes uzlabošanos, koordinējot labās prakses pārņemšanas, apmācību, tirgus izpētes un mārketinga instrumentu uzlabošanas pasākumus</a:t>
                      </a:r>
                    </a:p>
                    <a:p>
                      <a:r>
                        <a:rPr lang="lv-LV" sz="17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 3.6.2. Veicināt Zemgales tūrisma produktu un pakalpojumu dažādību un attīstību</a:t>
                      </a:r>
                    </a:p>
                    <a:p>
                      <a:r>
                        <a:rPr lang="lv-LV" sz="17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3.6.2.7. Veicināt tūrismā neizmantotu resursu, zudušo vērtību, mākslas vēstures, u.c. izmantošanu un attīstību, t.sk.</a:t>
                      </a:r>
                      <a:r>
                        <a:rPr lang="lv-LV" sz="1700" b="0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lv-LV" sz="17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veicināt valsts nozīmes kultūras pieminekļu un dabas pieminekļu pielāgošanu klimata pārmaiņu ietekmēm</a:t>
                      </a:r>
                      <a:endParaRPr lang="lv-LV" sz="1700" dirty="0"/>
                    </a:p>
                    <a:p>
                      <a:r>
                        <a:rPr lang="lv-LV" sz="1700" b="1" dirty="0"/>
                        <a:t>P4 Viedā mobilitāte un infrastruktūra</a:t>
                      </a:r>
                    </a:p>
                    <a:p>
                      <a:r>
                        <a:rPr lang="lv-LV" sz="1700" dirty="0"/>
                        <a:t>RV 4.2. Ilgtspējīga un moderna mobilitāte</a:t>
                      </a:r>
                    </a:p>
                    <a:p>
                      <a:r>
                        <a:rPr lang="lv-LV" sz="1700" dirty="0"/>
                        <a:t>R 4.2.3. Viedu un inovatīvu risinājumu ieviešana, izpēte</a:t>
                      </a:r>
                    </a:p>
                    <a:p>
                      <a:r>
                        <a:rPr lang="lv-LV" sz="1700" dirty="0"/>
                        <a:t>A 4.2.3.4. Videi draudzīga un inovatīva transporta veidu attīstība - bezpilota transporta līdzekļu pilotprojektu ieviešana, </a:t>
                      </a:r>
                      <a:r>
                        <a:rPr lang="lv-LV" sz="1700" dirty="0" err="1"/>
                        <a:t>elektroauto</a:t>
                      </a:r>
                      <a:r>
                        <a:rPr lang="lv-LV" sz="1700" dirty="0"/>
                        <a:t> </a:t>
                      </a:r>
                      <a:r>
                        <a:rPr lang="lv-LV" sz="1700" dirty="0" err="1"/>
                        <a:t>u.c</a:t>
                      </a:r>
                      <a:endParaRPr lang="lv-LV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861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256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372A0B35-540D-40EE-BE5F-D0F9B0D44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677"/>
            <a:ext cx="10515600" cy="795460"/>
          </a:xfrm>
        </p:spPr>
        <p:txBody>
          <a:bodyPr>
            <a:normAutofit/>
          </a:bodyPr>
          <a:lstStyle/>
          <a:p>
            <a:pPr algn="ctr"/>
            <a:r>
              <a:rPr lang="lv-LV" sz="2800" b="1" dirty="0"/>
              <a:t>Projektu atbilstība ZPR AP2027  (2)</a:t>
            </a:r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9B282A13-85BD-4632-832E-20D6B73A0C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4182017"/>
              </p:ext>
            </p:extLst>
          </p:nvPr>
        </p:nvGraphicFramePr>
        <p:xfrm>
          <a:off x="838200" y="947860"/>
          <a:ext cx="10515600" cy="4511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82262">
                  <a:extLst>
                    <a:ext uri="{9D8B030D-6E8A-4147-A177-3AD203B41FA5}">
                      <a16:colId xmlns:a16="http://schemas.microsoft.com/office/drawing/2014/main" val="175865849"/>
                    </a:ext>
                  </a:extLst>
                </a:gridCol>
                <a:gridCol w="8833338">
                  <a:extLst>
                    <a:ext uri="{9D8B030D-6E8A-4147-A177-3AD203B41FA5}">
                      <a16:colId xmlns:a16="http://schemas.microsoft.com/office/drawing/2014/main" val="1024656840"/>
                    </a:ext>
                  </a:extLst>
                </a:gridCol>
              </a:tblGrid>
              <a:tr h="44227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b="1" dirty="0"/>
                        <a:t>Zaļo industriālo zonu </a:t>
                      </a:r>
                      <a:r>
                        <a:rPr lang="lv-LV" sz="1800" dirty="0"/>
                        <a:t>projekts</a:t>
                      </a:r>
                    </a:p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700" b="1" dirty="0"/>
                        <a:t>P3 Uzņēmumu izaugsme un konkurētspēja</a:t>
                      </a:r>
                    </a:p>
                    <a:p>
                      <a:r>
                        <a:rPr lang="lv-LV" sz="1700" dirty="0"/>
                        <a:t>RV 3.1.Uzņēmējdarbībai pievilcīgas vides attīstība un infrastruktūras sakārtošana</a:t>
                      </a:r>
                    </a:p>
                    <a:p>
                      <a:r>
                        <a:rPr lang="lv-LV" sz="1700" dirty="0"/>
                        <a:t>R 3.1.1. Publiskās infrastruktūras attīstība uzņēmējdarbības atbalstam Zemgales pašvaldības t.sk. ieguldījumi pārejai uz </a:t>
                      </a:r>
                      <a:r>
                        <a:rPr lang="lv-LV" sz="1700" dirty="0" err="1"/>
                        <a:t>klimatneitralitāti</a:t>
                      </a:r>
                      <a:r>
                        <a:rPr lang="lv-LV" sz="1700" dirty="0"/>
                        <a:t> </a:t>
                      </a:r>
                    </a:p>
                    <a:p>
                      <a:r>
                        <a:rPr lang="lv-LV" sz="1700" dirty="0"/>
                        <a:t>A 3.1.1.5. Zaļo industriālo zonu veidošana pašvaldībās</a:t>
                      </a:r>
                    </a:p>
                    <a:p>
                      <a:r>
                        <a:rPr lang="lv-LV" sz="1700" dirty="0"/>
                        <a:t>R 3.3.1. Veicināt investīcijas uzņēmējiem pārejai uz energoefektīviem un videi draudzīgākiem risinājumiem (t.sk. AER tehnoloģijām), kas veicinās reģiona uzņēmējdarbības virzību uz </a:t>
                      </a:r>
                      <a:r>
                        <a:rPr lang="lv-LV" sz="1700" dirty="0" err="1"/>
                        <a:t>klimatneitralitāti</a:t>
                      </a:r>
                      <a:endParaRPr lang="lv-LV" sz="1700" dirty="0"/>
                    </a:p>
                    <a:p>
                      <a:r>
                        <a:rPr lang="lv-LV" sz="1700" dirty="0"/>
                        <a:t>A 3.3.5. “</a:t>
                      </a:r>
                      <a:r>
                        <a:rPr lang="lv-LV" sz="1700" dirty="0" err="1"/>
                        <a:t>Laflora</a:t>
                      </a:r>
                      <a:r>
                        <a:rPr lang="lv-LV" sz="1700" dirty="0"/>
                        <a:t>” vēja parks un Zaļās industriālās zonas iecere </a:t>
                      </a:r>
                      <a:r>
                        <a:rPr lang="lv-LV" sz="1700" dirty="0" err="1"/>
                        <a:t>Kaigu</a:t>
                      </a:r>
                      <a:r>
                        <a:rPr lang="lv-LV" sz="1700" dirty="0"/>
                        <a:t> purvā, Jelgavas novadā u.c. uzņēmēju aktivitātes</a:t>
                      </a:r>
                    </a:p>
                    <a:p>
                      <a:r>
                        <a:rPr lang="lv-LV" sz="1700" b="1" dirty="0"/>
                        <a:t>P5 Klimata pārmaiņas vide un aprites ekonomika</a:t>
                      </a:r>
                    </a:p>
                    <a:p>
                      <a:r>
                        <a:rPr lang="lv-LV" sz="1700" dirty="0"/>
                        <a:t>RV 5.1. Energoefektivitātes veicināšana, atjaunojamie energoresursi</a:t>
                      </a:r>
                    </a:p>
                    <a:p>
                      <a:r>
                        <a:rPr lang="lv-LV" sz="1700" dirty="0"/>
                        <a:t>R 5.1.4. AER saražotās enerģijas īpatsvara palielināšana reģionā, izmantojot vietējos resursu potenciālu (biomasa), LLU pētnieciskā potenciāla izmantošana AER izmantošanai un energoefektivitātes paaugstināšanai, AER izmantošanas (saule, vējš, ģeotermālā enerģija, biomasa u.c.) veicināšana</a:t>
                      </a:r>
                    </a:p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7106390"/>
                  </a:ext>
                </a:extLst>
              </a:tr>
            </a:tbl>
          </a:graphicData>
        </a:graphic>
      </p:graphicFrame>
      <p:pic>
        <p:nvPicPr>
          <p:cNvPr id="5" name="Picture 2" descr="ZPR Attīstības programma 2021 - 2027 (Projekts)">
            <a:extLst>
              <a:ext uri="{FF2B5EF4-FFF2-40B4-BE49-F238E27FC236}">
                <a16:creationId xmlns:a16="http://schemas.microsoft.com/office/drawing/2014/main" id="{2F9A4130-0E32-47E0-B44D-FE8429403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995" y="5181600"/>
            <a:ext cx="238100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624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27022A29-00D4-4DAE-955A-05F93293E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860"/>
          </a:xfrm>
        </p:spPr>
        <p:txBody>
          <a:bodyPr>
            <a:normAutofit/>
          </a:bodyPr>
          <a:lstStyle/>
          <a:p>
            <a:pPr algn="ctr"/>
            <a:r>
              <a:rPr lang="lv-LV" sz="2800" b="1" dirty="0"/>
              <a:t>Projektu atbilstība ZPR AP2027  (3)</a:t>
            </a:r>
            <a:br>
              <a:rPr lang="lv-LV" sz="2800" dirty="0"/>
            </a:br>
            <a:endParaRPr lang="lv-LV" sz="2800" dirty="0"/>
          </a:p>
        </p:txBody>
      </p:sp>
      <p:pic>
        <p:nvPicPr>
          <p:cNvPr id="4" name="Picture 2" descr="ZPR Attīstības programma 2021 - 2027 (Projekts)">
            <a:extLst>
              <a:ext uri="{FF2B5EF4-FFF2-40B4-BE49-F238E27FC236}">
                <a16:creationId xmlns:a16="http://schemas.microsoft.com/office/drawing/2014/main" id="{BBBB5A67-6876-4DD1-AC69-477E996B60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404" y="5178829"/>
            <a:ext cx="2381596" cy="167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ula 5">
            <a:extLst>
              <a:ext uri="{FF2B5EF4-FFF2-40B4-BE49-F238E27FC236}">
                <a16:creationId xmlns:a16="http://schemas.microsoft.com/office/drawing/2014/main" id="{5FD613C6-5FFF-4A28-9576-B42AF58A9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44762"/>
              </p:ext>
            </p:extLst>
          </p:nvPr>
        </p:nvGraphicFramePr>
        <p:xfrm>
          <a:off x="838200" y="1020867"/>
          <a:ext cx="10240108" cy="402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44262">
                  <a:extLst>
                    <a:ext uri="{9D8B030D-6E8A-4147-A177-3AD203B41FA5}">
                      <a16:colId xmlns:a16="http://schemas.microsoft.com/office/drawing/2014/main" val="3308942769"/>
                    </a:ext>
                  </a:extLst>
                </a:gridCol>
                <a:gridCol w="7795846">
                  <a:extLst>
                    <a:ext uri="{9D8B030D-6E8A-4147-A177-3AD203B41FA5}">
                      <a16:colId xmlns:a16="http://schemas.microsoft.com/office/drawing/2014/main" val="1932798241"/>
                    </a:ext>
                  </a:extLst>
                </a:gridCol>
              </a:tblGrid>
              <a:tr h="40083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/>
                        <a:t>Projekts par </a:t>
                      </a:r>
                      <a:r>
                        <a:rPr lang="lv-LV" sz="1800" b="1" dirty="0" err="1"/>
                        <a:t>ekostāvokli</a:t>
                      </a:r>
                      <a:r>
                        <a:rPr lang="lv-LV" sz="1800" b="1" dirty="0"/>
                        <a:t> l/s zemēs </a:t>
                      </a:r>
                      <a:r>
                        <a:rPr lang="lv-LV" sz="1800" dirty="0"/>
                        <a:t>un </a:t>
                      </a:r>
                      <a:r>
                        <a:rPr lang="lv-LV" sz="1800" b="1" dirty="0"/>
                        <a:t>ūdeņos,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b="1" dirty="0"/>
                        <a:t>lauku </a:t>
                      </a:r>
                      <a:r>
                        <a:rPr lang="lv-LV" sz="1800" b="1" dirty="0" err="1"/>
                        <a:t>bioekonomiku</a:t>
                      </a:r>
                      <a:endParaRPr lang="lv-LV" sz="18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lv-L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20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P3 Uzņēmumu izaugsme un konkurētspēja</a:t>
                      </a:r>
                      <a:r>
                        <a:rPr lang="lv-LV" sz="2000" dirty="0"/>
                        <a:t> </a:t>
                      </a:r>
                      <a:br>
                        <a:rPr lang="lv-LV" sz="2400" dirty="0"/>
                      </a:br>
                      <a:r>
                        <a:rPr lang="lv-LV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RV 3.2. Zināšanu </a:t>
                      </a:r>
                      <a:r>
                        <a:rPr lang="lv-LV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pārnese</a:t>
                      </a:r>
                      <a:r>
                        <a:rPr lang="lv-LV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un tehnoloģiju </a:t>
                      </a:r>
                      <a:r>
                        <a:rPr lang="lv-LV" sz="18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pārnese</a:t>
                      </a:r>
                      <a:r>
                        <a:rPr lang="lv-LV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Zemgales ekonomikas specializācijas un RIS 3 nozarēs</a:t>
                      </a:r>
                    </a:p>
                    <a:p>
                      <a:r>
                        <a:rPr lang="lv-LV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lv-LV" sz="1800" b="0" dirty="0"/>
                        <a:t> 3.2.1.5. Veidot </a:t>
                      </a:r>
                      <a:r>
                        <a:rPr lang="lv-LV" sz="1800" b="0" dirty="0" err="1"/>
                        <a:t>Bioekonomikas</a:t>
                      </a:r>
                      <a:r>
                        <a:rPr lang="lv-LV" sz="1800" b="0" dirty="0"/>
                        <a:t> jomā darbojošos uzņēmumu, zinātnieku un publiskā sektora institūciju sadarbības tīklu</a:t>
                      </a:r>
                    </a:p>
                    <a:p>
                      <a:r>
                        <a:rPr lang="lv-LV" sz="1800" b="0" dirty="0"/>
                        <a:t>RV 3.3.Kapacitātes stiprināšana investīciju un finanšu kapitāla piesaistē</a:t>
                      </a:r>
                    </a:p>
                    <a:p>
                      <a:r>
                        <a:rPr lang="lv-LV" sz="1800" dirty="0"/>
                        <a:t>A 3.3.3. Popularizēt labo praksi un sniegt konsultācijas par atbalsta instrumentiem - "zaļās" inovācijas, informācijas un komunikācijas</a:t>
                      </a:r>
                    </a:p>
                    <a:p>
                      <a:r>
                        <a:rPr lang="lv-LV" sz="1800" dirty="0"/>
                        <a:t>tehnoloģijas (IKT) un dzīves kvalitāti atbalstošas tehnoloģiju jomā</a:t>
                      </a:r>
                    </a:p>
                    <a:p>
                      <a:r>
                        <a:rPr lang="lv-LV" sz="2000" b="1" dirty="0"/>
                        <a:t>P5 Klimata pārmaiņas, vide un aprites ekonomika</a:t>
                      </a:r>
                    </a:p>
                    <a:p>
                      <a:r>
                        <a:rPr lang="lv-LV" sz="1800" dirty="0"/>
                        <a:t>RV 5.3. Pielāgošanās klimata pārmaiņām un to mazināšana</a:t>
                      </a:r>
                    </a:p>
                    <a:p>
                      <a:r>
                        <a:rPr lang="lv-LV" sz="1800" dirty="0"/>
                        <a:t>R 5.3.5. Videi draudzīga lauku apsaimniekošana ūdens un gaisa kvalitātes uzlabošanai, bioloģiskās daudzveidības uzturēšanai</a:t>
                      </a:r>
                    </a:p>
                    <a:p>
                      <a:endParaRPr lang="lv-LV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585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044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11B1209D-BCD5-4C23-AA0F-7D1DDFEFE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lv-LV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Projektu atbilstība ZPR AP2027  (4)</a:t>
            </a:r>
            <a:br>
              <a:rPr kumimoji="0" lang="lv-LV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15521BE7-778E-4177-A1E8-2BECD22F8C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309470"/>
              </p:ext>
            </p:extLst>
          </p:nvPr>
        </p:nvGraphicFramePr>
        <p:xfrm>
          <a:off x="838200" y="1403594"/>
          <a:ext cx="10515600" cy="3413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291862">
                  <a:extLst>
                    <a:ext uri="{9D8B030D-6E8A-4147-A177-3AD203B41FA5}">
                      <a16:colId xmlns:a16="http://schemas.microsoft.com/office/drawing/2014/main" val="1481004897"/>
                    </a:ext>
                  </a:extLst>
                </a:gridCol>
                <a:gridCol w="8223738">
                  <a:extLst>
                    <a:ext uri="{9D8B030D-6E8A-4147-A177-3AD203B41FA5}">
                      <a16:colId xmlns:a16="http://schemas.microsoft.com/office/drawing/2014/main" val="2591447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v-LV" sz="2000" b="1" dirty="0"/>
                        <a:t>Biogāzes</a:t>
                      </a:r>
                      <a:r>
                        <a:rPr lang="lv-LV" dirty="0"/>
                        <a:t> projekts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lv-LV" sz="2000" b="1" dirty="0"/>
                        <a:t>P5 Klimata pārmaiņas, vide un aprites ekonomika</a:t>
                      </a:r>
                    </a:p>
                    <a:p>
                      <a:pPr algn="just"/>
                      <a:endParaRPr lang="lv-LV" dirty="0"/>
                    </a:p>
                    <a:p>
                      <a:pPr algn="just"/>
                      <a:r>
                        <a:rPr lang="lv-LV" dirty="0"/>
                        <a:t>RV 5. 1. Energoefektivitātes veicināšana, atjaunojamie energoresursi</a:t>
                      </a:r>
                    </a:p>
                    <a:p>
                      <a:pPr algn="just"/>
                      <a:endParaRPr lang="lv-LV" dirty="0"/>
                    </a:p>
                    <a:p>
                      <a:pPr algn="just"/>
                      <a:r>
                        <a:rPr lang="lv-LV" dirty="0"/>
                        <a:t>R 5.1.4. AER saražotās enerģijas īpatsvara palielināšana reģionā, izmantojot vietējos</a:t>
                      </a:r>
                    </a:p>
                    <a:p>
                      <a:pPr algn="just"/>
                      <a:r>
                        <a:rPr lang="lv-LV" dirty="0"/>
                        <a:t>resursu potenciālu (biomasa), LLU pētnieciskā potenciāla izmantošana AER</a:t>
                      </a:r>
                    </a:p>
                    <a:p>
                      <a:pPr algn="just"/>
                      <a:r>
                        <a:rPr lang="lv-LV" dirty="0"/>
                        <a:t>izmantošanai un energoefektivitātes paaugstināšanai, AER izmantošanas (saule, vējš, ģeotermālā enerģija, biomasa u.c.) veicināšana</a:t>
                      </a:r>
                    </a:p>
                    <a:p>
                      <a:pPr algn="just"/>
                      <a:endParaRPr lang="lv-LV" dirty="0"/>
                    </a:p>
                    <a:p>
                      <a:pPr algn="just"/>
                      <a:r>
                        <a:rPr lang="lv-LV" dirty="0"/>
                        <a:t>A 5.1.4.3. Biogāzes attīrīšanas (</a:t>
                      </a:r>
                      <a:r>
                        <a:rPr lang="lv-LV" dirty="0" err="1"/>
                        <a:t>biometāna</a:t>
                      </a:r>
                      <a:r>
                        <a:rPr lang="lv-LV" dirty="0"/>
                        <a:t> ražošanas) iekārtu uzstādīšana, </a:t>
                      </a:r>
                      <a:r>
                        <a:rPr lang="lv-LV" dirty="0" err="1"/>
                        <a:t>biometāna</a:t>
                      </a:r>
                      <a:r>
                        <a:rPr lang="lv-LV" dirty="0"/>
                        <a:t> transportēšanai vai </a:t>
                      </a:r>
                      <a:r>
                        <a:rPr lang="lv-LV" dirty="0" err="1"/>
                        <a:t>uzpildei</a:t>
                      </a:r>
                      <a:r>
                        <a:rPr lang="lv-LV" dirty="0"/>
                        <a:t> nepieciešamās infrastruktūras izveide, t.sk., izveidojot </a:t>
                      </a:r>
                      <a:r>
                        <a:rPr lang="lv-LV" dirty="0" err="1"/>
                        <a:t>pieslēgumus</a:t>
                      </a:r>
                      <a:r>
                        <a:rPr lang="lv-LV" dirty="0"/>
                        <a:t> pie gāzes pārvades vai sadales tīkliem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913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6247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8BEC8A11-05BC-485D-A7AE-BC17EBB48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lv-LV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Projektu atbilstība ZPR AP2027  (5)</a:t>
            </a:r>
            <a:br>
              <a:rPr kumimoji="0" lang="lv-LV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C2D9A930-C92D-4B34-9792-AFD4D8172C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85457"/>
              </p:ext>
            </p:extLst>
          </p:nvPr>
        </p:nvGraphicFramePr>
        <p:xfrm>
          <a:off x="838199" y="1497379"/>
          <a:ext cx="10515600" cy="1493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69831">
                  <a:extLst>
                    <a:ext uri="{9D8B030D-6E8A-4147-A177-3AD203B41FA5}">
                      <a16:colId xmlns:a16="http://schemas.microsoft.com/office/drawing/2014/main" val="983023231"/>
                    </a:ext>
                  </a:extLst>
                </a:gridCol>
                <a:gridCol w="8645769">
                  <a:extLst>
                    <a:ext uri="{9D8B030D-6E8A-4147-A177-3AD203B41FA5}">
                      <a16:colId xmlns:a16="http://schemas.microsoft.com/office/drawing/2014/main" val="15715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v-LV" sz="2000" b="1" dirty="0"/>
                        <a:t>SECAP</a:t>
                      </a:r>
                      <a:r>
                        <a:rPr lang="lv-LV" dirty="0"/>
                        <a:t> projekts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2000" b="1" dirty="0"/>
                        <a:t>P5 Klimata pārmaiņas vide un aprites ekonomika</a:t>
                      </a:r>
                    </a:p>
                    <a:p>
                      <a:r>
                        <a:rPr lang="lv-LV" dirty="0"/>
                        <a:t>RV 5.3. Pielāgošanās klimata pārmaiņām un to mazināšana</a:t>
                      </a:r>
                    </a:p>
                    <a:p>
                      <a:r>
                        <a:rPr lang="lv-LV" dirty="0"/>
                        <a:t>R 5.3.6. Pašvaldību klimata pielāgošanās stratēģiju izstrāde, koordinācija</a:t>
                      </a:r>
                    </a:p>
                    <a:p>
                      <a:r>
                        <a:rPr lang="lv-LV" dirty="0"/>
                        <a:t>A 5.3.6.1. Pašvaldību klimata pielāgošanās stratēģiju izstrāde</a:t>
                      </a:r>
                    </a:p>
                    <a:p>
                      <a:r>
                        <a:rPr lang="lv-LV" dirty="0"/>
                        <a:t>A 5.3.6.2. Stratēģiju koordinācija reģionā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906090"/>
                  </a:ext>
                </a:extLst>
              </a:tr>
            </a:tbl>
          </a:graphicData>
        </a:graphic>
      </p:graphicFrame>
      <p:graphicFrame>
        <p:nvGraphicFramePr>
          <p:cNvPr id="5" name="Tabula 5">
            <a:extLst>
              <a:ext uri="{FF2B5EF4-FFF2-40B4-BE49-F238E27FC236}">
                <a16:creationId xmlns:a16="http://schemas.microsoft.com/office/drawing/2014/main" id="{0A73E12F-0577-460A-841E-69E168264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239847"/>
              </p:ext>
            </p:extLst>
          </p:nvPr>
        </p:nvGraphicFramePr>
        <p:xfrm>
          <a:off x="838199" y="3223993"/>
          <a:ext cx="10515600" cy="1798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58109">
                  <a:extLst>
                    <a:ext uri="{9D8B030D-6E8A-4147-A177-3AD203B41FA5}">
                      <a16:colId xmlns:a16="http://schemas.microsoft.com/office/drawing/2014/main" val="4077656074"/>
                    </a:ext>
                  </a:extLst>
                </a:gridCol>
                <a:gridCol w="8657491">
                  <a:extLst>
                    <a:ext uri="{9D8B030D-6E8A-4147-A177-3AD203B41FA5}">
                      <a16:colId xmlns:a16="http://schemas.microsoft.com/office/drawing/2014/main" val="3744253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v-LV" b="1" dirty="0"/>
                        <a:t>Klimata pārmaiņu pielāgošanās </a:t>
                      </a:r>
                      <a:r>
                        <a:rPr lang="lv-LV" dirty="0"/>
                        <a:t>(fokuss-ūdeņi) projekts</a:t>
                      </a:r>
                    </a:p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2000" b="1" dirty="0"/>
                        <a:t>P5 Klimata pārmaiņas vide un aprites ekonomika</a:t>
                      </a:r>
                    </a:p>
                    <a:p>
                      <a:r>
                        <a:rPr lang="lv-LV" dirty="0"/>
                        <a:t>RV 5.4. Vides infrastruktūras attīstība</a:t>
                      </a:r>
                    </a:p>
                    <a:p>
                      <a:r>
                        <a:rPr lang="lv-LV" dirty="0"/>
                        <a:t>R 5.4.3. Pilsētu un apdzīvotu vietu </a:t>
                      </a:r>
                      <a:r>
                        <a:rPr lang="lv-LV" dirty="0" err="1"/>
                        <a:t>lietusūdeņu</a:t>
                      </a:r>
                      <a:r>
                        <a:rPr lang="lv-LV" dirty="0"/>
                        <a:t> noteces sistēmu attīstība</a:t>
                      </a:r>
                    </a:p>
                    <a:p>
                      <a:r>
                        <a:rPr lang="lv-LV" sz="2000" b="1" dirty="0"/>
                        <a:t>P9 Prioritāte Sabiedrības drošība</a:t>
                      </a:r>
                    </a:p>
                    <a:p>
                      <a:r>
                        <a:rPr lang="lv-LV" sz="1800" b="0" dirty="0"/>
                        <a:t>RV 9.2. Pētnieciskas darbības, kas sekmēs drošības risku mazinājumu reģiona ietvaros</a:t>
                      </a:r>
                    </a:p>
                    <a:p>
                      <a:r>
                        <a:rPr lang="lv-LV" sz="1800" b="0" dirty="0"/>
                        <a:t>R 9.2.3. Nodrošināt veiksmīgu reģiona pielāgošanos klimata pārmaiņu radītajiem riskiem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33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283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6C3C0DAA-E436-4065-8A9A-B311CD2B4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sz="4400" b="1" dirty="0"/>
              <a:t>Robobusa</a:t>
            </a:r>
            <a:r>
              <a:rPr lang="lv-LV" sz="4400" dirty="0"/>
              <a:t> projekts</a:t>
            </a:r>
            <a:br>
              <a:rPr lang="lv-LV" sz="4400" dirty="0"/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16064031-A567-47A4-8107-B803913966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8511036"/>
              </p:ext>
            </p:extLst>
          </p:nvPr>
        </p:nvGraphicFramePr>
        <p:xfrm>
          <a:off x="838200" y="1825625"/>
          <a:ext cx="10515600" cy="3108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71646">
                  <a:extLst>
                    <a:ext uri="{9D8B030D-6E8A-4147-A177-3AD203B41FA5}">
                      <a16:colId xmlns:a16="http://schemas.microsoft.com/office/drawing/2014/main" val="3821765741"/>
                    </a:ext>
                  </a:extLst>
                </a:gridCol>
                <a:gridCol w="5843954">
                  <a:extLst>
                    <a:ext uri="{9D8B030D-6E8A-4147-A177-3AD203B41FA5}">
                      <a16:colId xmlns:a16="http://schemas.microsoft.com/office/drawing/2014/main" val="355316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Plānoti 3 </a:t>
                      </a:r>
                      <a:r>
                        <a:rPr lang="lv-LV" dirty="0" err="1"/>
                        <a:t>pilotizmēģinājumi</a:t>
                      </a:r>
                      <a:r>
                        <a:rPr lang="lv-LV" dirty="0"/>
                        <a:t> novadu centros, kur tas vēl nav bijis – Dobelē, Bauskā un Jēkabpilī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Konceptuālais virziens Zemgales gadījumā – tūrisma mārketings, tūrisma attīstība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 err="1"/>
                        <a:t>Pilotizmēģinājumu</a:t>
                      </a:r>
                      <a:r>
                        <a:rPr lang="lv-LV" dirty="0"/>
                        <a:t> vietas – tūrisma objekti, </a:t>
                      </a:r>
                      <a:r>
                        <a:rPr lang="lv-LV" dirty="0" err="1"/>
                        <a:t>robobuss</a:t>
                      </a:r>
                      <a:r>
                        <a:rPr lang="lv-LV" dirty="0"/>
                        <a:t> pilda vai nu pēdējās jūdzes pakalpojumu, vai arī papildina tūrisma objekta pakalpojumu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Saskaņojumi ar pašvaldībām un CSDD – tuvākajā laikā tiks organizētas vizītes minētajās pilsētās, lai noteiktu maršrutus, apmeklētu TIC un  tūrisma objektu pārstāvjus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5968326"/>
                  </a:ext>
                </a:extLst>
              </a:tr>
            </a:tbl>
          </a:graphicData>
        </a:graphic>
      </p:graphicFrame>
      <p:pic>
        <p:nvPicPr>
          <p:cNvPr id="5" name="Attēls 4">
            <a:extLst>
              <a:ext uri="{FF2B5EF4-FFF2-40B4-BE49-F238E27FC236}">
                <a16:creationId xmlns:a16="http://schemas.microsoft.com/office/drawing/2014/main" id="{3B92F170-CFDA-4DC5-9558-7F0E048AED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4"/>
            <a:ext cx="4663439" cy="310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71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B3F2DE84-E9A1-4A26-934E-AF72FAA03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b="1" dirty="0"/>
              <a:t>Zaļo industriālo zonu </a:t>
            </a:r>
            <a:r>
              <a:rPr lang="lv-LV" dirty="0"/>
              <a:t>projekts</a:t>
            </a:r>
            <a:br>
              <a:rPr lang="lv-LV" sz="4400" dirty="0"/>
            </a:br>
            <a:endParaRPr lang="lv-LV" dirty="0"/>
          </a:p>
        </p:txBody>
      </p:sp>
      <p:graphicFrame>
        <p:nvGraphicFramePr>
          <p:cNvPr id="4" name="Tabula 4">
            <a:extLst>
              <a:ext uri="{FF2B5EF4-FFF2-40B4-BE49-F238E27FC236}">
                <a16:creationId xmlns:a16="http://schemas.microsoft.com/office/drawing/2014/main" id="{0DAF2702-500F-4C68-9741-5296900C23E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0475972"/>
              </p:ext>
            </p:extLst>
          </p:nvPr>
        </p:nvGraphicFramePr>
        <p:xfrm>
          <a:off x="838200" y="1825625"/>
          <a:ext cx="10515600" cy="323874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59923">
                  <a:extLst>
                    <a:ext uri="{9D8B030D-6E8A-4147-A177-3AD203B41FA5}">
                      <a16:colId xmlns:a16="http://schemas.microsoft.com/office/drawing/2014/main" val="3448038627"/>
                    </a:ext>
                  </a:extLst>
                </a:gridCol>
                <a:gridCol w="5855677">
                  <a:extLst>
                    <a:ext uri="{9D8B030D-6E8A-4147-A177-3AD203B41FA5}">
                      <a16:colId xmlns:a16="http://schemas.microsoft.com/office/drawing/2014/main" val="259113820"/>
                    </a:ext>
                  </a:extLst>
                </a:gridCol>
              </a:tblGrid>
              <a:tr h="3238744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Plānoti pasākumi zaļo industriālo zonu attīstīšanai sadarbojoties dažādu valstu reģionu starpā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Iespējami </a:t>
                      </a:r>
                      <a:r>
                        <a:rPr lang="lv-LV" dirty="0" err="1"/>
                        <a:t>digitalizācijas</a:t>
                      </a:r>
                      <a:r>
                        <a:rPr lang="lv-LV" dirty="0"/>
                        <a:t> pasākumi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Zemgalē kā partneris darbosies SIA </a:t>
                      </a:r>
                      <a:r>
                        <a:rPr lang="lv-LV" dirty="0" err="1"/>
                        <a:t>Laflora</a:t>
                      </a:r>
                      <a:r>
                        <a:rPr lang="lv-LV" dirty="0"/>
                        <a:t> ar savām aktivitātēm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Pieredzes un informācijas iegūšanas pasākumi zaļo zonu Eiropas sertifikācijas iegūšanai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v-LV" dirty="0"/>
                        <a:t>Zemgalē ZPR plāno pētījumu par reģiona zaļo industriālo zonu potenciālu un attīstības iespējām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8644787"/>
                  </a:ext>
                </a:extLst>
              </a:tr>
            </a:tbl>
          </a:graphicData>
        </a:graphic>
      </p:graphicFrame>
      <p:pic>
        <p:nvPicPr>
          <p:cNvPr id="6" name="Attēls 5" descr="Attēls, kurā ir krasts&#10;&#10;Apraksts ģenerēts automātiski">
            <a:extLst>
              <a:ext uri="{FF2B5EF4-FFF2-40B4-BE49-F238E27FC236}">
                <a16:creationId xmlns:a16="http://schemas.microsoft.com/office/drawing/2014/main" id="{EB21F8CE-5421-461C-BDD9-A7F1C333E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2051538"/>
            <a:ext cx="4647551" cy="261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85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2240</TotalTime>
  <Words>1312</Words>
  <Application>Microsoft Office PowerPoint</Application>
  <PresentationFormat>Platekrāna</PresentationFormat>
  <Paragraphs>141</Paragraphs>
  <Slides>16</Slides>
  <Notes>0</Notes>
  <HiddenSlides>0</HiddenSlides>
  <MMClips>0</MMClips>
  <ScaleCrop>false</ScaleCrop>
  <HeadingPairs>
    <vt:vector size="6" baseType="variant">
      <vt:variant>
        <vt:lpstr>Lietotie fonti</vt:lpstr>
      </vt:variant>
      <vt:variant>
        <vt:i4>3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dizains</vt:lpstr>
      <vt:lpstr>Zemgales Plānošanas reģiona   Enerģētikas un klimata darba grupas sanāksme </vt:lpstr>
      <vt:lpstr>Projektu saraksts</vt:lpstr>
      <vt:lpstr>Projektu atbilstība ZPR AP2027  (1) </vt:lpstr>
      <vt:lpstr>Projektu atbilstība ZPR AP2027  (2)</vt:lpstr>
      <vt:lpstr>Projektu atbilstība ZPR AP2027  (3) </vt:lpstr>
      <vt:lpstr>Projektu atbilstība ZPR AP2027  (4) </vt:lpstr>
      <vt:lpstr>Projektu atbilstība ZPR AP2027  (5) </vt:lpstr>
      <vt:lpstr>Robobusa projekts </vt:lpstr>
      <vt:lpstr>Zaļo industriālo zonu projekts </vt:lpstr>
      <vt:lpstr>Zaļo industriālo zonu projekts</vt:lpstr>
      <vt:lpstr>Projekts par ekostāvokli l/s zemēs un ūdeņos,  lauku bioekonomiku </vt:lpstr>
      <vt:lpstr>Biogāzes projekts </vt:lpstr>
      <vt:lpstr>SECAP (Ilgtspējīgu enerģētikas  un klimata rīcības plānu) projekts </vt:lpstr>
      <vt:lpstr>Klimata pielāgošanās (fokuss-ūdeņi) projekts </vt:lpstr>
      <vt:lpstr>Paldies par uzmanību!       </vt:lpstr>
      <vt:lpstr>PowerPoint prezentācija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Zemgales Plānošanas reģions</dc:title>
  <dc:creator>AigarsIevins</dc:creator>
  <cp:lastModifiedBy>User</cp:lastModifiedBy>
  <cp:revision>123</cp:revision>
  <cp:lastPrinted>2015-06-27T09:43:04Z</cp:lastPrinted>
  <dcterms:created xsi:type="dcterms:W3CDTF">2015-05-26T07:24:58Z</dcterms:created>
  <dcterms:modified xsi:type="dcterms:W3CDTF">2022-03-01T07:31:12Z</dcterms:modified>
</cp:coreProperties>
</file>