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8"/>
  </p:notesMasterIdLst>
  <p:sldIdLst>
    <p:sldId id="285" r:id="rId2"/>
    <p:sldId id="1176" r:id="rId3"/>
    <p:sldId id="1203" r:id="rId4"/>
    <p:sldId id="1205" r:id="rId5"/>
    <p:sldId id="801" r:id="rId6"/>
    <p:sldId id="119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oklusējuma sadaļa" id="{D7FC51E7-14A4-4660-8AD4-63D2000C667A}">
          <p14:sldIdLst>
            <p14:sldId id="285"/>
            <p14:sldId id="1176"/>
            <p14:sldId id="1203"/>
            <p14:sldId id="1205"/>
            <p14:sldId id="801"/>
            <p14:sldId id="1198"/>
          </p14:sldIdLst>
        </p14:section>
        <p14:section name="Noklusējuma sadaļa" id="{DCC0357D-EF9E-4864-AFDF-8FA56CF2FC7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ējs stils 2 - izcēlum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5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3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860BE-B9CB-4744-8573-38C677B65BA9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05315-D53A-4C50-91E6-6F0DBA6B3F25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70015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lv-LV"/>
              <a:t>Noklikšķiniet, lai rediģētu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196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731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288292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1717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adaļas galve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98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4353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71629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3923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7936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75356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v-LV"/>
              <a:t>Noklikšķiniet uz ikonas, lai pievienotu attēlu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14240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70383A-136E-42E8-BF8D-B1E64570BF27}" type="datetimeFigureOut">
              <a:rPr lang="lv-LV" smtClean="0"/>
              <a:t>01.03.2022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DA839E4-AA90-4416-9219-5A08A0A6F3E0}" type="slidenum">
              <a:rPr lang="lv-LV" smtClean="0"/>
              <a:t>‹#›</a:t>
            </a:fld>
            <a:endParaRPr lang="lv-LV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813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zemgale.lv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>
            <a:extLst>
              <a:ext uri="{FF2B5EF4-FFF2-40B4-BE49-F238E27FC236}">
                <a16:creationId xmlns:a16="http://schemas.microsoft.com/office/drawing/2014/main" id="{B04B2029-1AEC-455A-8392-456388A8C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1114" y="2402379"/>
            <a:ext cx="5473901" cy="2498950"/>
          </a:xfrm>
          <a:noFill/>
          <a:ln>
            <a:noFill/>
          </a:ln>
          <a:effectLst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/>
            <a:r>
              <a:rPr lang="lv-LV" altLang="lv-LV" sz="3200" b="1" dirty="0">
                <a:solidFill>
                  <a:schemeClr val="accent5">
                    <a:lumMod val="75000"/>
                  </a:schemeClr>
                </a:solidFill>
                <a:latin typeface="Arial Nova" panose="020B0504020202020204" pitchFamily="34" charset="0"/>
              </a:rPr>
              <a:t>Zemgales Plānošanas reģiona</a:t>
            </a:r>
            <a:br>
              <a:rPr lang="lv-LV" altLang="lv-LV" sz="3200" b="1" dirty="0">
                <a:solidFill>
                  <a:schemeClr val="accent5">
                    <a:lumMod val="75000"/>
                  </a:schemeClr>
                </a:solidFill>
                <a:latin typeface="Arial Nova" panose="020B0504020202020204" pitchFamily="34" charset="0"/>
              </a:rPr>
            </a:br>
            <a:r>
              <a:rPr lang="lv-LV" altLang="lv-LV" sz="3200" b="1" dirty="0">
                <a:solidFill>
                  <a:schemeClr val="accent5">
                    <a:lumMod val="75000"/>
                  </a:schemeClr>
                </a:solidFill>
                <a:latin typeface="Arial Nova" panose="020B0504020202020204" pitchFamily="34" charset="0"/>
              </a:rPr>
              <a:t>Enerģētikas un klimata darba grupas sanāksme</a:t>
            </a:r>
            <a:endParaRPr lang="lv-LV" altLang="lv-LV" sz="4400" b="1" dirty="0">
              <a:solidFill>
                <a:schemeClr val="accent5">
                  <a:lumMod val="75000"/>
                </a:schemeClr>
              </a:solidFill>
              <a:latin typeface="Arial Nova" panose="020B0504020202020204" pitchFamily="34" charset="0"/>
            </a:endParaRPr>
          </a:p>
        </p:txBody>
      </p:sp>
      <p:sp>
        <p:nvSpPr>
          <p:cNvPr id="4" name="Apakšvirsraksts 3">
            <a:extLst>
              <a:ext uri="{FF2B5EF4-FFF2-40B4-BE49-F238E27FC236}">
                <a16:creationId xmlns:a16="http://schemas.microsoft.com/office/drawing/2014/main" id="{6FB49C37-0FC0-4721-AAA1-18BEA0526A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2E17D80B-BF12-4750-B995-EF9AFA83282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957" y="391339"/>
            <a:ext cx="2433878" cy="1108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ttēls 5">
            <a:extLst>
              <a:ext uri="{FF2B5EF4-FFF2-40B4-BE49-F238E27FC236}">
                <a16:creationId xmlns:a16="http://schemas.microsoft.com/office/drawing/2014/main" id="{B8FA8005-EE0B-4DDE-8C31-A9F6D3622C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52" t="20026" r="12314" b="19882"/>
          <a:stretch/>
        </p:blipFill>
        <p:spPr>
          <a:xfrm>
            <a:off x="375994" y="588377"/>
            <a:ext cx="6378352" cy="4471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E3F7F74-A22C-46C3-B1BE-D1615DC2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9" y="537860"/>
            <a:ext cx="6933459" cy="1775539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lv-LV" sz="3600" b="1" dirty="0"/>
              <a:t>Zemgales plānošanas reģiona </a:t>
            </a:r>
            <a:br>
              <a:rPr lang="lv-LV" sz="3600" b="1" dirty="0"/>
            </a:br>
            <a:r>
              <a:rPr lang="lv-LV" sz="3600" b="1" dirty="0"/>
              <a:t>Attīstības programma 2021-2027 g., </a:t>
            </a:r>
            <a:br>
              <a:rPr lang="lv-LV" sz="3600" b="1" dirty="0"/>
            </a:br>
            <a:r>
              <a:rPr lang="lv-LV" sz="3600" b="1" u="sng" dirty="0"/>
              <a:t>apstiprināta 21.12.2021.g.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DD5D5A53-7537-406B-B887-4237AE17F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9" y="2789902"/>
            <a:ext cx="10945427" cy="36865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/>
              <a:t>1. Esošās situācijas raksturojums</a:t>
            </a:r>
          </a:p>
          <a:p>
            <a:pPr marL="0" indent="0">
              <a:buNone/>
            </a:pPr>
            <a:endParaRPr lang="lv-LV" sz="900" dirty="0"/>
          </a:p>
          <a:p>
            <a:pPr marL="0" indent="0">
              <a:buNone/>
            </a:pPr>
            <a:r>
              <a:rPr lang="lv-LV" dirty="0"/>
              <a:t>2. Stratēģiskā daļa, prioritātes, rīcības,</a:t>
            </a:r>
          </a:p>
          <a:p>
            <a:pPr marL="0" indent="0">
              <a:buNone/>
            </a:pPr>
            <a:r>
              <a:rPr lang="lv-LV" dirty="0"/>
              <a:t> sasniedzamie radītāji</a:t>
            </a:r>
          </a:p>
          <a:p>
            <a:pPr marL="0" indent="0">
              <a:buNone/>
            </a:pPr>
            <a:endParaRPr lang="lv-LV" sz="900" dirty="0"/>
          </a:p>
          <a:p>
            <a:pPr marL="0" indent="0">
              <a:buNone/>
            </a:pPr>
            <a:r>
              <a:rPr lang="lv-LV" dirty="0"/>
              <a:t>3. Pielikumi:</a:t>
            </a:r>
          </a:p>
          <a:p>
            <a:pPr marL="0" indent="0">
              <a:buNone/>
            </a:pPr>
            <a:r>
              <a:rPr lang="lv-LV" dirty="0"/>
              <a:t>Reģionālo projektu investīciju plāns</a:t>
            </a:r>
          </a:p>
          <a:p>
            <a:pPr marL="0" indent="0">
              <a:buNone/>
            </a:pPr>
            <a:r>
              <a:rPr lang="lv-LV" dirty="0" err="1">
                <a:hlinkClick r:id="rId2"/>
              </a:rPr>
              <a:t>www.zemgale.lv</a:t>
            </a:r>
            <a:r>
              <a:rPr lang="lv-LV" dirty="0">
                <a:hlinkClick r:id="rId2"/>
              </a:rPr>
              <a:t>/</a:t>
            </a:r>
            <a:r>
              <a:rPr lang="lv-LV" dirty="0"/>
              <a:t> Attīstība/ ZPR attīstības programma 2021-2027</a:t>
            </a:r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4" name="Attēls 3">
            <a:extLst>
              <a:ext uri="{FF2B5EF4-FFF2-40B4-BE49-F238E27FC236}">
                <a16:creationId xmlns:a16="http://schemas.microsoft.com/office/drawing/2014/main" id="{75BBAA59-A846-4084-B5A2-1741D5D28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070" y="2232717"/>
            <a:ext cx="2962293" cy="1666290"/>
          </a:xfrm>
          <a:prstGeom prst="rect">
            <a:avLst/>
          </a:prstGeom>
        </p:spPr>
      </p:pic>
      <p:pic>
        <p:nvPicPr>
          <p:cNvPr id="6" name="Attēls 5">
            <a:extLst>
              <a:ext uri="{FF2B5EF4-FFF2-40B4-BE49-F238E27FC236}">
                <a16:creationId xmlns:a16="http://schemas.microsoft.com/office/drawing/2014/main" id="{FACA04AC-D83C-43F6-9869-64BA99C2CD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680" t="23860" r="9175" b="10046"/>
          <a:stretch/>
        </p:blipFill>
        <p:spPr>
          <a:xfrm>
            <a:off x="7222070" y="4153793"/>
            <a:ext cx="3737834" cy="1735584"/>
          </a:xfrm>
          <a:prstGeom prst="rect">
            <a:avLst/>
          </a:prstGeom>
        </p:spPr>
      </p:pic>
      <p:pic>
        <p:nvPicPr>
          <p:cNvPr id="8" name="Attēls 7">
            <a:extLst>
              <a:ext uri="{FF2B5EF4-FFF2-40B4-BE49-F238E27FC236}">
                <a16:creationId xmlns:a16="http://schemas.microsoft.com/office/drawing/2014/main" id="{3FB290AE-CCCB-4AD7-AE8D-51E017EB4C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515" t="20027" r="12475" b="25436"/>
          <a:stretch/>
        </p:blipFill>
        <p:spPr>
          <a:xfrm>
            <a:off x="7528264" y="280183"/>
            <a:ext cx="2656099" cy="177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4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867D1512-E341-4810-A874-905CAB330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390748" cy="5032498"/>
          </a:xfrm>
        </p:spPr>
        <p:txBody>
          <a:bodyPr>
            <a:normAutofit fontScale="90000"/>
          </a:bodyPr>
          <a:lstStyle/>
          <a:p>
            <a:r>
              <a:rPr lang="lv-LV" b="1" dirty="0"/>
              <a:t>Stratēģiskais ietekmes uz vidi novērtējums</a:t>
            </a:r>
            <a:br>
              <a:rPr lang="lv-LV" b="1" dirty="0"/>
            </a:br>
            <a:br>
              <a:rPr lang="lv-LV" b="1" dirty="0"/>
            </a:br>
            <a:br>
              <a:rPr lang="lv-LV" b="1" dirty="0"/>
            </a:br>
            <a:br>
              <a:rPr lang="lv-LV" b="1" dirty="0"/>
            </a:br>
            <a:r>
              <a:rPr lang="lv-LV" sz="3600" b="1" i="1" dirty="0"/>
              <a:t>Apstiprināts bez papildinājumiem no VPVB</a:t>
            </a:r>
            <a:endParaRPr lang="lv-LV" b="1" i="1" dirty="0"/>
          </a:p>
        </p:txBody>
      </p:sp>
      <p:pic>
        <p:nvPicPr>
          <p:cNvPr id="5" name="Satura vietturis 4">
            <a:extLst>
              <a:ext uri="{FF2B5EF4-FFF2-40B4-BE49-F238E27FC236}">
                <a16:creationId xmlns:a16="http://schemas.microsoft.com/office/drawing/2014/main" id="{7D6513E0-F8D1-42BB-A8F5-A38D399570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285" t="18267" r="68883" b="17796"/>
          <a:stretch/>
        </p:blipFill>
        <p:spPr>
          <a:xfrm>
            <a:off x="5521911" y="-278245"/>
            <a:ext cx="5291092" cy="7414490"/>
          </a:xfrm>
        </p:spPr>
      </p:pic>
    </p:spTree>
    <p:extLst>
      <p:ext uri="{BB962C8B-B14F-4D97-AF65-F5344CB8AC3E}">
        <p14:creationId xmlns:p14="http://schemas.microsoft.com/office/powerpoint/2010/main" val="4124456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CAB28568-354F-4530-9516-14A11F81F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69" y="261892"/>
            <a:ext cx="11052699" cy="589033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lv-LV" b="1" u="sng" dirty="0"/>
              <a:t>Ilgtermiņa stratēģiskais attīstības mērķis:</a:t>
            </a:r>
          </a:p>
          <a:p>
            <a:pPr marL="0" indent="0">
              <a:buNone/>
            </a:pPr>
            <a:r>
              <a:rPr lang="lv-LV" sz="2600" dirty="0"/>
              <a:t>Zemgale 2030. gadā – konkurētspējīgs, zaļš reģions Latvijas centrā ar kvalitatīvu un pieejamu dzīves vidi.</a:t>
            </a:r>
          </a:p>
          <a:p>
            <a:pPr marL="0" indent="0">
              <a:buNone/>
            </a:pPr>
            <a:endParaRPr lang="lv-LV" dirty="0"/>
          </a:p>
          <a:p>
            <a:pPr marL="0" indent="0">
              <a:buNone/>
            </a:pPr>
            <a:r>
              <a:rPr lang="lv-LV" b="1" u="sng" dirty="0"/>
              <a:t>Ilgtermiņa attīstības prioritātes:</a:t>
            </a:r>
          </a:p>
          <a:p>
            <a:pPr marL="342900" lvl="0" indent="-342900" algn="just" fontAlgn="base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lv-LV" sz="2000" b="1" dirty="0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Zemgale – reģions ar attīstītu </a:t>
            </a:r>
            <a:r>
              <a:rPr lang="lv-LV" sz="2000" b="1" dirty="0" err="1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bioekonomiku</a:t>
            </a:r>
            <a:r>
              <a:rPr lang="lv-LV" sz="2000" b="1" dirty="0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, lauksaimniecību un uz vietējiem resursiem balstītu pārtikas rūpniecību un amatniecību.</a:t>
            </a:r>
            <a:r>
              <a:rPr lang="lv-LV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 </a:t>
            </a:r>
            <a:r>
              <a:rPr lang="lv-LV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Zemgale – intensīvās lauksaimniecības un </a:t>
            </a:r>
            <a:r>
              <a:rPr lang="lv-LV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ekosaimniekošanas</a:t>
            </a:r>
            <a:r>
              <a:rPr lang="lv-LV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 „sadzīvošanas” modelis.</a:t>
            </a:r>
            <a:endParaRPr lang="lv-LV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lv-LV" sz="2000" b="1" dirty="0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Zemgales nacionālas un reģionālas nozīmes pilsētas</a:t>
            </a:r>
            <a:r>
              <a:rPr lang="lv-LV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 – </a:t>
            </a:r>
            <a:r>
              <a:rPr lang="lv-LV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reģiona rūpniecības un pakalpojumu centri, kas dod attīstības starojumu lauku teritorijām. </a:t>
            </a:r>
            <a:endParaRPr lang="lv-LV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lv-LV" sz="2000" b="1" dirty="0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Apdzīvoti Zemgales lauku apvidi,</a:t>
            </a:r>
            <a:r>
              <a:rPr lang="lv-LV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 </a:t>
            </a:r>
            <a:r>
              <a:rPr lang="lv-LV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kur attīstās mazā uzņēmējdarbība un ir saglabāta tradicionālā dzīves vide. </a:t>
            </a:r>
            <a:endParaRPr lang="lv-LV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 fontAlgn="base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lv-LV" sz="2000" b="1" dirty="0">
                <a:solidFill>
                  <a:srgbClr val="5464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Zemgale - izglītības, zinātnes un inovāciju reģions</a:t>
            </a:r>
            <a:r>
              <a:rPr lang="lv-LV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 </a:t>
            </a:r>
            <a:r>
              <a:rPr lang="lv-LV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ar Latvijas Lauksaimniecības universitāti kā intelektuālo potenciālu Latvijas un Zemgales, īpaši lauku, attīstībai un spēcīgām profesionālās izglītības iestādēm.</a:t>
            </a:r>
            <a:endParaRPr lang="lv-LV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0" indent="0">
              <a:buNone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930795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irsraksts 1">
            <a:extLst>
              <a:ext uri="{FF2B5EF4-FFF2-40B4-BE49-F238E27FC236}">
                <a16:creationId xmlns:a16="http://schemas.microsoft.com/office/drawing/2014/main" id="{B777A6DD-B6BA-4A5A-9342-F01F5E5DA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769" y="366866"/>
            <a:ext cx="10515600" cy="540397"/>
          </a:xfr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lv-LV" sz="2800" b="1" cap="all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ZPR AP prioritātes – stratēģiskais ietvars</a:t>
            </a:r>
            <a:endParaRPr lang="lv-LV" sz="4800" dirty="0"/>
          </a:p>
        </p:txBody>
      </p:sp>
      <p:sp>
        <p:nvSpPr>
          <p:cNvPr id="6" name="Satura vietturis 2">
            <a:extLst>
              <a:ext uri="{FF2B5EF4-FFF2-40B4-BE49-F238E27FC236}">
                <a16:creationId xmlns:a16="http://schemas.microsoft.com/office/drawing/2014/main" id="{57A6A0E1-29E3-4C76-945F-331D0F6396C4}"/>
              </a:ext>
            </a:extLst>
          </p:cNvPr>
          <p:cNvSpPr txBox="1">
            <a:spLocks/>
          </p:cNvSpPr>
          <p:nvPr/>
        </p:nvSpPr>
        <p:spPr>
          <a:xfrm>
            <a:off x="855955" y="1002459"/>
            <a:ext cx="11084859" cy="48530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P1 Kvalitatīva, pieejama, daudzpusīga izglītība mūža garumā 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P2 Sociālā iekļaušana un veselības veicināšana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P3 Uzņēmumu konkurētspēja un izaugsme</a:t>
            </a:r>
            <a:endParaRPr lang="lv-LV" sz="1800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P4 Viedā mobilitāte un infrastruktūra</a:t>
            </a:r>
            <a:endParaRPr lang="lv-LV" sz="1800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9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P5 Klimata pārmaiņas, vide un aprites ekonomika</a:t>
            </a:r>
            <a:endParaRPr lang="lv-LV" sz="1900" b="1" u="sng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P6 Moderna un pieejama pakalpojumu sistēma</a:t>
            </a:r>
            <a:endParaRPr lang="lv-LV" sz="1800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P7 Kultūrvide un identitāte, 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P8 Pilsoniska sabiedrība un aktīvas kopienas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P9 Sabiedrības drošība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0" lv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57200" algn="l"/>
              </a:tabLst>
            </a:pP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Kā horizontālās prioritātes tiek iezīmētas - </a:t>
            </a:r>
            <a:r>
              <a:rPr lang="lv-LV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kapacitātes celšana, digitalizācija, </a:t>
            </a:r>
            <a:r>
              <a:rPr lang="lv-LV" sz="24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zaļo principu ievērošana</a:t>
            </a:r>
            <a:r>
              <a:rPr lang="lv-LV" sz="1800" b="1" u="sng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, </a:t>
            </a:r>
            <a:r>
              <a:rPr lang="lv-LV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DokChampa" panose="020B0604020202020204" pitchFamily="34" charset="-34"/>
              </a:rPr>
              <a:t>sadarbība.</a:t>
            </a:r>
            <a:endParaRPr lang="lv-LV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DokChampa" panose="020B0604020202020204" pitchFamily="34" charset="-34"/>
            </a:endParaRPr>
          </a:p>
          <a:p>
            <a:pPr marL="0" indent="0">
              <a:buNone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777233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45B2F5C-6746-4991-9A41-DCFAB578B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1ACF9367-77E5-4307-93DB-E3E1C10ED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Paldies!</a:t>
            </a:r>
          </a:p>
        </p:txBody>
      </p:sp>
    </p:spTree>
    <p:extLst>
      <p:ext uri="{BB962C8B-B14F-4D97-AF65-F5344CB8AC3E}">
        <p14:creationId xmlns:p14="http://schemas.microsoft.com/office/powerpoint/2010/main" val="70337733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cija">
  <a:themeElements>
    <a:clrScheme name="Pielāgots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53813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etrospekcij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cij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9005</TotalTime>
  <Words>275</Words>
  <Application>Microsoft Office PowerPoint</Application>
  <PresentationFormat>Platekrāna</PresentationFormat>
  <Paragraphs>31</Paragraphs>
  <Slides>6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5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6</vt:i4>
      </vt:variant>
    </vt:vector>
  </HeadingPairs>
  <TitlesOfParts>
    <vt:vector size="12" baseType="lpstr">
      <vt:lpstr>Arial</vt:lpstr>
      <vt:lpstr>Arial Nova</vt:lpstr>
      <vt:lpstr>Calibri</vt:lpstr>
      <vt:lpstr>Calibri Light</vt:lpstr>
      <vt:lpstr>Times New Roman</vt:lpstr>
      <vt:lpstr>Retrospekcija</vt:lpstr>
      <vt:lpstr>Zemgales Plānošanas reģiona Enerģētikas un klimata darba grupas sanāksme</vt:lpstr>
      <vt:lpstr>Zemgales plānošanas reģiona  Attīstības programma 2021-2027 g.,  apstiprināta 21.12.2021.g.</vt:lpstr>
      <vt:lpstr>Stratēģiskais ietekmes uz vidi novērtējums    Apstiprināts bez papildinājumiem no VPVB</vt:lpstr>
      <vt:lpstr>PowerPoint prezentācija</vt:lpstr>
      <vt:lpstr>ZPR AP prioritātes – stratēģiskais ietvars</vt:lpstr>
      <vt:lpstr>PowerPoint prezentācija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Galvenie jautājumi par kuriem gribētu pārrunāt:</dc:title>
  <dc:creator>Dace Vilmane</dc:creator>
  <cp:lastModifiedBy>Dace</cp:lastModifiedBy>
  <cp:revision>123</cp:revision>
  <dcterms:created xsi:type="dcterms:W3CDTF">2021-02-09T12:45:16Z</dcterms:created>
  <dcterms:modified xsi:type="dcterms:W3CDTF">2022-03-01T15:12:50Z</dcterms:modified>
</cp:coreProperties>
</file>