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9"/>
  </p:handoutMasterIdLst>
  <p:sldIdLst>
    <p:sldId id="268" r:id="rId2"/>
    <p:sldId id="269" r:id="rId3"/>
    <p:sldId id="270" r:id="rId4"/>
    <p:sldId id="319" r:id="rId5"/>
    <p:sldId id="332" r:id="rId6"/>
    <p:sldId id="333" r:id="rId7"/>
    <p:sldId id="274" r:id="rId8"/>
    <p:sldId id="275" r:id="rId9"/>
    <p:sldId id="276" r:id="rId10"/>
    <p:sldId id="277" r:id="rId11"/>
    <p:sldId id="278" r:id="rId12"/>
    <p:sldId id="322" r:id="rId13"/>
    <p:sldId id="279" r:id="rId14"/>
    <p:sldId id="280" r:id="rId15"/>
    <p:sldId id="281" r:id="rId16"/>
    <p:sldId id="330" r:id="rId17"/>
    <p:sldId id="282" r:id="rId18"/>
    <p:sldId id="323" r:id="rId19"/>
    <p:sldId id="331" r:id="rId20"/>
    <p:sldId id="283" r:id="rId21"/>
    <p:sldId id="320" r:id="rId22"/>
    <p:sldId id="284" r:id="rId23"/>
    <p:sldId id="285" r:id="rId24"/>
    <p:sldId id="286" r:id="rId25"/>
    <p:sldId id="287" r:id="rId26"/>
    <p:sldId id="288" r:id="rId27"/>
    <p:sldId id="289" r:id="rId28"/>
    <p:sldId id="292" r:id="rId29"/>
    <p:sldId id="291" r:id="rId30"/>
    <p:sldId id="290" r:id="rId31"/>
    <p:sldId id="294" r:id="rId32"/>
    <p:sldId id="334" r:id="rId33"/>
    <p:sldId id="293" r:id="rId34"/>
    <p:sldId id="295" r:id="rId35"/>
    <p:sldId id="327" r:id="rId36"/>
    <p:sldId id="328" r:id="rId37"/>
    <p:sldId id="300" r:id="rId38"/>
    <p:sldId id="318" r:id="rId39"/>
    <p:sldId id="302" r:id="rId40"/>
    <p:sldId id="329" r:id="rId41"/>
    <p:sldId id="303" r:id="rId42"/>
    <p:sldId id="304" r:id="rId43"/>
    <p:sldId id="305" r:id="rId44"/>
    <p:sldId id="306" r:id="rId45"/>
    <p:sldId id="335" r:id="rId46"/>
    <p:sldId id="307" r:id="rId47"/>
    <p:sldId id="309" r:id="rId48"/>
    <p:sldId id="310" r:id="rId49"/>
    <p:sldId id="296" r:id="rId50"/>
    <p:sldId id="297" r:id="rId51"/>
    <p:sldId id="298" r:id="rId52"/>
    <p:sldId id="325" r:id="rId53"/>
    <p:sldId id="324" r:id="rId54"/>
    <p:sldId id="311" r:id="rId55"/>
    <p:sldId id="312" r:id="rId56"/>
    <p:sldId id="313" r:id="rId57"/>
    <p:sldId id="264" r:id="rId58"/>
  </p:sldIdLst>
  <p:sldSz cx="12192000" cy="6858000"/>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660"/>
  </p:normalViewPr>
  <p:slideViewPr>
    <p:cSldViewPr snapToGrid="0">
      <p:cViewPr varScale="1">
        <p:scale>
          <a:sx n="76" d="100"/>
          <a:sy n="76" d="100"/>
        </p:scale>
        <p:origin x="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000D5-512F-4201-A893-48A9CCA3E34B}" type="doc">
      <dgm:prSet loTypeId="urn:microsoft.com/office/officeart/2005/8/layout/chevron1" loCatId="process" qsTypeId="urn:microsoft.com/office/officeart/2005/8/quickstyle/simple1" qsCatId="simple" csTypeId="urn:microsoft.com/office/officeart/2005/8/colors/accent1_1" csCatId="accent1" phldr="1"/>
      <dgm:spPr/>
    </dgm:pt>
    <dgm:pt modelId="{99EE64F8-BF04-41DF-B90F-E2C3DB71AF15}">
      <dgm:prSet phldrT="[Text]" custT="1"/>
      <dgm:spPr>
        <a:ln>
          <a:solidFill>
            <a:srgbClr val="BC366F"/>
          </a:solidFill>
        </a:ln>
      </dgm:spPr>
      <dgm:t>
        <a:bodyPr/>
        <a:lstStyle/>
        <a:p>
          <a:r>
            <a:rPr lang="lv-LV" sz="2000" dirty="0" smtClean="0"/>
            <a:t>Programmas mērķis</a:t>
          </a:r>
          <a:endParaRPr lang="lv-LV" sz="2000" dirty="0"/>
        </a:p>
      </dgm:t>
    </dgm:pt>
    <dgm:pt modelId="{88728C27-807D-43CC-AED7-7CD8CF1D71C6}" type="parTrans" cxnId="{C759EB65-01C0-4811-B510-4A0E5F5EEA4F}">
      <dgm:prSet/>
      <dgm:spPr/>
      <dgm:t>
        <a:bodyPr/>
        <a:lstStyle/>
        <a:p>
          <a:endParaRPr lang="lv-LV"/>
        </a:p>
      </dgm:t>
    </dgm:pt>
    <dgm:pt modelId="{88A329C6-B94D-4F9C-9B05-AA6BF7D84D04}" type="sibTrans" cxnId="{C759EB65-01C0-4811-B510-4A0E5F5EEA4F}">
      <dgm:prSet/>
      <dgm:spPr/>
      <dgm:t>
        <a:bodyPr/>
        <a:lstStyle/>
        <a:p>
          <a:endParaRPr lang="lv-LV"/>
        </a:p>
      </dgm:t>
    </dgm:pt>
    <dgm:pt modelId="{9DE291CB-A498-4CAA-A7C5-248B0927A404}">
      <dgm:prSet phldrT="[Text]" custT="1"/>
      <dgm:spPr/>
      <dgm:t>
        <a:bodyPr/>
        <a:lstStyle/>
        <a:p>
          <a:r>
            <a:rPr lang="lv-LV" sz="2000" dirty="0" smtClean="0"/>
            <a:t>Projekta mērķis</a:t>
          </a:r>
          <a:endParaRPr lang="lv-LV" sz="2000" dirty="0"/>
        </a:p>
      </dgm:t>
    </dgm:pt>
    <dgm:pt modelId="{2E929F19-2010-47CD-8A4D-75A8B0387E7B}" type="parTrans" cxnId="{51C978C9-B87A-4FD7-B68B-3FF41E4F9476}">
      <dgm:prSet/>
      <dgm:spPr/>
      <dgm:t>
        <a:bodyPr/>
        <a:lstStyle/>
        <a:p>
          <a:endParaRPr lang="lv-LV"/>
        </a:p>
      </dgm:t>
    </dgm:pt>
    <dgm:pt modelId="{6AAF853F-7EC9-49CE-B1F9-EC2FCC3BC401}" type="sibTrans" cxnId="{51C978C9-B87A-4FD7-B68B-3FF41E4F9476}">
      <dgm:prSet/>
      <dgm:spPr/>
      <dgm:t>
        <a:bodyPr/>
        <a:lstStyle/>
        <a:p>
          <a:endParaRPr lang="lv-LV"/>
        </a:p>
      </dgm:t>
    </dgm:pt>
    <dgm:pt modelId="{6A3C2AD2-B291-4B82-BC4D-65A0CF4E317A}">
      <dgm:prSet phldrT="[Text]" custT="1"/>
      <dgm:spPr>
        <a:ln>
          <a:solidFill>
            <a:srgbClr val="FFC000"/>
          </a:solidFill>
        </a:ln>
      </dgm:spPr>
      <dgm:t>
        <a:bodyPr/>
        <a:lstStyle/>
        <a:p>
          <a:r>
            <a:rPr lang="lv-LV" sz="2000" dirty="0" smtClean="0"/>
            <a:t>Projekta izstrāde </a:t>
          </a:r>
          <a:endParaRPr lang="lv-LV" sz="2000" dirty="0"/>
        </a:p>
      </dgm:t>
    </dgm:pt>
    <dgm:pt modelId="{67AC7494-430E-4E61-8FED-9DDFE0CAEBC9}" type="parTrans" cxnId="{BF9A9D74-A64B-43DC-8DFC-440072770390}">
      <dgm:prSet/>
      <dgm:spPr/>
      <dgm:t>
        <a:bodyPr/>
        <a:lstStyle/>
        <a:p>
          <a:endParaRPr lang="lv-LV"/>
        </a:p>
      </dgm:t>
    </dgm:pt>
    <dgm:pt modelId="{868AB6DF-811C-4D47-9C18-E17E470F5FF1}" type="sibTrans" cxnId="{BF9A9D74-A64B-43DC-8DFC-440072770390}">
      <dgm:prSet/>
      <dgm:spPr/>
      <dgm:t>
        <a:bodyPr/>
        <a:lstStyle/>
        <a:p>
          <a:endParaRPr lang="lv-LV"/>
        </a:p>
      </dgm:t>
    </dgm:pt>
    <dgm:pt modelId="{DCDCA613-E588-47DC-AD7D-67F458EB83EA}" type="pres">
      <dgm:prSet presAssocID="{7F3000D5-512F-4201-A893-48A9CCA3E34B}" presName="Name0" presStyleCnt="0">
        <dgm:presLayoutVars>
          <dgm:dir/>
          <dgm:animLvl val="lvl"/>
          <dgm:resizeHandles val="exact"/>
        </dgm:presLayoutVars>
      </dgm:prSet>
      <dgm:spPr/>
    </dgm:pt>
    <dgm:pt modelId="{72DF1AF8-62E8-4C86-9E83-4750ED5D3B03}" type="pres">
      <dgm:prSet presAssocID="{99EE64F8-BF04-41DF-B90F-E2C3DB71AF15}" presName="parTxOnly" presStyleLbl="node1" presStyleIdx="0" presStyleCnt="3">
        <dgm:presLayoutVars>
          <dgm:chMax val="0"/>
          <dgm:chPref val="0"/>
          <dgm:bulletEnabled val="1"/>
        </dgm:presLayoutVars>
      </dgm:prSet>
      <dgm:spPr/>
      <dgm:t>
        <a:bodyPr/>
        <a:lstStyle/>
        <a:p>
          <a:endParaRPr lang="lv-LV"/>
        </a:p>
      </dgm:t>
    </dgm:pt>
    <dgm:pt modelId="{F60650A3-C34B-4ABA-A7A4-C1210D849127}" type="pres">
      <dgm:prSet presAssocID="{88A329C6-B94D-4F9C-9B05-AA6BF7D84D04}" presName="parTxOnlySpace" presStyleCnt="0"/>
      <dgm:spPr/>
    </dgm:pt>
    <dgm:pt modelId="{E139E23B-0C2B-4866-BD78-93BBA47B8405}" type="pres">
      <dgm:prSet presAssocID="{9DE291CB-A498-4CAA-A7C5-248B0927A404}" presName="parTxOnly" presStyleLbl="node1" presStyleIdx="1" presStyleCnt="3" custLinFactNeighborX="-24110" custLinFactNeighborY="2055">
        <dgm:presLayoutVars>
          <dgm:chMax val="0"/>
          <dgm:chPref val="0"/>
          <dgm:bulletEnabled val="1"/>
        </dgm:presLayoutVars>
      </dgm:prSet>
      <dgm:spPr/>
      <dgm:t>
        <a:bodyPr/>
        <a:lstStyle/>
        <a:p>
          <a:endParaRPr lang="lv-LV"/>
        </a:p>
      </dgm:t>
    </dgm:pt>
    <dgm:pt modelId="{A660F72F-584F-4221-BFF4-7A1DA28E59C1}" type="pres">
      <dgm:prSet presAssocID="{6AAF853F-7EC9-49CE-B1F9-EC2FCC3BC401}" presName="parTxOnlySpace" presStyleCnt="0"/>
      <dgm:spPr/>
    </dgm:pt>
    <dgm:pt modelId="{19E31FB4-29CA-457F-B71A-C2C0CB1C6CFF}" type="pres">
      <dgm:prSet presAssocID="{6A3C2AD2-B291-4B82-BC4D-65A0CF4E317A}" presName="parTxOnly" presStyleLbl="node1" presStyleIdx="2" presStyleCnt="3">
        <dgm:presLayoutVars>
          <dgm:chMax val="0"/>
          <dgm:chPref val="0"/>
          <dgm:bulletEnabled val="1"/>
        </dgm:presLayoutVars>
      </dgm:prSet>
      <dgm:spPr/>
      <dgm:t>
        <a:bodyPr/>
        <a:lstStyle/>
        <a:p>
          <a:endParaRPr lang="lv-LV"/>
        </a:p>
      </dgm:t>
    </dgm:pt>
  </dgm:ptLst>
  <dgm:cxnLst>
    <dgm:cxn modelId="{5D1488B9-D711-49E9-B2B5-21E8629E2D73}" type="presOf" srcId="{6A3C2AD2-B291-4B82-BC4D-65A0CF4E317A}" destId="{19E31FB4-29CA-457F-B71A-C2C0CB1C6CFF}" srcOrd="0" destOrd="0" presId="urn:microsoft.com/office/officeart/2005/8/layout/chevron1"/>
    <dgm:cxn modelId="{51C978C9-B87A-4FD7-B68B-3FF41E4F9476}" srcId="{7F3000D5-512F-4201-A893-48A9CCA3E34B}" destId="{9DE291CB-A498-4CAA-A7C5-248B0927A404}" srcOrd="1" destOrd="0" parTransId="{2E929F19-2010-47CD-8A4D-75A8B0387E7B}" sibTransId="{6AAF853F-7EC9-49CE-B1F9-EC2FCC3BC401}"/>
    <dgm:cxn modelId="{7321361B-74A3-46E2-964E-BBC8B09BFF0F}" type="presOf" srcId="{99EE64F8-BF04-41DF-B90F-E2C3DB71AF15}" destId="{72DF1AF8-62E8-4C86-9E83-4750ED5D3B03}" srcOrd="0" destOrd="0" presId="urn:microsoft.com/office/officeart/2005/8/layout/chevron1"/>
    <dgm:cxn modelId="{BF9A9D74-A64B-43DC-8DFC-440072770390}" srcId="{7F3000D5-512F-4201-A893-48A9CCA3E34B}" destId="{6A3C2AD2-B291-4B82-BC4D-65A0CF4E317A}" srcOrd="2" destOrd="0" parTransId="{67AC7494-430E-4E61-8FED-9DDFE0CAEBC9}" sibTransId="{868AB6DF-811C-4D47-9C18-E17E470F5FF1}"/>
    <dgm:cxn modelId="{A8DC0C7E-852B-40D2-B538-0E0F2668FC1A}" type="presOf" srcId="{9DE291CB-A498-4CAA-A7C5-248B0927A404}" destId="{E139E23B-0C2B-4866-BD78-93BBA47B8405}" srcOrd="0" destOrd="0" presId="urn:microsoft.com/office/officeart/2005/8/layout/chevron1"/>
    <dgm:cxn modelId="{27D190F9-D2A5-4C1E-97D0-2201BCB6F512}" type="presOf" srcId="{7F3000D5-512F-4201-A893-48A9CCA3E34B}" destId="{DCDCA613-E588-47DC-AD7D-67F458EB83EA}" srcOrd="0" destOrd="0" presId="urn:microsoft.com/office/officeart/2005/8/layout/chevron1"/>
    <dgm:cxn modelId="{C759EB65-01C0-4811-B510-4A0E5F5EEA4F}" srcId="{7F3000D5-512F-4201-A893-48A9CCA3E34B}" destId="{99EE64F8-BF04-41DF-B90F-E2C3DB71AF15}" srcOrd="0" destOrd="0" parTransId="{88728C27-807D-43CC-AED7-7CD8CF1D71C6}" sibTransId="{88A329C6-B94D-4F9C-9B05-AA6BF7D84D04}"/>
    <dgm:cxn modelId="{3C21EEB4-1BEB-4124-8E15-97BE69E4FA2D}" type="presParOf" srcId="{DCDCA613-E588-47DC-AD7D-67F458EB83EA}" destId="{72DF1AF8-62E8-4C86-9E83-4750ED5D3B03}" srcOrd="0" destOrd="0" presId="urn:microsoft.com/office/officeart/2005/8/layout/chevron1"/>
    <dgm:cxn modelId="{A57FB39D-3A58-42D3-8FE9-CEEB06079070}" type="presParOf" srcId="{DCDCA613-E588-47DC-AD7D-67F458EB83EA}" destId="{F60650A3-C34B-4ABA-A7A4-C1210D849127}" srcOrd="1" destOrd="0" presId="urn:microsoft.com/office/officeart/2005/8/layout/chevron1"/>
    <dgm:cxn modelId="{F07471FB-85C6-47D6-A05D-A0FBF6999925}" type="presParOf" srcId="{DCDCA613-E588-47DC-AD7D-67F458EB83EA}" destId="{E139E23B-0C2B-4866-BD78-93BBA47B8405}" srcOrd="2" destOrd="0" presId="urn:microsoft.com/office/officeart/2005/8/layout/chevron1"/>
    <dgm:cxn modelId="{455D176F-9E32-4B84-985B-D34210D19134}" type="presParOf" srcId="{DCDCA613-E588-47DC-AD7D-67F458EB83EA}" destId="{A660F72F-584F-4221-BFF4-7A1DA28E59C1}" srcOrd="3" destOrd="0" presId="urn:microsoft.com/office/officeart/2005/8/layout/chevron1"/>
    <dgm:cxn modelId="{5E8F67EB-ED1C-4898-8FEE-B38DCF582D7A}" type="presParOf" srcId="{DCDCA613-E588-47DC-AD7D-67F458EB83EA}" destId="{19E31FB4-29CA-457F-B71A-C2C0CB1C6CF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7DBD6AB4-8061-4841-9456-3FD74C94F3FA}" type="datetimeFigureOut">
              <a:rPr lang="lv-LV" smtClean="0"/>
              <a:t>2020.03.06.</a:t>
            </a:fld>
            <a:endParaRPr lang="lv-LV"/>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529FBE5D-9207-49F1-B27B-ED5D333DCFB2}" type="slidenum">
              <a:rPr lang="lv-LV" smtClean="0"/>
              <a:t>‹#›</a:t>
            </a:fld>
            <a:endParaRPr lang="lv-LV"/>
          </a:p>
        </p:txBody>
      </p:sp>
    </p:spTree>
    <p:extLst>
      <p:ext uri="{BB962C8B-B14F-4D97-AF65-F5344CB8AC3E}">
        <p14:creationId xmlns:p14="http://schemas.microsoft.com/office/powerpoint/2010/main" val="38691105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irsraksts 1"/>
          <p:cNvSpPr>
            <a:spLocks noGrp="1"/>
          </p:cNvSpPr>
          <p:nvPr>
            <p:ph type="ctrTitle" hasCustomPrompt="1"/>
          </p:nvPr>
        </p:nvSpPr>
        <p:spPr>
          <a:xfrm>
            <a:off x="1524000" y="1122363"/>
            <a:ext cx="9144000" cy="1558207"/>
          </a:xfrm>
        </p:spPr>
        <p:txBody>
          <a:bodyPr anchor="b"/>
          <a:lstStyle>
            <a:lvl1pPr algn="ctr">
              <a:defRPr sz="6000" b="1" i="0" baseline="0"/>
            </a:lvl1pPr>
          </a:lstStyle>
          <a:p>
            <a:r>
              <a:rPr lang="lv-LV" dirty="0" smtClean="0"/>
              <a:t>Virsraksts</a:t>
            </a:r>
            <a:endParaRPr lang="lv-LV" dirty="0"/>
          </a:p>
        </p:txBody>
      </p:sp>
      <p:sp>
        <p:nvSpPr>
          <p:cNvPr id="3" name="Apakšvirsraksts 2"/>
          <p:cNvSpPr>
            <a:spLocks noGrp="1"/>
          </p:cNvSpPr>
          <p:nvPr>
            <p:ph type="subTitle" idx="1" hasCustomPrompt="1"/>
          </p:nvPr>
        </p:nvSpPr>
        <p:spPr>
          <a:xfrm>
            <a:off x="1524000" y="2725218"/>
            <a:ext cx="9144000" cy="356187"/>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smtClean="0"/>
              <a:t>Datums, vieta</a:t>
            </a:r>
            <a:endParaRPr lang="lv-LV" dirty="0"/>
          </a:p>
        </p:txBody>
      </p:sp>
      <p:sp>
        <p:nvSpPr>
          <p:cNvPr id="11" name="Teksta vietturis 4"/>
          <p:cNvSpPr>
            <a:spLocks noGrp="1"/>
          </p:cNvSpPr>
          <p:nvPr>
            <p:ph type="body" sz="quarter" idx="3" hasCustomPrompt="1"/>
          </p:nvPr>
        </p:nvSpPr>
        <p:spPr>
          <a:xfrm>
            <a:off x="5495794" y="3121657"/>
            <a:ext cx="5183188" cy="823912"/>
          </a:xfrm>
        </p:spPr>
        <p:txBody>
          <a:bodyPr anchor="b"/>
          <a:lstStyle>
            <a:lvl1pPr marL="0" indent="0" algn="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smtClean="0"/>
              <a:t>Vārds Uzvārds</a:t>
            </a:r>
          </a:p>
          <a:p>
            <a:pPr lvl="0"/>
            <a:r>
              <a:rPr lang="lv-LV" dirty="0" smtClean="0"/>
              <a:t>amats</a:t>
            </a:r>
          </a:p>
        </p:txBody>
      </p:sp>
    </p:spTree>
    <p:extLst>
      <p:ext uri="{BB962C8B-B14F-4D97-AF65-F5344CB8AC3E}">
        <p14:creationId xmlns:p14="http://schemas.microsoft.com/office/powerpoint/2010/main" val="4136850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lgn="ctr">
              <a:defRPr b="1"/>
            </a:lvl1pPr>
          </a:lstStyle>
          <a:p>
            <a:r>
              <a:rPr lang="lv-LV" dirty="0" smtClean="0"/>
              <a:t>Rediģēt šablona virsraksta stilu</a:t>
            </a:r>
            <a:endParaRPr lang="lv-LV" dirty="0"/>
          </a:p>
        </p:txBody>
      </p:sp>
      <p:sp>
        <p:nvSpPr>
          <p:cNvPr id="3" name="Vertikāls teksta vietturis 2"/>
          <p:cNvSpPr>
            <a:spLocks noGrp="1"/>
          </p:cNvSpPr>
          <p:nvPr>
            <p:ph type="body" orient="vert" idx="1"/>
          </p:nvPr>
        </p:nvSpPr>
        <p:spPr/>
        <p:txBody>
          <a:bodyPr vert="eaVert"/>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4" name="Datuma vietturis 3"/>
          <p:cNvSpPr>
            <a:spLocks noGrp="1"/>
          </p:cNvSpPr>
          <p:nvPr>
            <p:ph type="dt" sz="half" idx="10"/>
          </p:nvPr>
        </p:nvSpPr>
        <p:spPr/>
        <p:txBody>
          <a:bodyPr/>
          <a:lstStyle/>
          <a:p>
            <a:fld id="{4B0554EC-403A-443A-B614-0597EB32E604}" type="datetimeFigureOut">
              <a:rPr lang="lv-LV" smtClean="0"/>
              <a:pPr/>
              <a:t>2020.03.06.</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4830505-77B1-4571-8227-A780514CFCBA}" type="slidenum">
              <a:rPr lang="lv-LV" smtClean="0"/>
              <a:pPr/>
              <a:t>‹#›</a:t>
            </a:fld>
            <a:endParaRPr lang="lv-LV"/>
          </a:p>
        </p:txBody>
      </p:sp>
    </p:spTree>
    <p:extLst>
      <p:ext uri="{BB962C8B-B14F-4D97-AF65-F5344CB8AC3E}">
        <p14:creationId xmlns:p14="http://schemas.microsoft.com/office/powerpoint/2010/main" val="2841590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normAutofit/>
          </a:bodyPr>
          <a:lstStyle>
            <a:lvl1pPr algn="ctr">
              <a:defRPr sz="4000" b="1"/>
            </a:lvl1pPr>
          </a:lstStyle>
          <a:p>
            <a:r>
              <a:rPr lang="lv-LV" dirty="0" smtClean="0"/>
              <a:t>Rediģēt šablona virsraksta stilu</a:t>
            </a:r>
            <a:endParaRPr lang="lv-LV" dirty="0"/>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4" name="Datuma vietturis 3"/>
          <p:cNvSpPr>
            <a:spLocks noGrp="1"/>
          </p:cNvSpPr>
          <p:nvPr>
            <p:ph type="dt" sz="half" idx="10"/>
          </p:nvPr>
        </p:nvSpPr>
        <p:spPr/>
        <p:txBody>
          <a:bodyPr/>
          <a:lstStyle/>
          <a:p>
            <a:fld id="{4B0554EC-403A-443A-B614-0597EB32E604}" type="datetimeFigureOut">
              <a:rPr lang="lv-LV" smtClean="0"/>
              <a:pPr/>
              <a:t>2020.03.06.</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4830505-77B1-4571-8227-A780514CFCBA}" type="slidenum">
              <a:rPr lang="lv-LV" smtClean="0"/>
              <a:pPr/>
              <a:t>‹#›</a:t>
            </a:fld>
            <a:endParaRPr lang="lv-LV"/>
          </a:p>
        </p:txBody>
      </p:sp>
    </p:spTree>
    <p:extLst>
      <p:ext uri="{BB962C8B-B14F-4D97-AF65-F5344CB8AC3E}">
        <p14:creationId xmlns:p14="http://schemas.microsoft.com/office/powerpoint/2010/main" val="12515425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5531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BFA6373C-BD93-4049-BA1C-12CC75A71112}" type="datetimeFigureOut">
              <a:rPr lang="lv-LV" smtClean="0"/>
              <a:pPr/>
              <a:t>2020.03.06.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9EAE9BB-D977-4643-897A-CC697E855A23}" type="slidenum">
              <a:rPr lang="lv-LV" smtClean="0"/>
              <a:pPr/>
              <a:t>‹#›</a:t>
            </a:fld>
            <a:endParaRPr lang="lv-LV"/>
          </a:p>
        </p:txBody>
      </p:sp>
    </p:spTree>
    <p:extLst>
      <p:ext uri="{BB962C8B-B14F-4D97-AF65-F5344CB8AC3E}">
        <p14:creationId xmlns:p14="http://schemas.microsoft.com/office/powerpoint/2010/main" val="143111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lgn="ctr">
              <a:defRPr b="1"/>
            </a:lvl1pPr>
          </a:lstStyle>
          <a:p>
            <a:r>
              <a:rPr lang="lv-LV" dirty="0" smtClean="0"/>
              <a:t>Rediģēt šablona virsraksta stilu</a:t>
            </a:r>
            <a:endParaRPr lang="lv-LV" dirty="0"/>
          </a:p>
        </p:txBody>
      </p:sp>
      <p:sp>
        <p:nvSpPr>
          <p:cNvPr id="3" name="Satura vietturis 2"/>
          <p:cNvSpPr>
            <a:spLocks noGrp="1"/>
          </p:cNvSpPr>
          <p:nvPr>
            <p:ph idx="1"/>
          </p:nvPr>
        </p:nvSpPr>
        <p:spPr/>
        <p:txBody>
          <a:body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4" name="Datuma vietturis 3"/>
          <p:cNvSpPr>
            <a:spLocks noGrp="1"/>
          </p:cNvSpPr>
          <p:nvPr>
            <p:ph type="dt" sz="half" idx="10"/>
          </p:nvPr>
        </p:nvSpPr>
        <p:spPr/>
        <p:txBody>
          <a:bodyPr/>
          <a:lstStyle/>
          <a:p>
            <a:fld id="{4B0554EC-403A-443A-B614-0597EB32E604}" type="datetimeFigureOut">
              <a:rPr lang="lv-LV" smtClean="0"/>
              <a:pPr/>
              <a:t>2020.03.06.</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4830505-77B1-4571-8227-A780514CFCBA}" type="slidenum">
              <a:rPr lang="lv-LV" smtClean="0"/>
              <a:pPr/>
              <a:t>‹#›</a:t>
            </a:fld>
            <a:endParaRPr lang="lv-LV"/>
          </a:p>
        </p:txBody>
      </p:sp>
    </p:spTree>
    <p:extLst>
      <p:ext uri="{BB962C8B-B14F-4D97-AF65-F5344CB8AC3E}">
        <p14:creationId xmlns:p14="http://schemas.microsoft.com/office/powerpoint/2010/main" val="13291329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baseline="0"/>
            </a:lvl1pPr>
          </a:lstStyle>
          <a:p>
            <a:r>
              <a:rPr lang="lv-LV" dirty="0" smtClean="0"/>
              <a:t>Rediģēt šablona virsraksta stilu</a:t>
            </a:r>
            <a:endParaRPr lang="lv-LV" dirty="0"/>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fld id="{4B0554EC-403A-443A-B614-0597EB32E604}" type="datetimeFigureOut">
              <a:rPr lang="lv-LV" smtClean="0"/>
              <a:pPr/>
              <a:t>2020.03.06.</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F4830505-77B1-4571-8227-A780514CFCBA}" type="slidenum">
              <a:rPr lang="lv-LV" smtClean="0"/>
              <a:pPr/>
              <a:t>‹#›</a:t>
            </a:fld>
            <a:endParaRPr lang="lv-LV"/>
          </a:p>
        </p:txBody>
      </p:sp>
    </p:spTree>
    <p:extLst>
      <p:ext uri="{BB962C8B-B14F-4D97-AF65-F5344CB8AC3E}">
        <p14:creationId xmlns:p14="http://schemas.microsoft.com/office/powerpoint/2010/main" val="36896385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lvl1pPr algn="ctr">
              <a:defRPr sz="4000" b="1"/>
            </a:lvl1pPr>
          </a:lstStyle>
          <a:p>
            <a:r>
              <a:rPr lang="lv-LV" dirty="0" smtClean="0"/>
              <a:t>Rediģēt šablona virsraksta stilu</a:t>
            </a:r>
            <a:endParaRPr lang="lv-LV" dirty="0"/>
          </a:p>
        </p:txBody>
      </p:sp>
      <p:sp>
        <p:nvSpPr>
          <p:cNvPr id="3" name="Satura vietturis 2"/>
          <p:cNvSpPr>
            <a:spLocks noGrp="1"/>
          </p:cNvSpPr>
          <p:nvPr>
            <p:ph sz="half" idx="1"/>
          </p:nvPr>
        </p:nvSpPr>
        <p:spPr>
          <a:xfrm>
            <a:off x="838200" y="1825625"/>
            <a:ext cx="5181600" cy="4351338"/>
          </a:xfrm>
        </p:spPr>
        <p:txBody>
          <a:body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4" name="Satura vietturis 3"/>
          <p:cNvSpPr>
            <a:spLocks noGrp="1"/>
          </p:cNvSpPr>
          <p:nvPr>
            <p:ph sz="half" idx="2"/>
          </p:nvPr>
        </p:nvSpPr>
        <p:spPr>
          <a:xfrm>
            <a:off x="6172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fld id="{4B0554EC-403A-443A-B614-0597EB32E604}" type="datetimeFigureOut">
              <a:rPr lang="lv-LV" smtClean="0"/>
              <a:pPr/>
              <a:t>2020.03.06.</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F4830505-77B1-4571-8227-A780514CFCBA}" type="slidenum">
              <a:rPr lang="lv-LV" smtClean="0"/>
              <a:pPr/>
              <a:t>‹#›</a:t>
            </a:fld>
            <a:endParaRPr lang="lv-LV"/>
          </a:p>
        </p:txBody>
      </p:sp>
    </p:spTree>
    <p:extLst>
      <p:ext uri="{BB962C8B-B14F-4D97-AF65-F5344CB8AC3E}">
        <p14:creationId xmlns:p14="http://schemas.microsoft.com/office/powerpoint/2010/main" val="27757159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normAutofit/>
          </a:bodyPr>
          <a:lstStyle>
            <a:lvl1pPr algn="ctr">
              <a:defRPr sz="4000" b="1" baseline="0"/>
            </a:lvl1pPr>
          </a:lstStyle>
          <a:p>
            <a:r>
              <a:rPr lang="lv-LV" dirty="0" smtClean="0"/>
              <a:t>Rediģēt šablona virsraksta stilu</a:t>
            </a:r>
            <a:endParaRPr lang="lv-LV" dirty="0"/>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fld id="{4B0554EC-403A-443A-B614-0597EB32E604}" type="datetimeFigureOut">
              <a:rPr lang="lv-LV" smtClean="0"/>
              <a:pPr/>
              <a:t>2020.03.06.</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F4830505-77B1-4571-8227-A780514CFCBA}" type="slidenum">
              <a:rPr lang="lv-LV" smtClean="0"/>
              <a:pPr/>
              <a:t>‹#›</a:t>
            </a:fld>
            <a:endParaRPr lang="lv-LV"/>
          </a:p>
        </p:txBody>
      </p:sp>
    </p:spTree>
    <p:extLst>
      <p:ext uri="{BB962C8B-B14F-4D97-AF65-F5344CB8AC3E}">
        <p14:creationId xmlns:p14="http://schemas.microsoft.com/office/powerpoint/2010/main" val="36674122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lvl1pPr algn="ctr">
              <a:defRPr sz="4000" b="1" baseline="0"/>
            </a:lvl1pPr>
          </a:lstStyle>
          <a:p>
            <a:r>
              <a:rPr lang="lv-LV" dirty="0" smtClean="0"/>
              <a:t>Rediģēt šablona virsraksta stilu</a:t>
            </a:r>
            <a:endParaRPr lang="lv-LV" dirty="0"/>
          </a:p>
        </p:txBody>
      </p:sp>
      <p:sp>
        <p:nvSpPr>
          <p:cNvPr id="3" name="Datuma vietturis 2"/>
          <p:cNvSpPr>
            <a:spLocks noGrp="1"/>
          </p:cNvSpPr>
          <p:nvPr>
            <p:ph type="dt" sz="half" idx="10"/>
          </p:nvPr>
        </p:nvSpPr>
        <p:spPr/>
        <p:txBody>
          <a:bodyPr/>
          <a:lstStyle/>
          <a:p>
            <a:fld id="{4B0554EC-403A-443A-B614-0597EB32E604}" type="datetimeFigureOut">
              <a:rPr lang="lv-LV" smtClean="0"/>
              <a:pPr/>
              <a:t>2020.03.06.</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F4830505-77B1-4571-8227-A780514CFCBA}" type="slidenum">
              <a:rPr lang="lv-LV" smtClean="0"/>
              <a:pPr/>
              <a:t>‹#›</a:t>
            </a:fld>
            <a:endParaRPr lang="lv-LV"/>
          </a:p>
        </p:txBody>
      </p:sp>
    </p:spTree>
    <p:extLst>
      <p:ext uri="{BB962C8B-B14F-4D97-AF65-F5344CB8AC3E}">
        <p14:creationId xmlns:p14="http://schemas.microsoft.com/office/powerpoint/2010/main" val="6652612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4B0554EC-403A-443A-B614-0597EB32E604}" type="datetimeFigureOut">
              <a:rPr lang="lv-LV" smtClean="0"/>
              <a:pPr/>
              <a:t>2020.03.06.</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F4830505-77B1-4571-8227-A780514CFCBA}" type="slidenum">
              <a:rPr lang="lv-LV" smtClean="0"/>
              <a:pPr/>
              <a:t>‹#›</a:t>
            </a:fld>
            <a:endParaRPr lang="lv-LV"/>
          </a:p>
        </p:txBody>
      </p:sp>
    </p:spTree>
    <p:extLst>
      <p:ext uri="{BB962C8B-B14F-4D97-AF65-F5344CB8AC3E}">
        <p14:creationId xmlns:p14="http://schemas.microsoft.com/office/powerpoint/2010/main" val="35387560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baseline="0"/>
            </a:lvl1pPr>
          </a:lstStyle>
          <a:p>
            <a:r>
              <a:rPr lang="lv-LV" dirty="0" smtClean="0"/>
              <a:t>Rediģēt šablona virsraksta stilu</a:t>
            </a:r>
            <a:endParaRPr lang="lv-LV" dirty="0"/>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4B0554EC-403A-443A-B614-0597EB32E604}" type="datetimeFigureOut">
              <a:rPr lang="lv-LV" smtClean="0"/>
              <a:pPr/>
              <a:t>2020.03.06.</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F4830505-77B1-4571-8227-A780514CFCBA}" type="slidenum">
              <a:rPr lang="lv-LV" smtClean="0"/>
              <a:pPr/>
              <a:t>‹#›</a:t>
            </a:fld>
            <a:endParaRPr lang="lv-LV"/>
          </a:p>
        </p:txBody>
      </p:sp>
    </p:spTree>
    <p:extLst>
      <p:ext uri="{BB962C8B-B14F-4D97-AF65-F5344CB8AC3E}">
        <p14:creationId xmlns:p14="http://schemas.microsoft.com/office/powerpoint/2010/main" val="38899879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baseline="0"/>
            </a:lvl1pPr>
          </a:lstStyle>
          <a:p>
            <a:r>
              <a:rPr lang="lv-LV" dirty="0" smtClean="0"/>
              <a:t>Rediģēt šablona virsraksta stilu</a:t>
            </a:r>
            <a:endParaRPr lang="lv-LV" dirty="0"/>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4B0554EC-403A-443A-B614-0597EB32E604}" type="datetimeFigureOut">
              <a:rPr lang="lv-LV" smtClean="0"/>
              <a:pPr/>
              <a:t>2020.03.06.</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F4830505-77B1-4571-8227-A780514CFCBA}" type="slidenum">
              <a:rPr lang="lv-LV" smtClean="0"/>
              <a:pPr/>
              <a:t>‹#›</a:t>
            </a:fld>
            <a:endParaRPr lang="lv-LV"/>
          </a:p>
        </p:txBody>
      </p:sp>
    </p:spTree>
    <p:extLst>
      <p:ext uri="{BB962C8B-B14F-4D97-AF65-F5344CB8AC3E}">
        <p14:creationId xmlns:p14="http://schemas.microsoft.com/office/powerpoint/2010/main" val="19451996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dirty="0" smtClean="0"/>
              <a:t>Rediģēt šablona virsraksta stilu</a:t>
            </a:r>
            <a:endParaRPr lang="lv-LV" dirty="0"/>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554EC-403A-443A-B614-0597EB32E604}" type="datetimeFigureOut">
              <a:rPr lang="lv-LV" smtClean="0"/>
              <a:pPr/>
              <a:t>2020.03.06.</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30505-77B1-4571-8227-A780514CFCBA}" type="slidenum">
              <a:rPr lang="lv-LV" smtClean="0"/>
              <a:pPr/>
              <a:t>‹#›</a:t>
            </a:fld>
            <a:endParaRPr lang="lv-LV"/>
          </a:p>
        </p:txBody>
      </p:sp>
    </p:spTree>
    <p:extLst>
      <p:ext uri="{BB962C8B-B14F-4D97-AF65-F5344CB8AC3E}">
        <p14:creationId xmlns:p14="http://schemas.microsoft.com/office/powerpoint/2010/main" val="1190062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000" b="1" kern="1200" baseline="0">
          <a:solidFill>
            <a:schemeClr val="tx1"/>
          </a:solidFill>
          <a:latin typeface="Oswald Regular"/>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swald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swald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swald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swald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swald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zpr@zpr.gov.l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zemgale.lv/nozares/kultura/zemgales-kulturas-programm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zemgale.l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sanita.larionova@zpr.gov.lv"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zemgale.l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kkf.lv/"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sanita.larionova@zpr.gov.l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08892"/>
            <a:ext cx="10363200" cy="4168057"/>
          </a:xfrm>
        </p:spPr>
        <p:txBody>
          <a:bodyPr>
            <a:normAutofit fontScale="90000"/>
          </a:bodyPr>
          <a:lstStyle/>
          <a:p>
            <a:r>
              <a:rPr lang="lv-LV" sz="4000" dirty="0" smtClean="0">
                <a:latin typeface="Times New Roman" pitchFamily="18" charset="0"/>
                <a:cs typeface="Times New Roman" pitchFamily="18" charset="0"/>
              </a:rPr>
              <a:t/>
            </a:r>
            <a:br>
              <a:rPr lang="lv-LV" sz="4000" dirty="0" smtClean="0">
                <a:latin typeface="Times New Roman" pitchFamily="18" charset="0"/>
                <a:cs typeface="Times New Roman" pitchFamily="18" charset="0"/>
              </a:rPr>
            </a:br>
            <a:r>
              <a:rPr lang="lv-LV" dirty="0" smtClean="0">
                <a:latin typeface="Times New Roman" pitchFamily="18" charset="0"/>
                <a:cs typeface="Times New Roman" pitchFamily="18" charset="0"/>
              </a:rPr>
              <a:t/>
            </a:r>
            <a:br>
              <a:rPr lang="lv-LV" dirty="0" smtClean="0">
                <a:latin typeface="Times New Roman" pitchFamily="18" charset="0"/>
                <a:cs typeface="Times New Roman" pitchFamily="18" charset="0"/>
              </a:rPr>
            </a:br>
            <a:r>
              <a:rPr lang="lv-LV" sz="4000" dirty="0" smtClean="0">
                <a:latin typeface="Times New Roman" pitchFamily="18" charset="0"/>
                <a:cs typeface="Times New Roman" pitchFamily="18" charset="0"/>
              </a:rPr>
              <a:t>Latvijas </a:t>
            </a:r>
            <a:r>
              <a:rPr lang="lv-LV" sz="4000" dirty="0">
                <a:latin typeface="Times New Roman" pitchFamily="18" charset="0"/>
                <a:cs typeface="Times New Roman" pitchFamily="18" charset="0"/>
              </a:rPr>
              <a:t>v</a:t>
            </a:r>
            <a:r>
              <a:rPr lang="lv-LV" sz="4000" dirty="0" smtClean="0">
                <a:latin typeface="Times New Roman" pitchFamily="18" charset="0"/>
                <a:cs typeface="Times New Roman" pitchFamily="18" charset="0"/>
              </a:rPr>
              <a:t>alsts mežu un VKKF atbalstītā</a:t>
            </a:r>
            <a:br>
              <a:rPr lang="lv-LV" sz="4000" dirty="0" smtClean="0">
                <a:latin typeface="Times New Roman" pitchFamily="18" charset="0"/>
                <a:cs typeface="Times New Roman" pitchFamily="18" charset="0"/>
              </a:rPr>
            </a:br>
            <a:r>
              <a:rPr lang="lv-LV" sz="4000" dirty="0" smtClean="0">
                <a:latin typeface="Times New Roman" pitchFamily="18" charset="0"/>
                <a:cs typeface="Times New Roman" pitchFamily="18" charset="0"/>
              </a:rPr>
              <a:t>Zemgales kultūras programma 2020</a:t>
            </a:r>
            <a:r>
              <a:rPr lang="lv-LV" dirty="0" smtClean="0">
                <a:latin typeface="Times New Roman" pitchFamily="18" charset="0"/>
                <a:cs typeface="Times New Roman" pitchFamily="18" charset="0"/>
              </a:rPr>
              <a:t/>
            </a:r>
            <a:br>
              <a:rPr lang="lv-LV" dirty="0" smtClean="0">
                <a:latin typeface="Times New Roman" pitchFamily="18" charset="0"/>
                <a:cs typeface="Times New Roman" pitchFamily="18" charset="0"/>
              </a:rPr>
            </a:br>
            <a:r>
              <a:rPr lang="lv-LV" dirty="0" smtClean="0">
                <a:latin typeface="Times New Roman" pitchFamily="18" charset="0"/>
                <a:cs typeface="Times New Roman" pitchFamily="18" charset="0"/>
              </a:rPr>
              <a:t/>
            </a:r>
            <a:br>
              <a:rPr lang="lv-LV" dirty="0" smtClean="0">
                <a:latin typeface="Times New Roman" pitchFamily="18" charset="0"/>
                <a:cs typeface="Times New Roman" pitchFamily="18" charset="0"/>
              </a:rPr>
            </a:br>
            <a:r>
              <a:rPr lang="lv-LV" dirty="0" smtClean="0">
                <a:latin typeface="Times New Roman" pitchFamily="18" charset="0"/>
                <a:cs typeface="Times New Roman" pitchFamily="18" charset="0"/>
              </a:rPr>
              <a:t/>
            </a:r>
            <a:br>
              <a:rPr lang="lv-LV" dirty="0" smtClean="0">
                <a:latin typeface="Times New Roman" pitchFamily="18" charset="0"/>
                <a:cs typeface="Times New Roman" pitchFamily="18" charset="0"/>
              </a:rPr>
            </a:br>
            <a:r>
              <a:rPr lang="lv-LV" sz="3200" dirty="0" smtClean="0">
                <a:latin typeface="Times New Roman" pitchFamily="18" charset="0"/>
                <a:cs typeface="Times New Roman" pitchFamily="18" charset="0"/>
              </a:rPr>
              <a:t>Projektu pieteikumu sagatavošanas un </a:t>
            </a:r>
            <a:br>
              <a:rPr lang="lv-LV" sz="3200" dirty="0" smtClean="0">
                <a:latin typeface="Times New Roman" pitchFamily="18" charset="0"/>
                <a:cs typeface="Times New Roman" pitchFamily="18" charset="0"/>
              </a:rPr>
            </a:br>
            <a:r>
              <a:rPr lang="lv-LV" sz="3200" dirty="0" smtClean="0">
                <a:latin typeface="Times New Roman" pitchFamily="18" charset="0"/>
                <a:cs typeface="Times New Roman" pitchFamily="18" charset="0"/>
              </a:rPr>
              <a:t>iesniegšanas kārtība</a:t>
            </a:r>
            <a:r>
              <a:rPr lang="lv-LV" sz="2800" dirty="0" smtClean="0">
                <a:latin typeface="Times New Roman" pitchFamily="18" charset="0"/>
                <a:cs typeface="Times New Roman" pitchFamily="18" charset="0"/>
              </a:rPr>
              <a:t/>
            </a:r>
            <a:br>
              <a:rPr lang="lv-LV" sz="2800" dirty="0" smtClean="0">
                <a:latin typeface="Times New Roman" pitchFamily="18" charset="0"/>
                <a:cs typeface="Times New Roman" pitchFamily="18" charset="0"/>
              </a:rPr>
            </a:br>
            <a:r>
              <a:rPr lang="lv-LV" sz="2800" dirty="0" smtClean="0">
                <a:latin typeface="Times New Roman" pitchFamily="18" charset="0"/>
                <a:cs typeface="Times New Roman" pitchFamily="18" charset="0"/>
              </a:rPr>
              <a:t/>
            </a:r>
            <a:br>
              <a:rPr lang="lv-LV" sz="2800" dirty="0" smtClean="0">
                <a:latin typeface="Times New Roman" pitchFamily="18" charset="0"/>
                <a:cs typeface="Times New Roman" pitchFamily="18" charset="0"/>
              </a:rPr>
            </a:br>
            <a:r>
              <a:rPr lang="lv-LV" sz="2000" dirty="0" smtClean="0">
                <a:latin typeface="Times New Roman" pitchFamily="18" charset="0"/>
                <a:cs typeface="Times New Roman" pitchFamily="18" charset="0"/>
              </a:rPr>
              <a:t>                                                                                                                          </a:t>
            </a:r>
            <a:br>
              <a:rPr lang="lv-LV" sz="2000" dirty="0" smtClean="0">
                <a:latin typeface="Times New Roman" pitchFamily="18" charset="0"/>
                <a:cs typeface="Times New Roman" pitchFamily="18" charset="0"/>
              </a:rPr>
            </a:br>
            <a:r>
              <a:rPr lang="lv-LV" sz="2000" dirty="0" smtClean="0">
                <a:latin typeface="Times New Roman" pitchFamily="18" charset="0"/>
                <a:cs typeface="Times New Roman" pitchFamily="18" charset="0"/>
              </a:rPr>
              <a:t>                                                                                                                                         Bauska 09.03.2020                                                                                                                                              </a:t>
            </a:r>
            <a:br>
              <a:rPr lang="lv-LV" sz="2000" dirty="0" smtClean="0">
                <a:latin typeface="Times New Roman" pitchFamily="18" charset="0"/>
                <a:cs typeface="Times New Roman" pitchFamily="18" charset="0"/>
              </a:rPr>
            </a:br>
            <a:r>
              <a:rPr lang="lv-LV" sz="2000" dirty="0" smtClean="0">
                <a:latin typeface="Times New Roman" pitchFamily="18" charset="0"/>
                <a:cs typeface="Times New Roman" pitchFamily="18" charset="0"/>
              </a:rPr>
              <a:t>                                                                                                                                       Jēkabpils 12.03.2020</a:t>
            </a:r>
            <a:br>
              <a:rPr lang="lv-LV" sz="2000" dirty="0" smtClean="0">
                <a:latin typeface="Times New Roman" pitchFamily="18" charset="0"/>
                <a:cs typeface="Times New Roman" pitchFamily="18" charset="0"/>
              </a:rPr>
            </a:br>
            <a:r>
              <a:rPr lang="lv-LV" sz="2000" dirty="0" smtClean="0">
                <a:latin typeface="Times New Roman" pitchFamily="18" charset="0"/>
                <a:cs typeface="Times New Roman" pitchFamily="18" charset="0"/>
              </a:rPr>
              <a:t>                                                                                                                                           Dobele 18.03.2020</a:t>
            </a:r>
            <a:endParaRPr lang="lv-LV" sz="2000" dirty="0">
              <a:latin typeface="Times New Roman" pitchFamily="18" charset="0"/>
              <a:cs typeface="Times New Roman" pitchFamily="18" charset="0"/>
            </a:endParaRPr>
          </a:p>
        </p:txBody>
      </p:sp>
      <p:pic>
        <p:nvPicPr>
          <p:cNvPr id="4" name="Picture 3" descr="http://www.zemgale.lv/images/info_raksti/logo/logo_vkk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5612" y="4853345"/>
            <a:ext cx="1714500" cy="740410"/>
          </a:xfrm>
          <a:prstGeom prst="rect">
            <a:avLst/>
          </a:prstGeom>
          <a:noFill/>
          <a:ln>
            <a:noFill/>
          </a:ln>
        </p:spPr>
      </p:pic>
      <p:pic>
        <p:nvPicPr>
          <p:cNvPr id="6" name="Picture 5" descr="http://www.zemgale.lv/images/info_raksti/logo/logo_lv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692" y="4853345"/>
            <a:ext cx="2063932" cy="757645"/>
          </a:xfrm>
          <a:prstGeom prst="rect">
            <a:avLst/>
          </a:prstGeom>
          <a:noFill/>
          <a:ln>
            <a:noFill/>
          </a:ln>
        </p:spPr>
      </p:pic>
    </p:spTree>
    <p:extLst>
      <p:ext uri="{BB962C8B-B14F-4D97-AF65-F5344CB8AC3E}">
        <p14:creationId xmlns:p14="http://schemas.microsoft.com/office/powerpoint/2010/main" val="122917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latin typeface="Times New Roman" pitchFamily="18" charset="0"/>
                <a:cs typeface="Times New Roman" pitchFamily="18" charset="0"/>
              </a:rPr>
              <a:t>ZKP 2020 projektu iesniegšana(I)</a:t>
            </a:r>
            <a:endParaRPr lang="lv-LV" dirty="0"/>
          </a:p>
        </p:txBody>
      </p:sp>
      <p:sp>
        <p:nvSpPr>
          <p:cNvPr id="3" name="Content Placeholder 2"/>
          <p:cNvSpPr>
            <a:spLocks noGrp="1"/>
          </p:cNvSpPr>
          <p:nvPr>
            <p:ph idx="1"/>
          </p:nvPr>
        </p:nvSpPr>
        <p:spPr>
          <a:xfrm>
            <a:off x="719403" y="2165351"/>
            <a:ext cx="10972800" cy="2736304"/>
          </a:xfrm>
        </p:spPr>
        <p:txBody>
          <a:bodyPr>
            <a:normAutofit/>
          </a:bodyPr>
          <a:lstStyle/>
          <a:p>
            <a:pPr algn="ctr">
              <a:buNone/>
            </a:pPr>
            <a:r>
              <a:rPr lang="lv-LV" dirty="0" smtClean="0">
                <a:latin typeface="Times New Roman" pitchFamily="18" charset="0"/>
                <a:cs typeface="Times New Roman" pitchFamily="18" charset="0"/>
              </a:rPr>
              <a:t>   </a:t>
            </a:r>
            <a:r>
              <a:rPr lang="lv-LV" sz="4000" dirty="0" smtClean="0">
                <a:cs typeface="Times New Roman" pitchFamily="18" charset="0"/>
              </a:rPr>
              <a:t>Projektu pieteikumu iesniegšanas termiņš ir  </a:t>
            </a:r>
          </a:p>
          <a:p>
            <a:pPr algn="ctr">
              <a:buNone/>
            </a:pPr>
            <a:endParaRPr lang="lv-LV" sz="1600" dirty="0" smtClean="0">
              <a:cs typeface="Times New Roman" pitchFamily="18" charset="0"/>
            </a:endParaRPr>
          </a:p>
          <a:p>
            <a:pPr algn="ctr">
              <a:buNone/>
            </a:pPr>
            <a:r>
              <a:rPr lang="lv-LV" sz="4000" b="1" dirty="0" smtClean="0">
                <a:cs typeface="Times New Roman" pitchFamily="18" charset="0"/>
              </a:rPr>
              <a:t>   līdz 2020. gada 31. mart</a:t>
            </a:r>
            <a:r>
              <a:rPr lang="lv-LV" sz="4000" b="1" dirty="0">
                <a:cs typeface="Times New Roman" pitchFamily="18" charset="0"/>
              </a:rPr>
              <a:t>a</a:t>
            </a:r>
            <a:r>
              <a:rPr lang="lv-LV" sz="4000" b="1" dirty="0" smtClean="0">
                <a:cs typeface="Times New Roman" pitchFamily="18" charset="0"/>
              </a:rPr>
              <a:t> plkst. 16:00</a:t>
            </a:r>
          </a:p>
          <a:p>
            <a:pPr>
              <a:buNone/>
            </a:pPr>
            <a:endParaRPr lang="lv-LV" dirty="0" smtClean="0"/>
          </a:p>
        </p:txBody>
      </p:sp>
    </p:spTree>
    <p:extLst>
      <p:ext uri="{BB962C8B-B14F-4D97-AF65-F5344CB8AC3E}">
        <p14:creationId xmlns:p14="http://schemas.microsoft.com/office/powerpoint/2010/main" val="2472234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latin typeface="Times New Roman" pitchFamily="18" charset="0"/>
                <a:cs typeface="Times New Roman" pitchFamily="18" charset="0"/>
              </a:rPr>
              <a:t>ZKP 2020 projektu iesniegšana(II)</a:t>
            </a:r>
            <a:endParaRPr lang="lv-LV" dirty="0"/>
          </a:p>
        </p:txBody>
      </p:sp>
      <p:sp>
        <p:nvSpPr>
          <p:cNvPr id="3" name="Content Placeholder 2"/>
          <p:cNvSpPr>
            <a:spLocks noGrp="1"/>
          </p:cNvSpPr>
          <p:nvPr>
            <p:ph idx="1"/>
          </p:nvPr>
        </p:nvSpPr>
        <p:spPr>
          <a:xfrm>
            <a:off x="609600" y="1600201"/>
            <a:ext cx="11247040" cy="4525963"/>
          </a:xfrm>
        </p:spPr>
        <p:txBody>
          <a:bodyPr>
            <a:normAutofit/>
          </a:bodyPr>
          <a:lstStyle/>
          <a:p>
            <a:pPr>
              <a:buNone/>
            </a:pPr>
            <a:r>
              <a:rPr lang="lv-LV" sz="2800" dirty="0" smtClean="0">
                <a:latin typeface="Times New Roman" pitchFamily="18" charset="0"/>
                <a:cs typeface="Times New Roman" pitchFamily="18" charset="0"/>
              </a:rPr>
              <a:t> </a:t>
            </a:r>
            <a:r>
              <a:rPr lang="lv-LV" dirty="0" smtClean="0">
                <a:cs typeface="Times New Roman" pitchFamily="18" charset="0"/>
              </a:rPr>
              <a:t>Projektu pieteikumi jāiesniedz </a:t>
            </a:r>
            <a:r>
              <a:rPr lang="lv-LV" b="1" dirty="0" smtClean="0">
                <a:cs typeface="Times New Roman" pitchFamily="18" charset="0"/>
              </a:rPr>
              <a:t>vienā eksemplārā</a:t>
            </a:r>
            <a:r>
              <a:rPr lang="lv-LV" dirty="0" smtClean="0">
                <a:cs typeface="Times New Roman" pitchFamily="18" charset="0"/>
              </a:rPr>
              <a:t>:</a:t>
            </a:r>
          </a:p>
          <a:p>
            <a:r>
              <a:rPr lang="lv-LV" sz="2800" b="1" dirty="0" smtClean="0">
                <a:cs typeface="Times New Roman" pitchFamily="18" charset="0"/>
              </a:rPr>
              <a:t>personīgi</a:t>
            </a:r>
            <a:r>
              <a:rPr lang="lv-LV" sz="2800" dirty="0" smtClean="0">
                <a:cs typeface="Times New Roman" pitchFamily="18" charset="0"/>
              </a:rPr>
              <a:t> vienā no ZPR birojiem: </a:t>
            </a:r>
          </a:p>
          <a:p>
            <a:pPr>
              <a:buNone/>
            </a:pPr>
            <a:r>
              <a:rPr lang="lv-LV" sz="2400" dirty="0" smtClean="0">
                <a:cs typeface="Times New Roman" pitchFamily="18" charset="0"/>
              </a:rPr>
              <a:t>Jelgavā (Katoļu iela 2b, 2. stāvā, 211. </a:t>
            </a:r>
            <a:r>
              <a:rPr lang="lv-LV" sz="2400" dirty="0" err="1" smtClean="0">
                <a:cs typeface="Times New Roman" pitchFamily="18" charset="0"/>
              </a:rPr>
              <a:t>kab</a:t>
            </a:r>
            <a:r>
              <a:rPr lang="lv-LV" sz="2400" dirty="0" smtClean="0">
                <a:cs typeface="Times New Roman" pitchFamily="18" charset="0"/>
              </a:rPr>
              <a:t>) </a:t>
            </a:r>
          </a:p>
          <a:p>
            <a:pPr>
              <a:buNone/>
            </a:pPr>
            <a:r>
              <a:rPr lang="lv-LV" sz="2400" dirty="0" smtClean="0">
                <a:cs typeface="Times New Roman" pitchFamily="18" charset="0"/>
              </a:rPr>
              <a:t>Jēkabpilī (Jaunā iela 31c, 13. </a:t>
            </a:r>
            <a:r>
              <a:rPr lang="lv-LV" sz="2400" dirty="0" err="1" smtClean="0">
                <a:cs typeface="Times New Roman" pitchFamily="18" charset="0"/>
              </a:rPr>
              <a:t>kab</a:t>
            </a:r>
            <a:r>
              <a:rPr lang="lv-LV" sz="2400" dirty="0" smtClean="0">
                <a:cs typeface="Times New Roman" pitchFamily="18" charset="0"/>
              </a:rPr>
              <a:t>) </a:t>
            </a:r>
            <a:endParaRPr lang="lv-LV" sz="1000" dirty="0" smtClean="0">
              <a:cs typeface="Times New Roman" pitchFamily="18" charset="0"/>
            </a:endParaRPr>
          </a:p>
          <a:p>
            <a:pPr>
              <a:buNone/>
            </a:pPr>
            <a:endParaRPr lang="lv-LV" sz="1200" dirty="0" smtClean="0">
              <a:cs typeface="Times New Roman" pitchFamily="18" charset="0"/>
            </a:endParaRPr>
          </a:p>
          <a:p>
            <a:r>
              <a:rPr lang="lv-LV" sz="2800" b="1" dirty="0" smtClean="0">
                <a:cs typeface="Times New Roman" pitchFamily="18" charset="0"/>
              </a:rPr>
              <a:t>vai</a:t>
            </a:r>
            <a:r>
              <a:rPr lang="lv-LV" sz="2800" dirty="0" smtClean="0">
                <a:cs typeface="Times New Roman" pitchFamily="18" charset="0"/>
              </a:rPr>
              <a:t> nosūtot </a:t>
            </a:r>
            <a:r>
              <a:rPr lang="lv-LV" sz="2800" b="1" dirty="0" smtClean="0">
                <a:cs typeface="Times New Roman" pitchFamily="18" charset="0"/>
              </a:rPr>
              <a:t>pa pastu </a:t>
            </a:r>
            <a:r>
              <a:rPr lang="lv-LV" sz="2800" dirty="0" smtClean="0">
                <a:cs typeface="Times New Roman" pitchFamily="18" charset="0"/>
              </a:rPr>
              <a:t>(ar nosacījumu, ka pasta zīmogs ir piecas dienas pirms konkursa beigu termiņa).  </a:t>
            </a:r>
          </a:p>
          <a:p>
            <a:pPr marL="0" indent="0">
              <a:buNone/>
            </a:pPr>
            <a:r>
              <a:rPr lang="lv-LV" sz="2400" dirty="0" smtClean="0">
                <a:cs typeface="Times New Roman" pitchFamily="18" charset="0"/>
              </a:rPr>
              <a:t>Adrese : Zemgales kultūras programma 2020, </a:t>
            </a:r>
            <a:r>
              <a:rPr lang="lv-LV" sz="2400" dirty="0">
                <a:cs typeface="Times New Roman" pitchFamily="18" charset="0"/>
              </a:rPr>
              <a:t>Zemgales plānošanas reģions Katoļu </a:t>
            </a:r>
            <a:r>
              <a:rPr lang="lv-LV" sz="2400" dirty="0" smtClean="0">
                <a:cs typeface="Times New Roman" pitchFamily="18" charset="0"/>
              </a:rPr>
              <a:t>iela 2b, Jelgava, LV - 3001</a:t>
            </a:r>
          </a:p>
          <a:p>
            <a:endParaRPr lang="lv-LV" dirty="0"/>
          </a:p>
        </p:txBody>
      </p:sp>
    </p:spTree>
    <p:extLst>
      <p:ext uri="{BB962C8B-B14F-4D97-AF65-F5344CB8AC3E}">
        <p14:creationId xmlns:p14="http://schemas.microsoft.com/office/powerpoint/2010/main" val="2664039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latin typeface="Times New Roman" pitchFamily="18" charset="0"/>
                <a:cs typeface="Times New Roman" pitchFamily="18" charset="0"/>
              </a:rPr>
              <a:t>ZKP 2019 projektu </a:t>
            </a:r>
            <a:r>
              <a:rPr lang="lv-LV" dirty="0" smtClean="0">
                <a:latin typeface="Times New Roman" pitchFamily="18" charset="0"/>
                <a:cs typeface="Times New Roman" pitchFamily="18" charset="0"/>
              </a:rPr>
              <a:t>iesniegšana (III)</a:t>
            </a:r>
            <a:endParaRPr lang="lv-LV" dirty="0"/>
          </a:p>
        </p:txBody>
      </p:sp>
      <p:sp>
        <p:nvSpPr>
          <p:cNvPr id="3" name="Content Placeholder 2"/>
          <p:cNvSpPr>
            <a:spLocks noGrp="1"/>
          </p:cNvSpPr>
          <p:nvPr>
            <p:ph idx="1"/>
          </p:nvPr>
        </p:nvSpPr>
        <p:spPr/>
        <p:txBody>
          <a:bodyPr>
            <a:normAutofit/>
          </a:bodyPr>
          <a:lstStyle/>
          <a:p>
            <a:pPr marL="0" indent="0" algn="ctr">
              <a:buNone/>
            </a:pPr>
            <a:r>
              <a:rPr lang="lv-LV" sz="3200" b="1" dirty="0"/>
              <a:t>Projekta pieteikums </a:t>
            </a:r>
            <a:r>
              <a:rPr lang="lv-LV" sz="3200" b="1" dirty="0" smtClean="0"/>
              <a:t>obligāti jāiesniedz </a:t>
            </a:r>
            <a:r>
              <a:rPr lang="lv-LV" sz="3200" b="1" dirty="0"/>
              <a:t>arī </a:t>
            </a:r>
            <a:endParaRPr lang="lv-LV" sz="3200" b="1" dirty="0" smtClean="0"/>
          </a:p>
          <a:p>
            <a:pPr marL="0" indent="0" algn="ctr">
              <a:spcBef>
                <a:spcPts val="0"/>
              </a:spcBef>
              <a:buNone/>
            </a:pPr>
            <a:r>
              <a:rPr lang="lv-LV" sz="3200" b="1" dirty="0" smtClean="0"/>
              <a:t>elektroniski</a:t>
            </a:r>
            <a:r>
              <a:rPr lang="lv-LV" sz="3200" dirty="0" smtClean="0"/>
              <a:t> </a:t>
            </a:r>
            <a:r>
              <a:rPr lang="lv-LV" sz="3200" dirty="0"/>
              <a:t>(</a:t>
            </a:r>
            <a:r>
              <a:rPr lang="lv-LV" sz="3200" b="1" u="sng" dirty="0"/>
              <a:t>PDF formātā vienā failā</a:t>
            </a:r>
            <a:r>
              <a:rPr lang="lv-LV" sz="3200" dirty="0"/>
              <a:t>, norādot projekta pieteikuma iesniedzēju un </a:t>
            </a:r>
            <a:r>
              <a:rPr lang="lv-LV" sz="3200" dirty="0" smtClean="0"/>
              <a:t>nosaukumu).</a:t>
            </a:r>
          </a:p>
          <a:p>
            <a:pPr marL="0" indent="0" algn="ctr">
              <a:spcBef>
                <a:spcPts val="0"/>
              </a:spcBef>
              <a:buNone/>
            </a:pPr>
            <a:endParaRPr lang="lv-LV" sz="3200" dirty="0"/>
          </a:p>
          <a:p>
            <a:pPr marL="0" indent="0" algn="ctr">
              <a:spcBef>
                <a:spcPts val="0"/>
              </a:spcBef>
              <a:buNone/>
            </a:pPr>
            <a:endParaRPr lang="lv-LV" sz="3200" dirty="0" smtClean="0"/>
          </a:p>
          <a:p>
            <a:pPr marL="0" indent="0" algn="ctr">
              <a:spcBef>
                <a:spcPts val="0"/>
              </a:spcBef>
              <a:buNone/>
            </a:pPr>
            <a:r>
              <a:rPr lang="lv-LV" sz="3200" dirty="0" smtClean="0"/>
              <a:t>Nosūtot līdz </a:t>
            </a:r>
            <a:r>
              <a:rPr lang="lv-LV" sz="3200" dirty="0"/>
              <a:t>konkursa beigu termiņam </a:t>
            </a:r>
            <a:endParaRPr lang="lv-LV" sz="3200" dirty="0" smtClean="0"/>
          </a:p>
          <a:p>
            <a:pPr marL="0" indent="0" algn="ctr">
              <a:spcBef>
                <a:spcPts val="0"/>
              </a:spcBef>
              <a:buNone/>
            </a:pPr>
            <a:r>
              <a:rPr lang="lv-LV" sz="3200" dirty="0" smtClean="0"/>
              <a:t>uz </a:t>
            </a:r>
            <a:r>
              <a:rPr lang="lv-LV" sz="3200" dirty="0"/>
              <a:t>e-pasta adresi </a:t>
            </a:r>
            <a:r>
              <a:rPr lang="lv-LV" sz="3200" u="sng" dirty="0" err="1">
                <a:hlinkClick r:id="rId2"/>
              </a:rPr>
              <a:t>zpr@zpr.gov.lv</a:t>
            </a:r>
            <a:endParaRPr lang="lv-LV" sz="3200" dirty="0"/>
          </a:p>
        </p:txBody>
      </p:sp>
    </p:spTree>
    <p:extLst>
      <p:ext uri="{BB962C8B-B14F-4D97-AF65-F5344CB8AC3E}">
        <p14:creationId xmlns:p14="http://schemas.microsoft.com/office/powerpoint/2010/main" val="3255319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765" y="906149"/>
            <a:ext cx="10972800" cy="4061048"/>
          </a:xfrm>
        </p:spPr>
        <p:txBody>
          <a:bodyPr>
            <a:normAutofit/>
          </a:bodyPr>
          <a:lstStyle/>
          <a:p>
            <a:pPr algn="ctr">
              <a:buNone/>
            </a:pPr>
            <a:r>
              <a:rPr lang="lv-LV" sz="4800" dirty="0" smtClean="0"/>
              <a:t> </a:t>
            </a:r>
            <a:r>
              <a:rPr lang="lv-LV" sz="3600" dirty="0" smtClean="0">
                <a:cs typeface="Times New Roman" pitchFamily="18" charset="0"/>
              </a:rPr>
              <a:t>Zemgales</a:t>
            </a:r>
            <a:r>
              <a:rPr lang="lv-LV" sz="3600" dirty="0" smtClean="0"/>
              <a:t> </a:t>
            </a:r>
            <a:r>
              <a:rPr lang="lv-LV" sz="3600" dirty="0" smtClean="0">
                <a:cs typeface="Times New Roman" pitchFamily="18" charset="0"/>
              </a:rPr>
              <a:t>kultūras programmas 2020 ietvaros projektiem </a:t>
            </a:r>
          </a:p>
          <a:p>
            <a:pPr algn="ctr">
              <a:buNone/>
            </a:pPr>
            <a:endParaRPr lang="lv-LV" sz="1000" dirty="0" smtClean="0">
              <a:cs typeface="Times New Roman" pitchFamily="18" charset="0"/>
            </a:endParaRPr>
          </a:p>
          <a:p>
            <a:pPr algn="ctr">
              <a:buNone/>
            </a:pPr>
            <a:r>
              <a:rPr lang="lv-LV" sz="4000" dirty="0" smtClean="0">
                <a:cs typeface="Times New Roman" pitchFamily="18" charset="0"/>
              </a:rPr>
              <a:t>  </a:t>
            </a:r>
            <a:r>
              <a:rPr lang="lv-LV" sz="4000" b="1" dirty="0" smtClean="0">
                <a:cs typeface="Times New Roman" pitchFamily="18" charset="0"/>
              </a:rPr>
              <a:t>NAV NOTEIKTA</a:t>
            </a:r>
          </a:p>
          <a:p>
            <a:pPr algn="ctr">
              <a:buNone/>
            </a:pPr>
            <a:endParaRPr lang="lv-LV" sz="1000" b="1" dirty="0" smtClean="0">
              <a:cs typeface="Times New Roman" pitchFamily="18" charset="0"/>
            </a:endParaRPr>
          </a:p>
          <a:p>
            <a:pPr algn="ctr">
              <a:buNone/>
            </a:pPr>
            <a:r>
              <a:rPr lang="lv-LV" sz="3600" dirty="0" smtClean="0">
                <a:cs typeface="Times New Roman" pitchFamily="18" charset="0"/>
              </a:rPr>
              <a:t>minimālā un maksimālā attiecināmo izmaksu summa</a:t>
            </a:r>
          </a:p>
          <a:p>
            <a:pPr marL="0" indent="0">
              <a:buNone/>
            </a:pPr>
            <a:endParaRPr lang="lv-LV" dirty="0" smtClean="0"/>
          </a:p>
        </p:txBody>
      </p:sp>
    </p:spTree>
    <p:extLst>
      <p:ext uri="{BB962C8B-B14F-4D97-AF65-F5344CB8AC3E}">
        <p14:creationId xmlns:p14="http://schemas.microsoft.com/office/powerpoint/2010/main" val="663033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cs typeface="Times New Roman" pitchFamily="18" charset="0"/>
              </a:rPr>
              <a:t>ZKP 2020 neattiecināmās izmaksas</a:t>
            </a:r>
            <a:endParaRPr lang="lv-LV" dirty="0">
              <a:cs typeface="Times New Roman" pitchFamily="18" charset="0"/>
            </a:endParaRPr>
          </a:p>
        </p:txBody>
      </p:sp>
      <p:sp>
        <p:nvSpPr>
          <p:cNvPr id="3" name="Content Placeholder 2"/>
          <p:cNvSpPr>
            <a:spLocks noGrp="1"/>
          </p:cNvSpPr>
          <p:nvPr>
            <p:ph idx="1"/>
          </p:nvPr>
        </p:nvSpPr>
        <p:spPr>
          <a:xfrm>
            <a:off x="623392" y="1916833"/>
            <a:ext cx="10972800" cy="4525963"/>
          </a:xfrm>
        </p:spPr>
        <p:txBody>
          <a:bodyPr/>
          <a:lstStyle/>
          <a:p>
            <a:pPr>
              <a:buNone/>
            </a:pPr>
            <a:r>
              <a:rPr lang="lv-LV" sz="3600" dirty="0" smtClean="0">
                <a:latin typeface="Times New Roman" pitchFamily="18" charset="0"/>
                <a:cs typeface="Times New Roman" pitchFamily="18" charset="0"/>
              </a:rPr>
              <a:t> </a:t>
            </a:r>
            <a:r>
              <a:rPr lang="lv-LV" sz="3200" dirty="0" smtClean="0">
                <a:cs typeface="Times New Roman" pitchFamily="18" charset="0"/>
              </a:rPr>
              <a:t>Kultūras programma līdzekļus </a:t>
            </a:r>
            <a:r>
              <a:rPr lang="lv-LV" sz="3200" b="1" dirty="0" smtClean="0">
                <a:cs typeface="Times New Roman" pitchFamily="18" charset="0"/>
              </a:rPr>
              <a:t>nepiešķir:</a:t>
            </a:r>
          </a:p>
          <a:p>
            <a:pPr marL="0" indent="0">
              <a:buNone/>
            </a:pPr>
            <a:r>
              <a:rPr lang="lv-LV" sz="1800" dirty="0">
                <a:solidFill>
                  <a:srgbClr val="FF0000"/>
                </a:solidFill>
                <a:cs typeface="Times New Roman" pitchFamily="18" charset="0"/>
              </a:rPr>
              <a:t> </a:t>
            </a:r>
            <a:r>
              <a:rPr lang="lv-LV" sz="1800" dirty="0" smtClean="0">
                <a:solidFill>
                  <a:srgbClr val="FF0000"/>
                </a:solidFill>
                <a:cs typeface="Times New Roman" pitchFamily="18" charset="0"/>
              </a:rPr>
              <a:t>	</a:t>
            </a:r>
            <a:r>
              <a:rPr lang="lv-LV" dirty="0" smtClean="0">
                <a:cs typeface="Times New Roman" pitchFamily="18" charset="0"/>
              </a:rPr>
              <a:t>-</a:t>
            </a:r>
            <a:r>
              <a:rPr lang="lv-LV" sz="3600" dirty="0" smtClean="0">
                <a:cs typeface="Times New Roman" pitchFamily="18" charset="0"/>
              </a:rPr>
              <a:t> </a:t>
            </a:r>
            <a:r>
              <a:rPr lang="lv-LV" dirty="0" smtClean="0">
                <a:cs typeface="Times New Roman" pitchFamily="18" charset="0"/>
              </a:rPr>
              <a:t>ārzemju braucieniem;</a:t>
            </a:r>
          </a:p>
          <a:p>
            <a:pPr marL="0" indent="0">
              <a:buNone/>
            </a:pPr>
            <a:r>
              <a:rPr lang="lv-LV" dirty="0" smtClean="0">
                <a:cs typeface="Times New Roman" pitchFamily="18" charset="0"/>
              </a:rPr>
              <a:t>	- ēdināšanas pakalpojumiem;</a:t>
            </a:r>
          </a:p>
          <a:p>
            <a:pPr marL="0" indent="0">
              <a:buNone/>
            </a:pPr>
            <a:r>
              <a:rPr lang="lv-LV" dirty="0" smtClean="0">
                <a:cs typeface="Times New Roman" pitchFamily="18" charset="0"/>
              </a:rPr>
              <a:t>	- deju kolektīvu, koru un vokālo ansambļu tērpu izgatavošanai;</a:t>
            </a:r>
          </a:p>
          <a:p>
            <a:pPr marL="0" indent="0">
              <a:buNone/>
            </a:pPr>
            <a:r>
              <a:rPr lang="lv-LV" dirty="0">
                <a:cs typeface="Times New Roman" pitchFamily="18" charset="0"/>
              </a:rPr>
              <a:t>	</a:t>
            </a:r>
            <a:r>
              <a:rPr lang="lv-LV" dirty="0" smtClean="0">
                <a:cs typeface="Times New Roman" pitchFamily="18" charset="0"/>
              </a:rPr>
              <a:t>- </a:t>
            </a:r>
            <a:r>
              <a:rPr lang="lv-LV" dirty="0" smtClean="0"/>
              <a:t>balvām, prēmijām, dāvanām;</a:t>
            </a:r>
          </a:p>
          <a:p>
            <a:pPr marL="0" indent="0">
              <a:buNone/>
            </a:pPr>
            <a:r>
              <a:rPr lang="lv-LV" dirty="0">
                <a:cs typeface="Times New Roman" pitchFamily="18" charset="0"/>
              </a:rPr>
              <a:t>	</a:t>
            </a:r>
            <a:r>
              <a:rPr lang="lv-LV" dirty="0" smtClean="0">
                <a:cs typeface="Times New Roman" pitchFamily="18" charset="0"/>
              </a:rPr>
              <a:t>- </a:t>
            </a:r>
            <a:r>
              <a:rPr lang="lv-LV" dirty="0"/>
              <a:t>pasākuma telpu un norises vietas </a:t>
            </a:r>
            <a:r>
              <a:rPr lang="lv-LV" dirty="0" smtClean="0"/>
              <a:t>noformējumam.</a:t>
            </a:r>
            <a:endParaRPr lang="lv-LV" dirty="0" smtClean="0">
              <a:cs typeface="Times New Roman" pitchFamily="18" charset="0"/>
            </a:endParaRPr>
          </a:p>
          <a:p>
            <a:pPr marL="0" indent="0">
              <a:buNone/>
            </a:pPr>
            <a:endParaRPr lang="lv-LV" dirty="0" smtClean="0">
              <a:cs typeface="Times New Roman" pitchFamily="18" charset="0"/>
            </a:endParaRPr>
          </a:p>
          <a:p>
            <a:endParaRPr lang="lv-LV" dirty="0"/>
          </a:p>
        </p:txBody>
      </p:sp>
    </p:spTree>
    <p:extLst>
      <p:ext uri="{BB962C8B-B14F-4D97-AF65-F5344CB8AC3E}">
        <p14:creationId xmlns:p14="http://schemas.microsoft.com/office/powerpoint/2010/main" val="2045041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cs typeface="Times New Roman" pitchFamily="18" charset="0"/>
              </a:rPr>
              <a:t>ZKP 2020 neatbalstīs un neizvērtēs (I)</a:t>
            </a:r>
            <a:endParaRPr lang="lv-LV" dirty="0">
              <a:cs typeface="Times New Roman" pitchFamily="18" charset="0"/>
            </a:endParaRPr>
          </a:p>
        </p:txBody>
      </p:sp>
      <p:sp>
        <p:nvSpPr>
          <p:cNvPr id="3" name="Content Placeholder 2"/>
          <p:cNvSpPr>
            <a:spLocks noGrp="1"/>
          </p:cNvSpPr>
          <p:nvPr>
            <p:ph idx="1"/>
          </p:nvPr>
        </p:nvSpPr>
        <p:spPr>
          <a:xfrm>
            <a:off x="562708" y="1664676"/>
            <a:ext cx="10972800" cy="4492243"/>
          </a:xfrm>
        </p:spPr>
        <p:txBody>
          <a:bodyPr>
            <a:normAutofit/>
          </a:bodyPr>
          <a:lstStyle/>
          <a:p>
            <a:r>
              <a:rPr lang="lv-LV" sz="3200" dirty="0" smtClean="0">
                <a:cs typeface="Times New Roman" pitchFamily="18" charset="0"/>
              </a:rPr>
              <a:t>projektus, kas iesniegti pēc konkursa noteiktā termiņa; </a:t>
            </a:r>
          </a:p>
          <a:p>
            <a:r>
              <a:rPr lang="lv-LV" sz="3200" dirty="0">
                <a:cs typeface="Times New Roman" pitchFamily="18" charset="0"/>
              </a:rPr>
              <a:t>projektus, kas neatbilst konkursa Nolikuma 5.punkta prasībām (projekta noformējums un saturs</a:t>
            </a:r>
            <a:r>
              <a:rPr lang="lv-LV" sz="3200" dirty="0" smtClean="0">
                <a:cs typeface="Times New Roman" pitchFamily="18" charset="0"/>
              </a:rPr>
              <a:t>);</a:t>
            </a:r>
          </a:p>
          <a:p>
            <a:r>
              <a:rPr lang="lv-LV" sz="3200" dirty="0" smtClean="0">
                <a:cs typeface="Times New Roman" pitchFamily="18" charset="0"/>
              </a:rPr>
              <a:t>projektus, kas jau ir realizēti līdz projektu konkursa noslēgumam;</a:t>
            </a:r>
          </a:p>
          <a:p>
            <a:r>
              <a:rPr lang="lv-LV" sz="3200" dirty="0">
                <a:cs typeface="Times New Roman" pitchFamily="18" charset="0"/>
              </a:rPr>
              <a:t>p</a:t>
            </a:r>
            <a:r>
              <a:rPr lang="lv-LV" sz="3200" dirty="0" smtClean="0">
                <a:cs typeface="Times New Roman" pitchFamily="18" charset="0"/>
              </a:rPr>
              <a:t>rojektus, kuru tāme nav aritmētiski pareiza;</a:t>
            </a:r>
          </a:p>
        </p:txBody>
      </p:sp>
    </p:spTree>
    <p:extLst>
      <p:ext uri="{BB962C8B-B14F-4D97-AF65-F5344CB8AC3E}">
        <p14:creationId xmlns:p14="http://schemas.microsoft.com/office/powerpoint/2010/main" val="4255261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cs typeface="Times New Roman" pitchFamily="18" charset="0"/>
              </a:rPr>
              <a:t>ZKP </a:t>
            </a:r>
            <a:r>
              <a:rPr lang="lv-LV" dirty="0" smtClean="0">
                <a:cs typeface="Times New Roman" pitchFamily="18" charset="0"/>
              </a:rPr>
              <a:t>2020 </a:t>
            </a:r>
            <a:r>
              <a:rPr lang="lv-LV" dirty="0">
                <a:cs typeface="Times New Roman" pitchFamily="18" charset="0"/>
              </a:rPr>
              <a:t>neatbalstīs un </a:t>
            </a:r>
            <a:r>
              <a:rPr lang="lv-LV" dirty="0" smtClean="0">
                <a:cs typeface="Times New Roman" pitchFamily="18" charset="0"/>
              </a:rPr>
              <a:t>neizvērtēs (II)</a:t>
            </a:r>
            <a:endParaRPr lang="lv-LV" dirty="0"/>
          </a:p>
        </p:txBody>
      </p:sp>
      <p:sp>
        <p:nvSpPr>
          <p:cNvPr id="3" name="Content Placeholder 2"/>
          <p:cNvSpPr>
            <a:spLocks noGrp="1"/>
          </p:cNvSpPr>
          <p:nvPr>
            <p:ph idx="1"/>
          </p:nvPr>
        </p:nvSpPr>
        <p:spPr/>
        <p:txBody>
          <a:bodyPr/>
          <a:lstStyle/>
          <a:p>
            <a:pPr algn="just"/>
            <a:r>
              <a:rPr lang="lv-LV" sz="3200" dirty="0">
                <a:cs typeface="Times New Roman" pitchFamily="18" charset="0"/>
              </a:rPr>
              <a:t>projektus, kuru iesniedzēji nav savlaicīgi nokārtojuši līdzšinējās saistības ar VKKF un ZPR; </a:t>
            </a:r>
          </a:p>
          <a:p>
            <a:pPr algn="just"/>
            <a:r>
              <a:rPr lang="lv-LV" sz="3200" dirty="0">
                <a:cs typeface="Times New Roman" pitchFamily="18" charset="0"/>
              </a:rPr>
              <a:t>projektus, kuri saistīti ar politisko partiju aktivitātēm;</a:t>
            </a:r>
          </a:p>
          <a:p>
            <a:pPr algn="just"/>
            <a:r>
              <a:rPr lang="lv-LV" sz="3200" dirty="0">
                <a:cs typeface="Times New Roman" pitchFamily="18" charset="0"/>
              </a:rPr>
              <a:t>projektus, kuru pamatmērķis ir peļņas gūšana.</a:t>
            </a:r>
          </a:p>
          <a:p>
            <a:pPr marL="0" indent="0">
              <a:buNone/>
            </a:pPr>
            <a:endParaRPr lang="lv-LV" dirty="0"/>
          </a:p>
        </p:txBody>
      </p:sp>
    </p:spTree>
    <p:extLst>
      <p:ext uri="{BB962C8B-B14F-4D97-AF65-F5344CB8AC3E}">
        <p14:creationId xmlns:p14="http://schemas.microsoft.com/office/powerpoint/2010/main" val="950390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Projekta pieteikuma sastāvdaļas (I)</a:t>
            </a:r>
            <a:endParaRPr lang="lv-LV" dirty="0"/>
          </a:p>
        </p:txBody>
      </p:sp>
      <p:sp>
        <p:nvSpPr>
          <p:cNvPr id="3" name="Content Placeholder 2"/>
          <p:cNvSpPr>
            <a:spLocks noGrp="1"/>
          </p:cNvSpPr>
          <p:nvPr>
            <p:ph idx="1"/>
          </p:nvPr>
        </p:nvSpPr>
        <p:spPr>
          <a:xfrm>
            <a:off x="838200" y="1690688"/>
            <a:ext cx="10515600" cy="4478216"/>
          </a:xfrm>
        </p:spPr>
        <p:txBody>
          <a:bodyPr>
            <a:normAutofit/>
          </a:bodyPr>
          <a:lstStyle/>
          <a:p>
            <a:pPr algn="just"/>
            <a:r>
              <a:rPr lang="lv-LV" sz="3200" dirty="0" smtClean="0">
                <a:cs typeface="Times New Roman" pitchFamily="18" charset="0"/>
              </a:rPr>
              <a:t>Parakstīta Projekta pieteikuma veidlapa (</a:t>
            </a:r>
            <a:r>
              <a:rPr lang="lv-LV" sz="3000" dirty="0" smtClean="0">
                <a:cs typeface="Times New Roman" pitchFamily="18" charset="0"/>
              </a:rPr>
              <a:t>Pielikums Nr.</a:t>
            </a:r>
            <a:r>
              <a:rPr lang="lv-LV" sz="3200" dirty="0" smtClean="0">
                <a:cs typeface="Times New Roman" pitchFamily="18" charset="0"/>
              </a:rPr>
              <a:t>1);</a:t>
            </a:r>
          </a:p>
          <a:p>
            <a:pPr algn="just"/>
            <a:r>
              <a:rPr lang="lv-LV" sz="3200" dirty="0" smtClean="0">
                <a:cs typeface="Times New Roman" pitchFamily="18" charset="0"/>
              </a:rPr>
              <a:t>Apliecinājums par līdzfinansējuma nodrošinājumu, ja projektam ir līdzfinansējums;</a:t>
            </a:r>
          </a:p>
          <a:p>
            <a:pPr algn="just"/>
            <a:r>
              <a:rPr lang="lv-LV" sz="3200" dirty="0" smtClean="0">
                <a:cs typeface="Times New Roman" pitchFamily="18" charset="0"/>
              </a:rPr>
              <a:t>Projekta vadītāja CV;</a:t>
            </a:r>
          </a:p>
          <a:p>
            <a:pPr algn="just"/>
            <a:r>
              <a:rPr lang="lv-LV" sz="3200" dirty="0" smtClean="0">
                <a:cs typeface="Times New Roman" pitchFamily="18" charset="0"/>
              </a:rPr>
              <a:t>Iespieddarbiem – manuskripts vai tā daļa (jānosūta uz </a:t>
            </a:r>
            <a:r>
              <a:rPr lang="lv-LV" sz="3200" dirty="0" err="1" smtClean="0">
                <a:cs typeface="Times New Roman" pitchFamily="18" charset="0"/>
              </a:rPr>
              <a:t>zpr@zpr.gov.lv</a:t>
            </a:r>
            <a:r>
              <a:rPr lang="lv-LV" sz="3200" dirty="0" smtClean="0">
                <a:cs typeface="Times New Roman" pitchFamily="18" charset="0"/>
              </a:rPr>
              <a:t>), kā arī iespieddarbu veicēju apstiprināta izdevumu tāme;</a:t>
            </a:r>
            <a:endParaRPr lang="lv-LV" sz="3200" dirty="0" smtClean="0">
              <a:latin typeface="Times New Roman" pitchFamily="18" charset="0"/>
              <a:cs typeface="Times New Roman" pitchFamily="18" charset="0"/>
            </a:endParaRPr>
          </a:p>
          <a:p>
            <a:endParaRPr lang="lv-LV" dirty="0" smtClean="0"/>
          </a:p>
          <a:p>
            <a:endParaRPr lang="lv-LV" dirty="0"/>
          </a:p>
        </p:txBody>
      </p:sp>
    </p:spTree>
    <p:extLst>
      <p:ext uri="{BB962C8B-B14F-4D97-AF65-F5344CB8AC3E}">
        <p14:creationId xmlns:p14="http://schemas.microsoft.com/office/powerpoint/2010/main" val="1484870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Projekta pieteikuma </a:t>
            </a:r>
            <a:r>
              <a:rPr lang="lv-LV" dirty="0" smtClean="0"/>
              <a:t>sastāvdaļas (II)</a:t>
            </a:r>
            <a:endParaRPr lang="lv-LV" dirty="0"/>
          </a:p>
        </p:txBody>
      </p:sp>
      <p:sp>
        <p:nvSpPr>
          <p:cNvPr id="3" name="Content Placeholder 2"/>
          <p:cNvSpPr>
            <a:spLocks noGrp="1"/>
          </p:cNvSpPr>
          <p:nvPr>
            <p:ph idx="1"/>
          </p:nvPr>
        </p:nvSpPr>
        <p:spPr>
          <a:xfrm>
            <a:off x="838200" y="1541420"/>
            <a:ext cx="10515600" cy="4351338"/>
          </a:xfrm>
        </p:spPr>
        <p:txBody>
          <a:bodyPr/>
          <a:lstStyle/>
          <a:p>
            <a:pPr algn="just"/>
            <a:r>
              <a:rPr lang="lv-LV" sz="3200" dirty="0">
                <a:cs typeface="Times New Roman" pitchFamily="18" charset="0"/>
              </a:rPr>
              <a:t>Projektiem, kas saistīti ar kultūras </a:t>
            </a:r>
            <a:r>
              <a:rPr lang="lv-LV" sz="3200" dirty="0" smtClean="0">
                <a:cs typeface="Times New Roman" pitchFamily="18" charset="0"/>
              </a:rPr>
              <a:t>pieminekļiem – Nacionālās kultūras mantojuma  pārvaldes atzinums </a:t>
            </a:r>
            <a:r>
              <a:rPr lang="lv-LV" sz="3200" dirty="0">
                <a:cs typeface="Times New Roman" pitchFamily="18" charset="0"/>
              </a:rPr>
              <a:t>un esošās situācijas vizualizācija;</a:t>
            </a:r>
          </a:p>
          <a:p>
            <a:pPr algn="just"/>
            <a:r>
              <a:rPr lang="lv-LV" sz="3200" dirty="0">
                <a:cs typeface="Times New Roman" pitchFamily="18" charset="0"/>
              </a:rPr>
              <a:t>Projektiem, kas saistīti ar izglītojošu pasākumu </a:t>
            </a:r>
            <a:r>
              <a:rPr lang="lv-LV" sz="3200" dirty="0" smtClean="0">
                <a:cs typeface="Times New Roman" pitchFamily="18" charset="0"/>
              </a:rPr>
              <a:t>organizāciju (semināri, darbnīcas, meistarklases) </a:t>
            </a:r>
            <a:r>
              <a:rPr lang="lv-LV" sz="3200" dirty="0">
                <a:cs typeface="Times New Roman" pitchFamily="18" charset="0"/>
              </a:rPr>
              <a:t>-  lektoru/pasniedzēju </a:t>
            </a:r>
            <a:r>
              <a:rPr lang="lv-LV" sz="3200" dirty="0" smtClean="0">
                <a:cs typeface="Times New Roman" pitchFamily="18" charset="0"/>
              </a:rPr>
              <a:t>CV</a:t>
            </a:r>
          </a:p>
          <a:p>
            <a:endParaRPr lang="lv-LV" sz="3200" dirty="0"/>
          </a:p>
        </p:txBody>
      </p:sp>
    </p:spTree>
    <p:extLst>
      <p:ext uri="{BB962C8B-B14F-4D97-AF65-F5344CB8AC3E}">
        <p14:creationId xmlns:p14="http://schemas.microsoft.com/office/powerpoint/2010/main" val="1946350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Projekta pieteikuma sastāvdaļas (</a:t>
            </a:r>
            <a:r>
              <a:rPr lang="lv-LV" dirty="0" smtClean="0"/>
              <a:t>III)</a:t>
            </a:r>
            <a:endParaRPr lang="lv-LV" dirty="0"/>
          </a:p>
        </p:txBody>
      </p:sp>
      <p:sp>
        <p:nvSpPr>
          <p:cNvPr id="3" name="Content Placeholder 2"/>
          <p:cNvSpPr>
            <a:spLocks noGrp="1"/>
          </p:cNvSpPr>
          <p:nvPr>
            <p:ph idx="1"/>
          </p:nvPr>
        </p:nvSpPr>
        <p:spPr>
          <a:xfrm>
            <a:off x="838200" y="1356069"/>
            <a:ext cx="10515600" cy="4351338"/>
          </a:xfrm>
        </p:spPr>
        <p:txBody>
          <a:bodyPr/>
          <a:lstStyle/>
          <a:p>
            <a:pPr algn="just"/>
            <a:r>
              <a:rPr lang="lv-LV" sz="3200" dirty="0">
                <a:cs typeface="Times New Roman" pitchFamily="18" charset="0"/>
              </a:rPr>
              <a:t>Projektiem, kas </a:t>
            </a:r>
            <a:r>
              <a:rPr lang="lv-LV" sz="3200" dirty="0" smtClean="0">
                <a:cs typeface="Times New Roman" pitchFamily="18" charset="0"/>
              </a:rPr>
              <a:t>saistīti ar mājas lapas izstrādi vai pārveidošanu – detalizēts mājaslapas struktūras apraksts, informācija par tās uzturēšanas plānu pēc projekta beigām;</a:t>
            </a:r>
          </a:p>
          <a:p>
            <a:pPr algn="just"/>
            <a:r>
              <a:rPr lang="lv-LV" sz="3200" dirty="0" smtClean="0">
                <a:cs typeface="Times New Roman" pitchFamily="18" charset="0"/>
              </a:rPr>
              <a:t>Projektiem, kas paredz koncertu, izrāžu vai citu kultūras pasākumu organizēšanu – sadarbības iestādes apliecinājums;  </a:t>
            </a:r>
          </a:p>
          <a:p>
            <a:pPr algn="just"/>
            <a:r>
              <a:rPr lang="lv-LV" sz="3200" dirty="0">
                <a:cs typeface="Times New Roman" pitchFamily="18" charset="0"/>
              </a:rPr>
              <a:t>Projektiem, kas tiek īstenoti ik gadu – informācija par jauninājumiem.</a:t>
            </a:r>
            <a:endParaRPr lang="lv-LV" sz="3200" dirty="0"/>
          </a:p>
          <a:p>
            <a:endParaRPr lang="lv-LV" sz="3200" dirty="0" smtClean="0">
              <a:cs typeface="Times New Roman" pitchFamily="18" charset="0"/>
            </a:endParaRPr>
          </a:p>
          <a:p>
            <a:endParaRPr lang="lv-LV" dirty="0"/>
          </a:p>
        </p:txBody>
      </p:sp>
    </p:spTree>
    <p:extLst>
      <p:ext uri="{BB962C8B-B14F-4D97-AF65-F5344CB8AC3E}">
        <p14:creationId xmlns:p14="http://schemas.microsoft.com/office/powerpoint/2010/main" val="93534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latin typeface="Times New Roman" pitchFamily="18" charset="0"/>
                <a:cs typeface="Times New Roman" pitchFamily="18" charset="0"/>
              </a:rPr>
              <a:t>Zemgales</a:t>
            </a:r>
            <a:r>
              <a:rPr lang="lv-LV" dirty="0" smtClean="0"/>
              <a:t> kultūras programma(ZKP) 2020</a:t>
            </a:r>
            <a:endParaRPr lang="lv-LV" dirty="0"/>
          </a:p>
        </p:txBody>
      </p:sp>
      <p:sp>
        <p:nvSpPr>
          <p:cNvPr id="3" name="Content Placeholder 2"/>
          <p:cNvSpPr>
            <a:spLocks noGrp="1"/>
          </p:cNvSpPr>
          <p:nvPr>
            <p:ph idx="1"/>
          </p:nvPr>
        </p:nvSpPr>
        <p:spPr>
          <a:xfrm>
            <a:off x="815413" y="1628800"/>
            <a:ext cx="10972800" cy="4320480"/>
          </a:xfrm>
        </p:spPr>
        <p:txBody>
          <a:bodyPr>
            <a:normAutofit/>
          </a:bodyPr>
          <a:lstStyle/>
          <a:p>
            <a:pPr algn="just">
              <a:spcBef>
                <a:spcPts val="0"/>
              </a:spcBef>
              <a:buNone/>
            </a:pPr>
            <a:r>
              <a:rPr lang="lv-LV" dirty="0" smtClean="0">
                <a:latin typeface="Times New Roman" pitchFamily="18" charset="0"/>
                <a:cs typeface="Times New Roman" pitchFamily="18" charset="0"/>
              </a:rPr>
              <a:t>   </a:t>
            </a:r>
            <a:r>
              <a:rPr lang="lv-LV" sz="3200" dirty="0" smtClean="0">
                <a:cs typeface="Times New Roman" pitchFamily="18" charset="0"/>
              </a:rPr>
              <a:t>Kultūras programmu reģioniem finansē Valsts kultūrkapitāla fonds ar A/S ’’Latvijas valsts meži’’ finansiālu atbalstu</a:t>
            </a:r>
          </a:p>
          <a:p>
            <a:pPr>
              <a:spcBef>
                <a:spcPts val="0"/>
              </a:spcBef>
              <a:buNone/>
            </a:pPr>
            <a:endParaRPr lang="lv-LV" sz="2000" dirty="0" smtClean="0">
              <a:cs typeface="Times New Roman" pitchFamily="18" charset="0"/>
            </a:endParaRPr>
          </a:p>
          <a:p>
            <a:pPr>
              <a:buNone/>
            </a:pPr>
            <a:r>
              <a:rPr lang="lv-LV" sz="1100" dirty="0">
                <a:cs typeface="Times New Roman" pitchFamily="18" charset="0"/>
              </a:rPr>
              <a:t> </a:t>
            </a:r>
            <a:r>
              <a:rPr lang="lv-LV" sz="1100" dirty="0" smtClean="0">
                <a:cs typeface="Times New Roman" pitchFamily="18" charset="0"/>
              </a:rPr>
              <a:t>    </a:t>
            </a:r>
            <a:r>
              <a:rPr lang="lv-LV" sz="3200" dirty="0" smtClean="0">
                <a:cs typeface="Times New Roman" pitchFamily="18" charset="0"/>
              </a:rPr>
              <a:t>Uzrauga - Valsts kultūrkapitāla fonds</a:t>
            </a:r>
          </a:p>
          <a:p>
            <a:pPr>
              <a:buNone/>
            </a:pPr>
            <a:endParaRPr lang="lv-LV" sz="1200" dirty="0" smtClean="0">
              <a:cs typeface="Times New Roman" pitchFamily="18" charset="0"/>
            </a:endParaRPr>
          </a:p>
          <a:p>
            <a:pPr>
              <a:buNone/>
            </a:pPr>
            <a:r>
              <a:rPr lang="lv-LV" sz="2400" dirty="0">
                <a:cs typeface="Times New Roman" pitchFamily="18" charset="0"/>
              </a:rPr>
              <a:t> </a:t>
            </a:r>
            <a:r>
              <a:rPr lang="lv-LV" sz="2400" dirty="0" smtClean="0">
                <a:cs typeface="Times New Roman" pitchFamily="18" charset="0"/>
              </a:rPr>
              <a:t> </a:t>
            </a:r>
            <a:r>
              <a:rPr lang="lv-LV" sz="3200" dirty="0" smtClean="0">
                <a:cs typeface="Times New Roman" pitchFamily="18" charset="0"/>
              </a:rPr>
              <a:t>Īsteno – Zemgales plānošanas reģions</a:t>
            </a:r>
          </a:p>
          <a:p>
            <a:pPr marL="0" indent="0">
              <a:buNone/>
            </a:pPr>
            <a:endParaRPr lang="lv-LV" sz="3200" dirty="0"/>
          </a:p>
        </p:txBody>
      </p:sp>
    </p:spTree>
    <p:extLst>
      <p:ext uri="{BB962C8B-B14F-4D97-AF65-F5344CB8AC3E}">
        <p14:creationId xmlns:p14="http://schemas.microsoft.com/office/powerpoint/2010/main" val="1693245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000" dirty="0" smtClean="0">
                <a:cs typeface="Times New Roman" pitchFamily="18" charset="0"/>
              </a:rPr>
              <a:t>Projekta pieteikuma izstrāde</a:t>
            </a:r>
            <a:endParaRPr lang="lv-LV" sz="4000" dirty="0">
              <a:cs typeface="Times New Roman" pitchFamily="18" charset="0"/>
            </a:endParaRPr>
          </a:p>
        </p:txBody>
      </p:sp>
      <p:sp>
        <p:nvSpPr>
          <p:cNvPr id="3" name="Content Placeholder 2"/>
          <p:cNvSpPr>
            <a:spLocks noGrp="1"/>
          </p:cNvSpPr>
          <p:nvPr>
            <p:ph idx="1"/>
          </p:nvPr>
        </p:nvSpPr>
        <p:spPr/>
        <p:txBody>
          <a:bodyPr>
            <a:normAutofit/>
          </a:bodyPr>
          <a:lstStyle/>
          <a:p>
            <a:pPr>
              <a:spcBef>
                <a:spcPts val="0"/>
              </a:spcBef>
              <a:buNone/>
            </a:pPr>
            <a:r>
              <a:rPr lang="lv-LV" sz="3200" dirty="0" smtClean="0"/>
              <a:t>  Projekta pieteikumu jāizstrādā, izmantojot Projekta konkursa </a:t>
            </a:r>
            <a:r>
              <a:rPr lang="lv-LV" sz="3200" b="1" dirty="0" smtClean="0"/>
              <a:t>Nolikumu</a:t>
            </a:r>
            <a:r>
              <a:rPr lang="lv-LV" sz="3200" dirty="0" smtClean="0"/>
              <a:t> un </a:t>
            </a:r>
            <a:r>
              <a:rPr lang="lv-LV" sz="3200" b="1" dirty="0" smtClean="0"/>
              <a:t>Pieteikuma veidlapu </a:t>
            </a:r>
          </a:p>
          <a:p>
            <a:pPr algn="ctr">
              <a:spcBef>
                <a:spcPts val="0"/>
              </a:spcBef>
              <a:buNone/>
            </a:pPr>
            <a:r>
              <a:rPr lang="lv-LV" sz="3200" b="1" dirty="0" smtClean="0"/>
              <a:t>(</a:t>
            </a:r>
            <a:r>
              <a:rPr lang="lv-LV" sz="2400" b="1" dirty="0" smtClean="0"/>
              <a:t>pieejams </a:t>
            </a:r>
            <a:r>
              <a:rPr lang="lv-LV" sz="2400" dirty="0" smtClean="0">
                <a:hlinkClick r:id="rId2"/>
              </a:rPr>
              <a:t>https</a:t>
            </a:r>
            <a:r>
              <a:rPr lang="lv-LV" sz="2400" dirty="0">
                <a:hlinkClick r:id="rId2"/>
              </a:rPr>
              <a:t>://</a:t>
            </a:r>
            <a:r>
              <a:rPr lang="lv-LV" sz="2400" dirty="0" smtClean="0">
                <a:hlinkClick r:id="rId2"/>
              </a:rPr>
              <a:t>www.zemgale.lv/nozares/kultura/zemgales-kulturas-programma</a:t>
            </a:r>
            <a:r>
              <a:rPr lang="lv-LV" sz="2400" dirty="0" smtClean="0"/>
              <a:t>)</a:t>
            </a:r>
            <a:endParaRPr lang="lv-LV" sz="2400" b="1" dirty="0" smtClean="0"/>
          </a:p>
          <a:p>
            <a:pPr>
              <a:buNone/>
            </a:pPr>
            <a:endParaRPr lang="lv-LV" b="1" dirty="0"/>
          </a:p>
          <a:p>
            <a:pPr>
              <a:buNone/>
            </a:pPr>
            <a:r>
              <a:rPr lang="lv-LV" dirty="0" smtClean="0"/>
              <a:t>  </a:t>
            </a:r>
          </a:p>
          <a:p>
            <a:pPr>
              <a:buNone/>
            </a:pPr>
            <a:r>
              <a:rPr lang="lv-LV" sz="3200" dirty="0" smtClean="0"/>
              <a:t>  Pirms projekta izstrādes, vēlreiz pārdomājiet vai projekta iecere atbilst  ZKP 2020 mērķim un prioritātēm.</a:t>
            </a:r>
          </a:p>
          <a:p>
            <a:endParaRPr lang="lv-LV" b="1" dirty="0" smtClean="0"/>
          </a:p>
          <a:p>
            <a:endParaRPr lang="lv-LV" b="1" dirty="0" smtClean="0"/>
          </a:p>
        </p:txBody>
      </p:sp>
    </p:spTree>
    <p:extLst>
      <p:ext uri="{BB962C8B-B14F-4D97-AF65-F5344CB8AC3E}">
        <p14:creationId xmlns:p14="http://schemas.microsoft.com/office/powerpoint/2010/main" val="676311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Projekts</a:t>
            </a:r>
            <a:endParaRPr lang="lv-LV" dirty="0"/>
          </a:p>
        </p:txBody>
      </p:sp>
      <p:sp>
        <p:nvSpPr>
          <p:cNvPr id="3" name="Content Placeholder 2"/>
          <p:cNvSpPr>
            <a:spLocks noGrp="1"/>
          </p:cNvSpPr>
          <p:nvPr>
            <p:ph idx="1"/>
          </p:nvPr>
        </p:nvSpPr>
        <p:spPr>
          <a:xfrm>
            <a:off x="838200" y="1590494"/>
            <a:ext cx="10515600" cy="4351338"/>
          </a:xfrm>
        </p:spPr>
        <p:txBody>
          <a:bodyPr>
            <a:normAutofit/>
          </a:bodyPr>
          <a:lstStyle/>
          <a:p>
            <a:pPr marL="0" indent="0"/>
            <a:r>
              <a:rPr lang="lv-LV" sz="3200" dirty="0" smtClean="0">
                <a:cs typeface="Times New Roman" panose="02020603050405020304" pitchFamily="18" charset="0"/>
              </a:rPr>
              <a:t>Projekts ir īstermiņa mērķtiecīga darbība, lai radītu unikālu produktu vai pakalpojumu:</a:t>
            </a:r>
          </a:p>
          <a:p>
            <a:pPr>
              <a:buNone/>
            </a:pPr>
            <a:r>
              <a:rPr lang="lv-LV" sz="3200" dirty="0" smtClean="0">
                <a:cs typeface="Times New Roman" panose="02020603050405020304" pitchFamily="18" charset="0"/>
              </a:rPr>
              <a:t>		- ierobežotā laika posmā;</a:t>
            </a:r>
          </a:p>
          <a:p>
            <a:pPr>
              <a:buNone/>
            </a:pPr>
            <a:r>
              <a:rPr lang="lv-LV" sz="3200" dirty="0" smtClean="0">
                <a:cs typeface="Times New Roman" panose="02020603050405020304" pitchFamily="18" charset="0"/>
              </a:rPr>
              <a:t>		- ar ierobežotiem finanšu resursiem;</a:t>
            </a:r>
          </a:p>
          <a:p>
            <a:pPr>
              <a:buNone/>
            </a:pPr>
            <a:r>
              <a:rPr lang="lv-LV" sz="3200" dirty="0" smtClean="0">
                <a:cs typeface="Times New Roman" panose="02020603050405020304" pitchFamily="18" charset="0"/>
              </a:rPr>
              <a:t>		- ar ierobežotiem cilvēkresursiem. </a:t>
            </a:r>
          </a:p>
          <a:p>
            <a:pPr>
              <a:buNone/>
            </a:pPr>
            <a:endParaRPr lang="lv-LV" sz="1400" dirty="0" smtClean="0">
              <a:cs typeface="Times New Roman" panose="02020603050405020304" pitchFamily="18" charset="0"/>
            </a:endParaRPr>
          </a:p>
          <a:p>
            <a:r>
              <a:rPr lang="lv-LV" sz="3200" dirty="0" smtClean="0">
                <a:cs typeface="Times New Roman" panose="02020603050405020304" pitchFamily="18" charset="0"/>
              </a:rPr>
              <a:t>Projekts </a:t>
            </a:r>
            <a:r>
              <a:rPr lang="lv-LV" sz="3200" b="1" dirty="0" smtClean="0">
                <a:cs typeface="Times New Roman" panose="02020603050405020304" pitchFamily="18" charset="0"/>
              </a:rPr>
              <a:t>nav</a:t>
            </a:r>
            <a:r>
              <a:rPr lang="lv-LV" sz="3200" dirty="0" smtClean="0">
                <a:cs typeface="Times New Roman" panose="02020603050405020304" pitchFamily="18" charset="0"/>
              </a:rPr>
              <a:t> ikdienas darbi vai organizācijas pamatfunkcijas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Projekta kopsavilkums</a:t>
            </a:r>
            <a:endParaRPr lang="lv-LV" dirty="0"/>
          </a:p>
        </p:txBody>
      </p:sp>
      <p:sp>
        <p:nvSpPr>
          <p:cNvPr id="3" name="Content Placeholder 2"/>
          <p:cNvSpPr>
            <a:spLocks noGrp="1"/>
          </p:cNvSpPr>
          <p:nvPr>
            <p:ph idx="1"/>
          </p:nvPr>
        </p:nvSpPr>
        <p:spPr>
          <a:xfrm>
            <a:off x="609600" y="1600200"/>
            <a:ext cx="10972800" cy="4637112"/>
          </a:xfrm>
        </p:spPr>
        <p:txBody>
          <a:bodyPr>
            <a:normAutofit/>
          </a:bodyPr>
          <a:lstStyle/>
          <a:p>
            <a:r>
              <a:rPr lang="lv-LV" sz="3200" dirty="0" smtClean="0">
                <a:cs typeface="Times New Roman" panose="02020603050405020304" pitchFamily="18" charset="0"/>
              </a:rPr>
              <a:t>Īss projekta apraksts (4-5 teikumi), norādot mērķi un paredzamo rezultātu.</a:t>
            </a:r>
          </a:p>
          <a:p>
            <a:pPr marL="0" indent="0">
              <a:buNone/>
            </a:pPr>
            <a:endParaRPr lang="lv-LV" sz="3200" dirty="0" smtClean="0">
              <a:cs typeface="Times New Roman" panose="02020603050405020304" pitchFamily="18" charset="0"/>
            </a:endParaRPr>
          </a:p>
          <a:p>
            <a:pPr marL="0" indent="0">
              <a:buNone/>
            </a:pPr>
            <a:endParaRPr lang="lv-LV" sz="3200" dirty="0" smtClean="0">
              <a:cs typeface="Times New Roman" panose="02020603050405020304" pitchFamily="18" charset="0"/>
            </a:endParaRPr>
          </a:p>
          <a:p>
            <a:pPr marL="0" indent="0">
              <a:buNone/>
            </a:pPr>
            <a:r>
              <a:rPr lang="lv-LV" sz="2400" dirty="0" smtClean="0">
                <a:cs typeface="Times New Roman" panose="02020603050405020304" pitchFamily="18" charset="0"/>
              </a:rPr>
              <a:t>Šo sadaļu ieteicams aizpildīt pēdējo, lai kopsavilkumā un pieteikumā informācija būtu saskaņota.</a:t>
            </a:r>
          </a:p>
          <a:p>
            <a:pPr marL="0" indent="0">
              <a:buNone/>
            </a:pPr>
            <a:endParaRPr lang="lv-LV" dirty="0" smtClean="0">
              <a:cs typeface="Times New Roman" panose="02020603050405020304" pitchFamily="18" charset="0"/>
            </a:endParaRPr>
          </a:p>
          <a:p>
            <a:pPr marL="0" indent="0">
              <a:buNone/>
            </a:pPr>
            <a:endParaRPr lang="lv-LV" dirty="0">
              <a:cs typeface="Times New Roman" panose="02020603050405020304" pitchFamily="18" charset="0"/>
            </a:endParaRPr>
          </a:p>
        </p:txBody>
      </p:sp>
    </p:spTree>
    <p:extLst>
      <p:ext uri="{BB962C8B-B14F-4D97-AF65-F5344CB8AC3E}">
        <p14:creationId xmlns:p14="http://schemas.microsoft.com/office/powerpoint/2010/main" val="1344285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Projekta nepieciešamības pamatojums</a:t>
            </a:r>
            <a:endParaRPr lang="lv-LV" dirty="0"/>
          </a:p>
        </p:txBody>
      </p:sp>
      <p:sp>
        <p:nvSpPr>
          <p:cNvPr id="3" name="Content Placeholder 2"/>
          <p:cNvSpPr>
            <a:spLocks noGrp="1"/>
          </p:cNvSpPr>
          <p:nvPr>
            <p:ph idx="1"/>
          </p:nvPr>
        </p:nvSpPr>
        <p:spPr>
          <a:xfrm>
            <a:off x="961767" y="1518825"/>
            <a:ext cx="10515600" cy="4351338"/>
          </a:xfrm>
        </p:spPr>
        <p:txBody>
          <a:bodyPr>
            <a:noAutofit/>
          </a:bodyPr>
          <a:lstStyle/>
          <a:p>
            <a:r>
              <a:rPr lang="lv-LV" sz="3200" dirty="0" smtClean="0">
                <a:cs typeface="Times New Roman" panose="02020603050405020304" pitchFamily="18" charset="0"/>
              </a:rPr>
              <a:t>Situācijas apraksts un problēmas raksturojums:</a:t>
            </a:r>
          </a:p>
          <a:p>
            <a:pPr marL="457200" lvl="1" indent="0">
              <a:buNone/>
            </a:pPr>
            <a:r>
              <a:rPr lang="lv-LV" sz="3200" dirty="0" smtClean="0">
                <a:cs typeface="Times New Roman" panose="02020603050405020304" pitchFamily="18" charset="0"/>
              </a:rPr>
              <a:t>- kāpēc projekts ir aktuāls;</a:t>
            </a:r>
          </a:p>
          <a:p>
            <a:pPr marL="457200" lvl="1" indent="0">
              <a:buNone/>
            </a:pPr>
            <a:r>
              <a:rPr lang="lv-LV" sz="3200" dirty="0" smtClean="0">
                <a:cs typeface="Times New Roman" panose="02020603050405020304" pitchFamily="18" charset="0"/>
              </a:rPr>
              <a:t>- kādu problēmu projekts risinās;</a:t>
            </a:r>
          </a:p>
          <a:p>
            <a:pPr marL="457200" lvl="1" indent="0">
              <a:buNone/>
            </a:pPr>
            <a:r>
              <a:rPr lang="lv-LV" sz="3200" dirty="0" smtClean="0">
                <a:cs typeface="Times New Roman" panose="02020603050405020304" pitchFamily="18" charset="0"/>
              </a:rPr>
              <a:t>- kādu labumu tas dos;</a:t>
            </a:r>
          </a:p>
          <a:p>
            <a:pPr lvl="1">
              <a:buFontTx/>
              <a:buChar char="-"/>
            </a:pPr>
            <a:r>
              <a:rPr lang="lv-LV" sz="3200" dirty="0" smtClean="0">
                <a:cs typeface="Times New Roman" panose="02020603050405020304" pitchFamily="18" charset="0"/>
              </a:rPr>
              <a:t>kam projekts rezultāts/produkts ir aktuāls.</a:t>
            </a:r>
          </a:p>
          <a:p>
            <a:pPr marL="457200" lvl="1" indent="0">
              <a:buNone/>
            </a:pPr>
            <a:endParaRPr lang="lv-LV" sz="2000" dirty="0">
              <a:cs typeface="Times New Roman" panose="02020603050405020304" pitchFamily="18" charset="0"/>
            </a:endParaRPr>
          </a:p>
          <a:p>
            <a:pPr marL="457200" lvl="1" indent="0">
              <a:buNone/>
            </a:pPr>
            <a:r>
              <a:rPr lang="lv-LV" sz="3200" dirty="0" smtClean="0">
                <a:cs typeface="Times New Roman" panose="02020603050405020304" pitchFamily="18" charset="0"/>
              </a:rPr>
              <a:t>!</a:t>
            </a:r>
            <a:r>
              <a:rPr lang="lv-LV" sz="3200" dirty="0" smtClean="0">
                <a:solidFill>
                  <a:srgbClr val="FF0000"/>
                </a:solidFill>
                <a:cs typeface="Times New Roman" panose="02020603050405020304" pitchFamily="18" charset="0"/>
              </a:rPr>
              <a:t> </a:t>
            </a:r>
            <a:r>
              <a:rPr lang="lv-LV" sz="2400" dirty="0" smtClean="0">
                <a:cs typeface="Times New Roman" panose="02020603050405020304" pitchFamily="18" charset="0"/>
              </a:rPr>
              <a:t>Šajā sadaļā apraksta tikai projekta nepieciešamību.</a:t>
            </a:r>
          </a:p>
          <a:p>
            <a:pPr marL="457200" lvl="1" indent="0">
              <a:buNone/>
            </a:pPr>
            <a:r>
              <a:rPr lang="lv-LV" sz="2400" dirty="0" smtClean="0">
                <a:cs typeface="Times New Roman" panose="02020603050405020304" pitchFamily="18" charset="0"/>
              </a:rPr>
              <a:t>Ja projekts ir turpinājums jau iepriekš veiktām aktivitātēm, to vēlams norādīt.</a:t>
            </a:r>
            <a:endParaRPr lang="lv-LV" sz="2400" dirty="0">
              <a:cs typeface="Times New Roman" panose="02020603050405020304" pitchFamily="18" charset="0"/>
            </a:endParaRPr>
          </a:p>
        </p:txBody>
      </p:sp>
    </p:spTree>
    <p:extLst>
      <p:ext uri="{BB962C8B-B14F-4D97-AF65-F5344CB8AC3E}">
        <p14:creationId xmlns:p14="http://schemas.microsoft.com/office/powerpoint/2010/main" val="1733605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Projekta mērķis</a:t>
            </a:r>
            <a:endParaRPr lang="lv-LV" dirty="0"/>
          </a:p>
        </p:txBody>
      </p:sp>
      <p:sp>
        <p:nvSpPr>
          <p:cNvPr id="3" name="Content Placeholder 2"/>
          <p:cNvSpPr>
            <a:spLocks noGrp="1"/>
          </p:cNvSpPr>
          <p:nvPr>
            <p:ph idx="1"/>
          </p:nvPr>
        </p:nvSpPr>
        <p:spPr>
          <a:xfrm>
            <a:off x="689380" y="1454923"/>
            <a:ext cx="10515600" cy="4351338"/>
          </a:xfrm>
        </p:spPr>
        <p:txBody>
          <a:bodyPr>
            <a:normAutofit/>
          </a:bodyPr>
          <a:lstStyle/>
          <a:p>
            <a:r>
              <a:rPr lang="lv-LV" sz="3200" dirty="0" smtClean="0">
                <a:cs typeface="Times New Roman" panose="02020603050405020304" pitchFamily="18" charset="0"/>
              </a:rPr>
              <a:t>Formulējot projekta mērķus, jānorāda ko ar šī projekta palīdzību vēlaties sasniegt;</a:t>
            </a:r>
          </a:p>
          <a:p>
            <a:r>
              <a:rPr lang="lv-LV" sz="3200" dirty="0">
                <a:cs typeface="Times New Roman" panose="02020603050405020304" pitchFamily="18" charset="0"/>
              </a:rPr>
              <a:t>Projekta mērķim jābūt atbilstošam programmas mērķim. </a:t>
            </a:r>
          </a:p>
          <a:p>
            <a:pPr marL="0" indent="0">
              <a:buNone/>
            </a:pPr>
            <a:endParaRPr lang="lv-LV" dirty="0"/>
          </a:p>
          <a:p>
            <a:pPr marL="0" indent="0">
              <a:buNone/>
            </a:pPr>
            <a:endParaRPr lang="lv-LV" dirty="0"/>
          </a:p>
          <a:p>
            <a:endParaRPr lang="lv-LV" dirty="0"/>
          </a:p>
        </p:txBody>
      </p:sp>
      <p:graphicFrame>
        <p:nvGraphicFramePr>
          <p:cNvPr id="6" name="Content Placeholder 3"/>
          <p:cNvGraphicFramePr>
            <a:graphicFrameLocks/>
          </p:cNvGraphicFramePr>
          <p:nvPr>
            <p:extLst>
              <p:ext uri="{D42A27DB-BD31-4B8C-83A1-F6EECF244321}">
                <p14:modId xmlns:p14="http://schemas.microsoft.com/office/powerpoint/2010/main" val="3325848405"/>
              </p:ext>
            </p:extLst>
          </p:nvPr>
        </p:nvGraphicFramePr>
        <p:xfrm>
          <a:off x="1038150" y="3721711"/>
          <a:ext cx="9818059" cy="1406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325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Projekta mērķis un uzdevumi</a:t>
            </a:r>
            <a:endParaRPr lang="lv-LV" dirty="0"/>
          </a:p>
        </p:txBody>
      </p:sp>
      <p:sp>
        <p:nvSpPr>
          <p:cNvPr id="3" name="Content Placeholder 2"/>
          <p:cNvSpPr>
            <a:spLocks noGrp="1"/>
          </p:cNvSpPr>
          <p:nvPr>
            <p:ph idx="1"/>
          </p:nvPr>
        </p:nvSpPr>
        <p:spPr>
          <a:xfrm>
            <a:off x="890451" y="1582951"/>
            <a:ext cx="10515600" cy="4711578"/>
          </a:xfrm>
        </p:spPr>
        <p:txBody>
          <a:bodyPr>
            <a:normAutofit/>
          </a:bodyPr>
          <a:lstStyle/>
          <a:p>
            <a:r>
              <a:rPr lang="lv-LV" sz="3200" dirty="0" smtClean="0"/>
              <a:t>Veiksmīgi noformulēts mērķis ir: </a:t>
            </a:r>
          </a:p>
          <a:p>
            <a:pPr marL="0" indent="0">
              <a:buNone/>
            </a:pPr>
            <a:r>
              <a:rPr lang="lv-LV" sz="2400" dirty="0">
                <a:cs typeface="Times New Roman" panose="02020603050405020304" pitchFamily="18" charset="0"/>
              </a:rPr>
              <a:t>	</a:t>
            </a:r>
            <a:r>
              <a:rPr lang="lv-LV" sz="2400" dirty="0" smtClean="0">
                <a:cs typeface="Times New Roman" panose="02020603050405020304" pitchFamily="18" charset="0"/>
              </a:rPr>
              <a:t>- </a:t>
            </a:r>
            <a:r>
              <a:rPr lang="lv-LV" dirty="0" smtClean="0">
                <a:cs typeface="Times New Roman" panose="02020603050405020304" pitchFamily="18" charset="0"/>
              </a:rPr>
              <a:t>specifisks;</a:t>
            </a:r>
          </a:p>
          <a:p>
            <a:pPr marL="0" indent="0">
              <a:buNone/>
            </a:pPr>
            <a:r>
              <a:rPr lang="lv-LV" dirty="0">
                <a:cs typeface="Times New Roman" panose="02020603050405020304" pitchFamily="18" charset="0"/>
              </a:rPr>
              <a:t>	</a:t>
            </a:r>
            <a:r>
              <a:rPr lang="lv-LV" dirty="0" smtClean="0">
                <a:cs typeface="Times New Roman" panose="02020603050405020304" pitchFamily="18" charset="0"/>
              </a:rPr>
              <a:t>- izmērāms;</a:t>
            </a:r>
          </a:p>
          <a:p>
            <a:pPr marL="0" indent="0">
              <a:buNone/>
            </a:pPr>
            <a:r>
              <a:rPr lang="lv-LV" dirty="0" smtClean="0">
                <a:cs typeface="Times New Roman" panose="02020603050405020304" pitchFamily="18" charset="0"/>
              </a:rPr>
              <a:t>	- sasniedzams;</a:t>
            </a:r>
          </a:p>
          <a:p>
            <a:pPr marL="0" indent="0">
              <a:buNone/>
            </a:pPr>
            <a:r>
              <a:rPr lang="lv-LV" dirty="0" smtClean="0">
                <a:cs typeface="Times New Roman" panose="02020603050405020304" pitchFamily="18" charset="0"/>
              </a:rPr>
              <a:t>	- atbilstošs;</a:t>
            </a:r>
          </a:p>
          <a:p>
            <a:pPr marL="0" indent="0">
              <a:buNone/>
            </a:pPr>
            <a:r>
              <a:rPr lang="lv-LV" dirty="0">
                <a:cs typeface="Times New Roman" panose="02020603050405020304" pitchFamily="18" charset="0"/>
              </a:rPr>
              <a:t>	</a:t>
            </a:r>
            <a:r>
              <a:rPr lang="lv-LV" dirty="0" smtClean="0">
                <a:cs typeface="Times New Roman" panose="02020603050405020304" pitchFamily="18" charset="0"/>
              </a:rPr>
              <a:t>- laikā noteikts</a:t>
            </a:r>
            <a:r>
              <a:rPr lang="lv-LV" sz="2600" dirty="0" smtClean="0">
                <a:cs typeface="Times New Roman" panose="02020603050405020304" pitchFamily="18" charset="0"/>
              </a:rPr>
              <a:t>.</a:t>
            </a:r>
          </a:p>
          <a:p>
            <a:pPr marL="0" indent="0">
              <a:buNone/>
            </a:pPr>
            <a:endParaRPr lang="lv-LV" sz="2600" dirty="0" smtClean="0">
              <a:cs typeface="Times New Roman" panose="02020603050405020304" pitchFamily="18" charset="0"/>
            </a:endParaRPr>
          </a:p>
          <a:p>
            <a:pPr marL="0" indent="0">
              <a:buNone/>
            </a:pPr>
            <a:r>
              <a:rPr lang="lv-LV" sz="2600" dirty="0" smtClean="0">
                <a:cs typeface="Times New Roman" panose="02020603050405020304" pitchFamily="18" charset="0"/>
              </a:rPr>
              <a:t>                       ! </a:t>
            </a:r>
            <a:r>
              <a:rPr lang="lv-LV" sz="2400" dirty="0" smtClean="0">
                <a:cs typeface="Times New Roman" panose="02020603050405020304" pitchFamily="18" charset="0"/>
              </a:rPr>
              <a:t>Projekta mērķis nedrīkst saturēt risinājumus</a:t>
            </a:r>
            <a:endParaRPr lang="lv-LV" sz="2600" dirty="0" smtClean="0">
              <a:cs typeface="Times New Roman" panose="02020603050405020304" pitchFamily="18" charset="0"/>
            </a:endParaRPr>
          </a:p>
          <a:p>
            <a:pPr marL="0" indent="0">
              <a:buNone/>
            </a:pPr>
            <a:endParaRPr lang="lv-LV" sz="2800" dirty="0">
              <a:cs typeface="Times New Roman" panose="02020603050405020304" pitchFamily="18" charset="0"/>
            </a:endParaRPr>
          </a:p>
        </p:txBody>
      </p:sp>
    </p:spTree>
    <p:extLst>
      <p:ext uri="{BB962C8B-B14F-4D97-AF65-F5344CB8AC3E}">
        <p14:creationId xmlns:p14="http://schemas.microsoft.com/office/powerpoint/2010/main" val="3818413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Projekta realizācijas vieta</a:t>
            </a:r>
            <a:endParaRPr lang="lv-LV" dirty="0"/>
          </a:p>
        </p:txBody>
      </p:sp>
      <p:sp>
        <p:nvSpPr>
          <p:cNvPr id="3" name="Content Placeholder 2"/>
          <p:cNvSpPr>
            <a:spLocks noGrp="1"/>
          </p:cNvSpPr>
          <p:nvPr>
            <p:ph idx="1"/>
          </p:nvPr>
        </p:nvSpPr>
        <p:spPr/>
        <p:txBody>
          <a:bodyPr>
            <a:normAutofit/>
          </a:bodyPr>
          <a:lstStyle/>
          <a:p>
            <a:r>
              <a:rPr lang="lv-LV" sz="3200" dirty="0" smtClean="0"/>
              <a:t>Jānorāda vieta, kur tiks ieviests projekts</a:t>
            </a:r>
            <a:endParaRPr lang="lv-LV" sz="3200" dirty="0"/>
          </a:p>
        </p:txBody>
      </p:sp>
    </p:spTree>
    <p:extLst>
      <p:ext uri="{BB962C8B-B14F-4D97-AF65-F5344CB8AC3E}">
        <p14:creationId xmlns:p14="http://schemas.microsoft.com/office/powerpoint/2010/main" val="98502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Projekta realizācijas gaita, aktivitātes</a:t>
            </a:r>
            <a:endParaRPr lang="lv-LV" dirty="0"/>
          </a:p>
        </p:txBody>
      </p:sp>
      <p:sp>
        <p:nvSpPr>
          <p:cNvPr id="3" name="Content Placeholder 2"/>
          <p:cNvSpPr>
            <a:spLocks noGrp="1"/>
          </p:cNvSpPr>
          <p:nvPr>
            <p:ph idx="1"/>
          </p:nvPr>
        </p:nvSpPr>
        <p:spPr/>
        <p:txBody>
          <a:bodyPr/>
          <a:lstStyle/>
          <a:p>
            <a:r>
              <a:rPr lang="lv-LV" dirty="0" smtClean="0"/>
              <a:t>Detalizēts, secīgs apraksts kā tiks sasniegts projekta rezultāts, atbildot:</a:t>
            </a:r>
          </a:p>
          <a:p>
            <a:pPr marL="0" indent="0">
              <a:buNone/>
            </a:pPr>
            <a:r>
              <a:rPr lang="lv-LV" dirty="0" smtClean="0"/>
              <a:t>	</a:t>
            </a:r>
            <a:r>
              <a:rPr lang="lv-LV" sz="2400" dirty="0" smtClean="0">
                <a:cs typeface="Times New Roman" panose="02020603050405020304" pitchFamily="18" charset="0"/>
              </a:rPr>
              <a:t>Kas?</a:t>
            </a:r>
          </a:p>
          <a:p>
            <a:pPr marL="0" indent="0">
              <a:buNone/>
            </a:pPr>
            <a:r>
              <a:rPr lang="lv-LV" sz="2400" dirty="0" smtClean="0">
                <a:cs typeface="Times New Roman" panose="02020603050405020304" pitchFamily="18" charset="0"/>
              </a:rPr>
              <a:t>	Kur?</a:t>
            </a:r>
          </a:p>
          <a:p>
            <a:pPr marL="0" indent="0">
              <a:buNone/>
            </a:pPr>
            <a:r>
              <a:rPr lang="lv-LV" sz="2400" dirty="0" smtClean="0">
                <a:cs typeface="Times New Roman" panose="02020603050405020304" pitchFamily="18" charset="0"/>
              </a:rPr>
              <a:t>	Kad?</a:t>
            </a:r>
          </a:p>
          <a:p>
            <a:pPr marL="0" indent="0">
              <a:buNone/>
            </a:pPr>
            <a:r>
              <a:rPr lang="lv-LV" sz="2400" dirty="0" smtClean="0">
                <a:cs typeface="Times New Roman" panose="02020603050405020304" pitchFamily="18" charset="0"/>
              </a:rPr>
              <a:t>	Kāpēc?</a:t>
            </a:r>
          </a:p>
          <a:p>
            <a:pPr marL="0" indent="0">
              <a:buNone/>
            </a:pPr>
            <a:r>
              <a:rPr lang="lv-LV" sz="2400" dirty="0" smtClean="0">
                <a:cs typeface="Times New Roman" panose="02020603050405020304" pitchFamily="18" charset="0"/>
              </a:rPr>
              <a:t>	Kā tiks darīts projekta ietvaros?</a:t>
            </a:r>
          </a:p>
          <a:p>
            <a:pPr marL="0" indent="0" algn="ctr">
              <a:buNone/>
            </a:pPr>
            <a:r>
              <a:rPr lang="lv-LV" sz="3200" b="1" u="sng" dirty="0" smtClean="0">
                <a:latin typeface="Times New Roman" panose="02020603050405020304" pitchFamily="18" charset="0"/>
                <a:cs typeface="Times New Roman" panose="02020603050405020304" pitchFamily="18" charset="0"/>
              </a:rPr>
              <a:t>Lai sasniegtu projekta mērķi</a:t>
            </a:r>
            <a:r>
              <a:rPr lang="lv-LV" sz="3200" u="sng" dirty="0" smtClean="0">
                <a:latin typeface="Times New Roman" panose="02020603050405020304" pitchFamily="18" charset="0"/>
                <a:cs typeface="Times New Roman" panose="02020603050405020304" pitchFamily="18" charset="0"/>
              </a:rPr>
              <a:t>!</a:t>
            </a:r>
          </a:p>
          <a:p>
            <a:pPr marL="0" indent="0">
              <a:buNone/>
            </a:pPr>
            <a:endParaRPr lang="lv-LV" sz="2800" dirty="0" smtClean="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020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Projekta īstenošanas laika plāns</a:t>
            </a:r>
            <a:endParaRPr lang="lv-LV" dirty="0"/>
          </a:p>
        </p:txBody>
      </p:sp>
      <p:sp>
        <p:nvSpPr>
          <p:cNvPr id="3" name="Content Placeholder 2"/>
          <p:cNvSpPr>
            <a:spLocks noGrp="1"/>
          </p:cNvSpPr>
          <p:nvPr>
            <p:ph idx="1"/>
          </p:nvPr>
        </p:nvSpPr>
        <p:spPr/>
        <p:txBody>
          <a:bodyPr/>
          <a:lstStyle/>
          <a:p>
            <a:r>
              <a:rPr lang="lv-LV" dirty="0" smtClean="0"/>
              <a:t>Jānorāda, kuros mēnešos aktivitāte tiks īstenota;</a:t>
            </a:r>
          </a:p>
          <a:p>
            <a:r>
              <a:rPr lang="lv-LV" dirty="0" smtClean="0"/>
              <a:t>Aktivitātēm jāatbilst Pieteikuma veidlapas 2.6. punktā (detalizēts projekta realizācijas gaitas apraksts/aktivitātes) norādītajām aktivitātēm.</a:t>
            </a:r>
          </a:p>
          <a:p>
            <a:endParaRPr lang="lv-LV" dirty="0"/>
          </a:p>
          <a:p>
            <a:endParaRPr lang="lv-LV" dirty="0" smtClean="0"/>
          </a:p>
          <a:p>
            <a:pPr>
              <a:buNone/>
            </a:pPr>
            <a:r>
              <a:rPr lang="lv-LV" dirty="0" smtClean="0"/>
              <a:t>Ieplānojiet arī laiku projekta atskaites sagatavošanai.</a:t>
            </a:r>
            <a:endParaRPr lang="lv-LV" dirty="0"/>
          </a:p>
        </p:txBody>
      </p:sp>
    </p:spTree>
    <p:extLst>
      <p:ext uri="{BB962C8B-B14F-4D97-AF65-F5344CB8AC3E}">
        <p14:creationId xmlns:p14="http://schemas.microsoft.com/office/powerpoint/2010/main" val="420667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Projekta mērķauditorija</a:t>
            </a:r>
            <a:endParaRPr lang="lv-LV" dirty="0"/>
          </a:p>
        </p:txBody>
      </p:sp>
      <p:sp>
        <p:nvSpPr>
          <p:cNvPr id="3" name="Content Placeholder 2"/>
          <p:cNvSpPr>
            <a:spLocks noGrp="1"/>
          </p:cNvSpPr>
          <p:nvPr>
            <p:ph idx="1"/>
          </p:nvPr>
        </p:nvSpPr>
        <p:spPr/>
        <p:txBody>
          <a:bodyPr/>
          <a:lstStyle/>
          <a:p>
            <a:r>
              <a:rPr lang="lv-LV" dirty="0" smtClean="0"/>
              <a:t>Projekta mērķauditoriju vēlams norādīt ne tikai skaitliski, bet arī ‘’saturiski’’ (vecums, interešu grupa u.tml.);</a:t>
            </a:r>
          </a:p>
          <a:p>
            <a:endParaRPr lang="lv-LV" dirty="0"/>
          </a:p>
          <a:p>
            <a:r>
              <a:rPr lang="lv-LV" dirty="0" smtClean="0"/>
              <a:t>Vēlams izvairīties no vispārīgiem aprakstiem.</a:t>
            </a:r>
            <a:endParaRPr lang="lv-LV" dirty="0"/>
          </a:p>
        </p:txBody>
      </p:sp>
    </p:spTree>
    <p:extLst>
      <p:ext uri="{BB962C8B-B14F-4D97-AF65-F5344CB8AC3E}">
        <p14:creationId xmlns:p14="http://schemas.microsoft.com/office/powerpoint/2010/main" val="1873189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1196752"/>
            <a:ext cx="10972800" cy="4886003"/>
          </a:xfrm>
        </p:spPr>
        <p:txBody>
          <a:bodyPr>
            <a:normAutofit/>
          </a:bodyPr>
          <a:lstStyle/>
          <a:p>
            <a:pPr>
              <a:buNone/>
            </a:pPr>
            <a:endParaRPr lang="lv-LV" dirty="0" smtClean="0">
              <a:latin typeface="Times New Roman" pitchFamily="18" charset="0"/>
              <a:cs typeface="Times New Roman" pitchFamily="18" charset="0"/>
            </a:endParaRPr>
          </a:p>
          <a:p>
            <a:pPr algn="ctr">
              <a:buNone/>
            </a:pPr>
            <a:r>
              <a:rPr lang="lv-LV" dirty="0" smtClean="0">
                <a:latin typeface="Times New Roman" pitchFamily="18" charset="0"/>
                <a:cs typeface="Times New Roman" pitchFamily="18" charset="0"/>
              </a:rPr>
              <a:t> </a:t>
            </a:r>
          </a:p>
          <a:p>
            <a:pPr algn="ctr">
              <a:buNone/>
            </a:pPr>
            <a:r>
              <a:rPr lang="lv-LV" sz="3600" dirty="0" smtClean="0">
                <a:cs typeface="Times New Roman" pitchFamily="18" charset="0"/>
              </a:rPr>
              <a:t>Zemgales kultūras programmas 2020 projektu konkursā pieejamais finansējums</a:t>
            </a:r>
          </a:p>
          <a:p>
            <a:pPr algn="ctr">
              <a:buNone/>
            </a:pPr>
            <a:r>
              <a:rPr lang="lv-LV" sz="4000" b="1" dirty="0" smtClean="0">
                <a:cs typeface="Times New Roman" pitchFamily="18" charset="0"/>
              </a:rPr>
              <a:t>114 000 EUR</a:t>
            </a:r>
          </a:p>
          <a:p>
            <a:pPr>
              <a:buNone/>
            </a:pPr>
            <a:endParaRPr lang="lv-LV" dirty="0" smtClean="0"/>
          </a:p>
          <a:p>
            <a:endParaRPr lang="lv-LV" sz="1500" dirty="0" smtClean="0"/>
          </a:p>
          <a:p>
            <a:endParaRPr lang="lv-LV" dirty="0" smtClean="0"/>
          </a:p>
          <a:p>
            <a:endParaRPr lang="lv-LV" dirty="0"/>
          </a:p>
        </p:txBody>
      </p:sp>
    </p:spTree>
    <p:extLst>
      <p:ext uri="{BB962C8B-B14F-4D97-AF65-F5344CB8AC3E}">
        <p14:creationId xmlns:p14="http://schemas.microsoft.com/office/powerpoint/2010/main" val="1816651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Projekta rezultāti</a:t>
            </a:r>
            <a:endParaRPr lang="lv-LV" dirty="0"/>
          </a:p>
        </p:txBody>
      </p:sp>
      <p:sp>
        <p:nvSpPr>
          <p:cNvPr id="3" name="Content Placeholder 2"/>
          <p:cNvSpPr>
            <a:spLocks noGrp="1"/>
          </p:cNvSpPr>
          <p:nvPr>
            <p:ph idx="1"/>
          </p:nvPr>
        </p:nvSpPr>
        <p:spPr/>
        <p:txBody>
          <a:bodyPr/>
          <a:lstStyle/>
          <a:p>
            <a:r>
              <a:rPr lang="lv-LV" dirty="0" smtClean="0"/>
              <a:t>Jānorāda </a:t>
            </a:r>
          </a:p>
          <a:p>
            <a:pPr marL="0" indent="0">
              <a:buNone/>
            </a:pPr>
            <a:r>
              <a:rPr lang="lv-LV" dirty="0" smtClean="0"/>
              <a:t>	- Kvalitatīvie rādītāji - ko no projekta realizācijas iegūs sabiedrība, mērķauditorija, organizācija</a:t>
            </a:r>
          </a:p>
          <a:p>
            <a:pPr marL="0" indent="0">
              <a:buNone/>
            </a:pPr>
            <a:r>
              <a:rPr lang="lv-LV" dirty="0" smtClean="0"/>
              <a:t>	- Kvantitatīvie rādītāji - cik daudz pasākumi norisināsies, cik daudz cilvēku piedalīsies u.tml.</a:t>
            </a:r>
            <a:endParaRPr lang="lv-LV" dirty="0"/>
          </a:p>
        </p:txBody>
      </p:sp>
    </p:spTree>
    <p:extLst>
      <p:ext uri="{BB962C8B-B14F-4D97-AF65-F5344CB8AC3E}">
        <p14:creationId xmlns:p14="http://schemas.microsoft.com/office/powerpoint/2010/main" val="178265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Informācija par projekta īstenotājiem</a:t>
            </a:r>
            <a:endParaRPr lang="lv-LV" dirty="0"/>
          </a:p>
        </p:txBody>
      </p:sp>
      <p:sp>
        <p:nvSpPr>
          <p:cNvPr id="3" name="Content Placeholder 2"/>
          <p:cNvSpPr>
            <a:spLocks noGrp="1"/>
          </p:cNvSpPr>
          <p:nvPr>
            <p:ph idx="1"/>
          </p:nvPr>
        </p:nvSpPr>
        <p:spPr/>
        <p:txBody>
          <a:bodyPr/>
          <a:lstStyle/>
          <a:p>
            <a:r>
              <a:rPr lang="lv-LV" sz="3200" dirty="0" smtClean="0"/>
              <a:t>Projekta vadītāja CV;</a:t>
            </a:r>
          </a:p>
          <a:p>
            <a:r>
              <a:rPr lang="lv-LV" sz="3200" dirty="0" smtClean="0"/>
              <a:t>Informācija par citām projektā iesaistītajām personām (darba pieredze, kompetences, uzdevumi projektā);</a:t>
            </a:r>
          </a:p>
          <a:p>
            <a:r>
              <a:rPr lang="lv-LV" sz="3200" dirty="0" smtClean="0"/>
              <a:t>Organizācijas iepriekšējā pieredze, realizējot projektus.</a:t>
            </a:r>
          </a:p>
          <a:p>
            <a:pPr>
              <a:buNone/>
            </a:pPr>
            <a:endParaRPr lang="lv-LV" dirty="0"/>
          </a:p>
        </p:txBody>
      </p:sp>
    </p:spTree>
    <p:extLst>
      <p:ext uri="{BB962C8B-B14F-4D97-AF65-F5344CB8AC3E}">
        <p14:creationId xmlns:p14="http://schemas.microsoft.com/office/powerpoint/2010/main" val="3982498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Projekta publicitāte</a:t>
            </a:r>
            <a:endParaRPr lang="lv-LV" dirty="0"/>
          </a:p>
        </p:txBody>
      </p:sp>
      <p:sp>
        <p:nvSpPr>
          <p:cNvPr id="3" name="Content Placeholder 2"/>
          <p:cNvSpPr>
            <a:spLocks noGrp="1"/>
          </p:cNvSpPr>
          <p:nvPr>
            <p:ph idx="1"/>
          </p:nvPr>
        </p:nvSpPr>
        <p:spPr/>
        <p:txBody>
          <a:bodyPr/>
          <a:lstStyle/>
          <a:p>
            <a:r>
              <a:rPr lang="lv-LV" sz="3200" dirty="0" smtClean="0"/>
              <a:t>Kā tiks atspoguļota projekta gaita un sasniegtie rezultāti;</a:t>
            </a:r>
          </a:p>
          <a:p>
            <a:r>
              <a:rPr lang="lv-LV" sz="3200" dirty="0" smtClean="0"/>
              <a:t>Kādi informācijas kanāli tiks izmantoti</a:t>
            </a:r>
            <a:r>
              <a:rPr lang="lv-LV" dirty="0" smtClean="0"/>
              <a:t>.</a:t>
            </a:r>
          </a:p>
          <a:p>
            <a:endParaRPr lang="lv-LV" dirty="0"/>
          </a:p>
          <a:p>
            <a:pPr marL="0" indent="0">
              <a:buNone/>
            </a:pPr>
            <a:endParaRPr lang="lv-LV"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Projekta budžets</a:t>
            </a:r>
            <a:endParaRPr lang="lv-LV" dirty="0"/>
          </a:p>
        </p:txBody>
      </p:sp>
      <p:sp>
        <p:nvSpPr>
          <p:cNvPr id="3" name="Content Placeholder 2"/>
          <p:cNvSpPr>
            <a:spLocks noGrp="1"/>
          </p:cNvSpPr>
          <p:nvPr>
            <p:ph idx="1"/>
          </p:nvPr>
        </p:nvSpPr>
        <p:spPr>
          <a:xfrm>
            <a:off x="838200" y="1553776"/>
            <a:ext cx="10515600" cy="4351338"/>
          </a:xfrm>
        </p:spPr>
        <p:txBody>
          <a:bodyPr/>
          <a:lstStyle/>
          <a:p>
            <a:r>
              <a:rPr lang="lv-LV" sz="3200" dirty="0" smtClean="0"/>
              <a:t>Projekta tāmi veidojiet atbilstoši iepriekš aprakstītajām projekta aktivitātēm;</a:t>
            </a:r>
          </a:p>
          <a:p>
            <a:r>
              <a:rPr lang="lv-LV" sz="3200" dirty="0" smtClean="0"/>
              <a:t>Projekta tāmi balstiet uz reālām izmaksām;</a:t>
            </a:r>
          </a:p>
          <a:p>
            <a:r>
              <a:rPr lang="lv-LV" sz="3200" dirty="0" smtClean="0"/>
              <a:t>Neiekļaujiet tāmē pozīcijas, kurās nav norādīts konkrēts izdevumu veids. Piemēram, ‘’Citi izdevumi’’, ‘’Neparedzēti izdevumi’’;</a:t>
            </a:r>
          </a:p>
          <a:p>
            <a:r>
              <a:rPr lang="lv-LV" sz="3200" dirty="0" smtClean="0"/>
              <a:t>Ja plānoti ieņēmumi, tas jānorāda un jāsniedz informācija kā tie tiks izmantoti.</a:t>
            </a:r>
          </a:p>
          <a:p>
            <a:endParaRPr lang="lv-LV" dirty="0"/>
          </a:p>
        </p:txBody>
      </p:sp>
    </p:spTree>
    <p:extLst>
      <p:ext uri="{BB962C8B-B14F-4D97-AF65-F5344CB8AC3E}">
        <p14:creationId xmlns:p14="http://schemas.microsoft.com/office/powerpoint/2010/main" val="393270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Pielikumi, apliecinājumi, paraksti</a:t>
            </a:r>
            <a:endParaRPr lang="lv-LV" dirty="0"/>
          </a:p>
        </p:txBody>
      </p:sp>
      <p:sp>
        <p:nvSpPr>
          <p:cNvPr id="3" name="Content Placeholder 2"/>
          <p:cNvSpPr>
            <a:spLocks noGrp="1"/>
          </p:cNvSpPr>
          <p:nvPr>
            <p:ph idx="1"/>
          </p:nvPr>
        </p:nvSpPr>
        <p:spPr/>
        <p:txBody>
          <a:bodyPr/>
          <a:lstStyle/>
          <a:p>
            <a:r>
              <a:rPr lang="lv-LV" sz="3200" dirty="0" smtClean="0"/>
              <a:t>Projekta pieteikumu, apstiprināšanas gadījumā līgumu, var parakstīt tikai </a:t>
            </a:r>
            <a:r>
              <a:rPr lang="lv-LV" sz="3200" dirty="0" err="1" smtClean="0"/>
              <a:t>paraksttiesīga</a:t>
            </a:r>
            <a:r>
              <a:rPr lang="lv-LV" sz="3200" dirty="0" smtClean="0"/>
              <a:t> persona;</a:t>
            </a:r>
          </a:p>
          <a:p>
            <a:r>
              <a:rPr lang="lv-LV" sz="3200" dirty="0" smtClean="0"/>
              <a:t>Fiziskai personai, iesniedzot projektu, jānorāda atbilstība likuma ‘’Par valsts sociālo apdrošināšanu’’ 6. panta 13. daļai</a:t>
            </a:r>
          </a:p>
          <a:p>
            <a:endParaRPr lang="lv-LV" dirty="0"/>
          </a:p>
        </p:txBody>
      </p:sp>
    </p:spTree>
    <p:extLst>
      <p:ext uri="{BB962C8B-B14F-4D97-AF65-F5344CB8AC3E}">
        <p14:creationId xmlns:p14="http://schemas.microsoft.com/office/powerpoint/2010/main" val="3493723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Administratīvā vērtēšana </a:t>
            </a:r>
            <a:r>
              <a:rPr lang="lv-LV" dirty="0" smtClean="0"/>
              <a:t>(I</a:t>
            </a:r>
            <a:r>
              <a:rPr lang="lv-LV" dirty="0"/>
              <a:t>)</a:t>
            </a:r>
          </a:p>
        </p:txBody>
      </p:sp>
      <p:sp>
        <p:nvSpPr>
          <p:cNvPr id="3" name="Content Placeholder 2"/>
          <p:cNvSpPr>
            <a:spLocks noGrp="1"/>
          </p:cNvSpPr>
          <p:nvPr>
            <p:ph idx="1"/>
          </p:nvPr>
        </p:nvSpPr>
        <p:spPr/>
        <p:txBody>
          <a:bodyPr/>
          <a:lstStyle/>
          <a:p>
            <a:r>
              <a:rPr lang="lv-LV" sz="3200" dirty="0"/>
              <a:t>projekts ir iesniegts noteiktajā </a:t>
            </a:r>
            <a:r>
              <a:rPr lang="lv-LV" sz="3200" dirty="0" smtClean="0"/>
              <a:t>termiņā;</a:t>
            </a:r>
          </a:p>
          <a:p>
            <a:r>
              <a:rPr lang="lv-LV" sz="3200" dirty="0"/>
              <a:t>projekta pieteikuma noformējums un saturs atbilst N</a:t>
            </a:r>
            <a:r>
              <a:rPr lang="lv-LV" sz="3200" dirty="0" smtClean="0"/>
              <a:t>olikuma </a:t>
            </a:r>
            <a:r>
              <a:rPr lang="lv-LV" sz="3200" dirty="0"/>
              <a:t>5.punktā noteiktajām prasībām</a:t>
            </a:r>
            <a:r>
              <a:rPr lang="lv-LV" sz="3200" dirty="0" smtClean="0"/>
              <a:t>;</a:t>
            </a:r>
            <a:endParaRPr lang="lv-LV" sz="3200" dirty="0"/>
          </a:p>
          <a:p>
            <a:r>
              <a:rPr lang="lv-LV" sz="3200" dirty="0"/>
              <a:t>projekta iesniegumā nav neatrunātu labojumu, dzēsumu, aizkrāsojumu, </a:t>
            </a:r>
            <a:r>
              <a:rPr lang="lv-LV" sz="3200" dirty="0" smtClean="0"/>
              <a:t>svītrojumu;</a:t>
            </a:r>
          </a:p>
          <a:p>
            <a:r>
              <a:rPr lang="lv-LV" sz="3200" dirty="0"/>
              <a:t>projekta kopējā tāme ir aritmētiski pareiza;</a:t>
            </a:r>
          </a:p>
          <a:p>
            <a:pPr marL="0" indent="0">
              <a:buNone/>
            </a:pPr>
            <a:endParaRPr lang="lv-LV" dirty="0" smtClean="0"/>
          </a:p>
          <a:p>
            <a:endParaRPr lang="lv-LV" dirty="0"/>
          </a:p>
        </p:txBody>
      </p:sp>
    </p:spTree>
    <p:extLst>
      <p:ext uri="{BB962C8B-B14F-4D97-AF65-F5344CB8AC3E}">
        <p14:creationId xmlns:p14="http://schemas.microsoft.com/office/powerpoint/2010/main" val="2890958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Administratīvā vērtēšana (</a:t>
            </a:r>
            <a:r>
              <a:rPr lang="lv-LV" dirty="0" smtClean="0"/>
              <a:t>II)</a:t>
            </a:r>
            <a:endParaRPr lang="lv-LV" dirty="0"/>
          </a:p>
        </p:txBody>
      </p:sp>
      <p:sp>
        <p:nvSpPr>
          <p:cNvPr id="3" name="Content Placeholder 2"/>
          <p:cNvSpPr>
            <a:spLocks noGrp="1"/>
          </p:cNvSpPr>
          <p:nvPr>
            <p:ph idx="1"/>
          </p:nvPr>
        </p:nvSpPr>
        <p:spPr/>
        <p:txBody>
          <a:bodyPr>
            <a:normAutofit/>
          </a:bodyPr>
          <a:lstStyle/>
          <a:p>
            <a:r>
              <a:rPr lang="lv-LV" sz="3200" dirty="0"/>
              <a:t>projekts nav realizēts līdz konkursa noslēgumam;</a:t>
            </a:r>
          </a:p>
          <a:p>
            <a:r>
              <a:rPr lang="lv-LV" sz="3200" dirty="0"/>
              <a:t>projekta iesniedzējs ir savlaicīgi nokārtojis līdzšinējās saistības ar Zemgales kultūras programmu un </a:t>
            </a:r>
            <a:r>
              <a:rPr lang="lv-LV" sz="3200" dirty="0" smtClean="0"/>
              <a:t>VKKF;</a:t>
            </a:r>
          </a:p>
          <a:p>
            <a:r>
              <a:rPr lang="lv-LV" sz="3200" dirty="0"/>
              <a:t>projekta pamatmērķis nav peļņas gūšana;</a:t>
            </a:r>
          </a:p>
          <a:p>
            <a:r>
              <a:rPr lang="lv-LV" sz="3200" dirty="0"/>
              <a:t>projekts nav saistīts ar politisko partiju </a:t>
            </a:r>
            <a:r>
              <a:rPr lang="lv-LV" sz="3200" dirty="0" smtClean="0"/>
              <a:t>aktivitātēm.</a:t>
            </a:r>
            <a:endParaRPr lang="lv-LV" sz="3200" dirty="0"/>
          </a:p>
        </p:txBody>
      </p:sp>
    </p:spTree>
    <p:extLst>
      <p:ext uri="{BB962C8B-B14F-4D97-AF65-F5344CB8AC3E}">
        <p14:creationId xmlns:p14="http://schemas.microsoft.com/office/powerpoint/2010/main" val="27232959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Kvalitatīvā vērtēšana (I)</a:t>
            </a:r>
            <a:endParaRPr lang="lv-LV" dirty="0"/>
          </a:p>
        </p:txBody>
      </p:sp>
      <p:sp>
        <p:nvSpPr>
          <p:cNvPr id="3" name="Content Placeholder 2"/>
          <p:cNvSpPr>
            <a:spLocks noGrp="1"/>
          </p:cNvSpPr>
          <p:nvPr>
            <p:ph idx="1"/>
          </p:nvPr>
        </p:nvSpPr>
        <p:spPr>
          <a:xfrm>
            <a:off x="838200" y="1467279"/>
            <a:ext cx="10515600" cy="4351338"/>
          </a:xfrm>
        </p:spPr>
        <p:txBody>
          <a:bodyPr>
            <a:normAutofit/>
          </a:bodyPr>
          <a:lstStyle/>
          <a:p>
            <a:r>
              <a:rPr lang="lv-LV" sz="3200" dirty="0" smtClean="0">
                <a:cs typeface="Times New Roman" panose="02020603050405020304" pitchFamily="18" charset="0"/>
              </a:rPr>
              <a:t>projekts atbilst projektu konkursa mērķiem un uzdevumiem</a:t>
            </a:r>
          </a:p>
          <a:p>
            <a:r>
              <a:rPr lang="lv-LV" sz="3200" dirty="0">
                <a:cs typeface="Times New Roman" panose="02020603050405020304" pitchFamily="18" charset="0"/>
              </a:rPr>
              <a:t>projekta pieteikumā skaidri redzama sasaite starp projekta mērķi, aktivitātēm un sasniedzamajiem rezultātiem;</a:t>
            </a:r>
          </a:p>
          <a:p>
            <a:r>
              <a:rPr lang="lv-LV" sz="3200" dirty="0">
                <a:cs typeface="Times New Roman" panose="02020603050405020304" pitchFamily="18" charset="0"/>
              </a:rPr>
              <a:t>projekta aprakstā skaidri formulēta ideja, projekta mērķis, uzdevumi, mērķauditorija, strukturēti izklāstīta projekta realizācijas gaita</a:t>
            </a:r>
            <a:r>
              <a:rPr lang="lv-LV" sz="3200" dirty="0" smtClean="0">
                <a:cs typeface="Times New Roman" panose="02020603050405020304" pitchFamily="18" charset="0"/>
              </a:rPr>
              <a:t>;</a:t>
            </a:r>
          </a:p>
          <a:p>
            <a:pPr marL="0" indent="0">
              <a:buNone/>
            </a:pPr>
            <a:endParaRPr lang="lv-LV" dirty="0">
              <a:cs typeface="Times New Roman" panose="02020603050405020304" pitchFamily="18" charset="0"/>
            </a:endParaRPr>
          </a:p>
          <a:p>
            <a:endParaRPr lang="lv-LV" dirty="0" smtClean="0">
              <a:cs typeface="Times New Roman" panose="02020603050405020304" pitchFamily="18" charset="0"/>
            </a:endParaRPr>
          </a:p>
          <a:p>
            <a:endParaRPr lang="lv-LV"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440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Kvalitatīvā vērtēšana (II)</a:t>
            </a:r>
            <a:endParaRPr lang="lv-LV" dirty="0"/>
          </a:p>
        </p:txBody>
      </p:sp>
      <p:sp>
        <p:nvSpPr>
          <p:cNvPr id="3" name="Content Placeholder 2"/>
          <p:cNvSpPr>
            <a:spLocks noGrp="1"/>
          </p:cNvSpPr>
          <p:nvPr>
            <p:ph idx="1"/>
          </p:nvPr>
        </p:nvSpPr>
        <p:spPr>
          <a:xfrm>
            <a:off x="838200" y="1541419"/>
            <a:ext cx="10515600" cy="4351338"/>
          </a:xfrm>
        </p:spPr>
        <p:txBody>
          <a:bodyPr>
            <a:normAutofit/>
          </a:bodyPr>
          <a:lstStyle/>
          <a:p>
            <a:pPr marL="228600" lvl="1">
              <a:spcBef>
                <a:spcPts val="1000"/>
              </a:spcBef>
            </a:pPr>
            <a:r>
              <a:rPr lang="lv-LV" sz="3200" dirty="0">
                <a:cs typeface="Times New Roman" panose="02020603050405020304" pitchFamily="18" charset="0"/>
              </a:rPr>
              <a:t>projekta paredzamais rezultāts ir skaidri  formulēts (projekta apraksts liecina, ka projektu iespējams īstenot tādā formā, kā tas izklāstīts aprakstā</a:t>
            </a:r>
            <a:r>
              <a:rPr lang="lv-LV" sz="3200" dirty="0" smtClean="0">
                <a:cs typeface="Times New Roman" panose="02020603050405020304" pitchFamily="18" charset="0"/>
              </a:rPr>
              <a:t>);</a:t>
            </a:r>
          </a:p>
          <a:p>
            <a:pPr marL="228600" lvl="1">
              <a:spcBef>
                <a:spcPts val="1000"/>
              </a:spcBef>
            </a:pPr>
            <a:r>
              <a:rPr lang="lv-LV" sz="3200" dirty="0" smtClean="0">
                <a:cs typeface="Times New Roman" panose="02020603050405020304" pitchFamily="18" charset="0"/>
              </a:rPr>
              <a:t>atbalsta pretendentam ir atbilstoša spējas un pieredze projekta    realizēšanā, (projekta vadītāja un komandas kompetence, atbilstoša izglītība, līdzšinējā darbības pieredze);</a:t>
            </a:r>
          </a:p>
          <a:p>
            <a:pPr marL="0" lvl="1" indent="0">
              <a:spcBef>
                <a:spcPts val="1000"/>
              </a:spcBef>
              <a:buNone/>
            </a:pPr>
            <a:endParaRPr lang="lv-LV" sz="2800" dirty="0" smtClean="0">
              <a:cs typeface="Times New Roman" panose="02020603050405020304" pitchFamily="18" charset="0"/>
            </a:endParaRPr>
          </a:p>
          <a:p>
            <a:pPr>
              <a:buNone/>
            </a:pPr>
            <a:endParaRPr lang="lv-LV"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Kvalitatīvā vērtēšana </a:t>
            </a:r>
            <a:r>
              <a:rPr lang="lv-LV" dirty="0" smtClean="0"/>
              <a:t>(III</a:t>
            </a:r>
            <a:r>
              <a:rPr lang="lv-LV" dirty="0"/>
              <a:t>)</a:t>
            </a:r>
          </a:p>
        </p:txBody>
      </p:sp>
      <p:sp>
        <p:nvSpPr>
          <p:cNvPr id="3" name="Content Placeholder 2"/>
          <p:cNvSpPr>
            <a:spLocks noGrp="1"/>
          </p:cNvSpPr>
          <p:nvPr>
            <p:ph idx="1"/>
          </p:nvPr>
        </p:nvSpPr>
        <p:spPr>
          <a:xfrm>
            <a:off x="609600" y="1390135"/>
            <a:ext cx="10972800" cy="4781128"/>
          </a:xfrm>
        </p:spPr>
        <p:txBody>
          <a:bodyPr>
            <a:normAutofit/>
          </a:bodyPr>
          <a:lstStyle/>
          <a:p>
            <a:r>
              <a:rPr lang="lv-LV" sz="3200" dirty="0"/>
              <a:t>projekta tāmes precizitāte un pamatotība (tāmē iekļautās pozīcijas tieši saistītas ar projekta aktivitātēm, tāme balstīta uz reālām izmaksām, tajā uzrādītas likumos noteiktās nodokļu summas, nav iekļautas nepamatotas izmaksas, izmaksas atbilst vidējām izmaksām konkrētajā nozarē, tās nav mākslīgi paaugstinātas</a:t>
            </a:r>
            <a:r>
              <a:rPr lang="lv-LV" sz="3200" dirty="0" smtClean="0"/>
              <a:t>);</a:t>
            </a:r>
            <a:endParaRPr lang="lv-LV" sz="3200" dirty="0" smtClean="0">
              <a:cs typeface="Times New Roman" panose="02020603050405020304" pitchFamily="18" charset="0"/>
            </a:endParaRPr>
          </a:p>
          <a:p>
            <a:r>
              <a:rPr lang="lv-LV" sz="3200" dirty="0" smtClean="0">
                <a:cs typeface="Times New Roman" panose="02020603050405020304" pitchFamily="18" charset="0"/>
              </a:rPr>
              <a:t>projekta </a:t>
            </a:r>
            <a:r>
              <a:rPr lang="lv-LV" sz="3200" dirty="0">
                <a:cs typeface="Times New Roman" panose="02020603050405020304" pitchFamily="18" charset="0"/>
              </a:rPr>
              <a:t>ieguldījums reģiona kultūrvides līdzsvarotā attīstībā un saglabāšanā (prioritāri tiek atbalstīti projekti administratīvajās teritorijās, kuras atrodas tālu no kultūras centriem</a:t>
            </a:r>
            <a:r>
              <a:rPr lang="lv-LV" sz="3200" dirty="0" smtClean="0">
                <a:cs typeface="Times New Roman" panose="02020603050405020304" pitchFamily="18" charset="0"/>
              </a:rPr>
              <a:t>);</a:t>
            </a:r>
            <a:endParaRPr lang="lv-LV" sz="3200" dirty="0">
              <a:cs typeface="Times New Roman" panose="02020603050405020304" pitchFamily="18" charset="0"/>
            </a:endParaRPr>
          </a:p>
        </p:txBody>
      </p:sp>
    </p:spTree>
    <p:extLst>
      <p:ext uri="{BB962C8B-B14F-4D97-AF65-F5344CB8AC3E}">
        <p14:creationId xmlns:p14="http://schemas.microsoft.com/office/powerpoint/2010/main" val="3594511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latin typeface="Times New Roman" pitchFamily="18" charset="0"/>
                <a:cs typeface="Times New Roman" pitchFamily="18" charset="0"/>
              </a:rPr>
              <a:t>Zemgales</a:t>
            </a:r>
            <a:r>
              <a:rPr lang="lv-LV" dirty="0" smtClean="0"/>
              <a:t> kultūras programmas 2020 </a:t>
            </a:r>
            <a:r>
              <a:rPr lang="lv-LV" dirty="0" smtClean="0">
                <a:latin typeface="Times New Roman" pitchFamily="18" charset="0"/>
                <a:cs typeface="Times New Roman" pitchFamily="18" charset="0"/>
              </a:rPr>
              <a:t>mērķis</a:t>
            </a:r>
            <a:endParaRPr lang="lv-LV" b="0" dirty="0"/>
          </a:p>
        </p:txBody>
      </p:sp>
      <p:sp>
        <p:nvSpPr>
          <p:cNvPr id="3" name="Content Placeholder 2"/>
          <p:cNvSpPr>
            <a:spLocks noGrp="1"/>
          </p:cNvSpPr>
          <p:nvPr>
            <p:ph idx="1"/>
          </p:nvPr>
        </p:nvSpPr>
        <p:spPr/>
        <p:txBody>
          <a:bodyPr/>
          <a:lstStyle/>
          <a:p>
            <a:pPr marL="0" indent="0" algn="just">
              <a:buNone/>
            </a:pPr>
            <a:r>
              <a:rPr lang="lv-LV" sz="3200" dirty="0" smtClean="0">
                <a:cs typeface="Times New Roman" pitchFamily="18" charset="0"/>
              </a:rPr>
              <a:t>Veicināt Zemgales novadam raksturīgo  kultūras vērtību saglabāšanu, popularizēšanu, attīstību un pieejamību plašai sabiedrībai, sniedzot ieguldījumu Latvijas kultūrvides līdzsvarotā un kvalitatīvā attīstībā.</a:t>
            </a:r>
          </a:p>
          <a:p>
            <a:pPr>
              <a:buNone/>
            </a:pPr>
            <a:endParaRPr lang="lv-LV"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Kvalitatīvā vērtēšana (</a:t>
            </a:r>
            <a:r>
              <a:rPr lang="lv-LV" dirty="0" smtClean="0"/>
              <a:t>IV)</a:t>
            </a:r>
            <a:endParaRPr lang="lv-LV" dirty="0"/>
          </a:p>
        </p:txBody>
      </p:sp>
      <p:sp>
        <p:nvSpPr>
          <p:cNvPr id="3" name="Content Placeholder 2"/>
          <p:cNvSpPr>
            <a:spLocks noGrp="1"/>
          </p:cNvSpPr>
          <p:nvPr>
            <p:ph idx="1"/>
          </p:nvPr>
        </p:nvSpPr>
        <p:spPr>
          <a:xfrm>
            <a:off x="838200" y="1454923"/>
            <a:ext cx="10515600" cy="4351338"/>
          </a:xfrm>
        </p:spPr>
        <p:txBody>
          <a:bodyPr/>
          <a:lstStyle/>
          <a:p>
            <a:r>
              <a:rPr lang="lv-LV" sz="3200" dirty="0"/>
              <a:t>projekta idejas novitāte (projekta ieceres unikalitāte iesniegto projektu kontekstā);</a:t>
            </a:r>
          </a:p>
          <a:p>
            <a:r>
              <a:rPr lang="lv-LV" sz="3200" dirty="0"/>
              <a:t>sabiedrības ieinteresētība projekta realizācijā</a:t>
            </a:r>
            <a:r>
              <a:rPr lang="lv-LV" sz="3200" dirty="0" smtClean="0"/>
              <a:t>;</a:t>
            </a:r>
          </a:p>
          <a:p>
            <a:r>
              <a:rPr lang="lv-LV" sz="3200" dirty="0" smtClean="0"/>
              <a:t>ja </a:t>
            </a:r>
            <a:r>
              <a:rPr lang="lv-LV" sz="3200" dirty="0"/>
              <a:t>nepieciešams, veikta iepriekšēja izpēte un pievienoti vizualizācijas materiāli;</a:t>
            </a:r>
          </a:p>
          <a:p>
            <a:r>
              <a:rPr lang="lv-LV" sz="3200" dirty="0"/>
              <a:t>projekta pieteicēja spēja nepieciešamības gadījumā piesaistīt </a:t>
            </a:r>
            <a:r>
              <a:rPr lang="lv-LV" sz="3200" dirty="0" smtClean="0"/>
              <a:t>līdzfinansējumu.</a:t>
            </a:r>
            <a:endParaRPr lang="lv-LV" sz="3200" dirty="0"/>
          </a:p>
          <a:p>
            <a:pPr marL="0" indent="0">
              <a:buNone/>
            </a:pPr>
            <a:endParaRPr lang="lv-LV" dirty="0"/>
          </a:p>
        </p:txBody>
      </p:sp>
    </p:spTree>
    <p:extLst>
      <p:ext uri="{BB962C8B-B14F-4D97-AF65-F5344CB8AC3E}">
        <p14:creationId xmlns:p14="http://schemas.microsoft.com/office/powerpoint/2010/main" val="22250281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Kvalitatīvā vērtēšana </a:t>
            </a:r>
            <a:r>
              <a:rPr lang="lv-LV" dirty="0" smtClean="0"/>
              <a:t>(V)</a:t>
            </a:r>
            <a:endParaRPr lang="lv-LV" dirty="0"/>
          </a:p>
        </p:txBody>
      </p:sp>
      <p:sp>
        <p:nvSpPr>
          <p:cNvPr id="3" name="Content Placeholder 2"/>
          <p:cNvSpPr>
            <a:spLocks noGrp="1"/>
          </p:cNvSpPr>
          <p:nvPr>
            <p:ph idx="1"/>
          </p:nvPr>
        </p:nvSpPr>
        <p:spPr>
          <a:xfrm>
            <a:off x="838200" y="1690688"/>
            <a:ext cx="10515600" cy="4351338"/>
          </a:xfrm>
        </p:spPr>
        <p:txBody>
          <a:bodyPr/>
          <a:lstStyle/>
          <a:p>
            <a:r>
              <a:rPr lang="lv-LV" sz="3200" dirty="0">
                <a:cs typeface="Times New Roman" panose="02020603050405020304" pitchFamily="18" charset="0"/>
              </a:rPr>
              <a:t>sabiedrības ieinteresētība projekta realizācijā;</a:t>
            </a:r>
          </a:p>
          <a:p>
            <a:r>
              <a:rPr lang="lv-LV" sz="3200" dirty="0">
                <a:cs typeface="Times New Roman" panose="02020603050405020304" pitchFamily="18" charset="0"/>
              </a:rPr>
              <a:t>ja nepieciešams, veikta iepriekšēja izpēte un pievienoti vizualizācijas materiāli;</a:t>
            </a:r>
          </a:p>
          <a:p>
            <a:r>
              <a:rPr lang="lv-LV" sz="3200" dirty="0">
                <a:cs typeface="Times New Roman" panose="02020603050405020304" pitchFamily="18" charset="0"/>
              </a:rPr>
              <a:t>pieprasītā finansējuma atbilstība programmas finansiālajām iespējām; </a:t>
            </a:r>
          </a:p>
          <a:p>
            <a:r>
              <a:rPr lang="lv-LV" sz="3200" dirty="0">
                <a:cs typeface="Times New Roman" panose="02020603050405020304" pitchFamily="18" charset="0"/>
              </a:rPr>
              <a:t>projekta pieteicēja spēja nepieciešamības gadījumā piesaistīt līdzfinansējumu.</a:t>
            </a:r>
          </a:p>
          <a:p>
            <a:pPr marL="0" indent="0">
              <a:buNone/>
            </a:pPr>
            <a:endParaRPr lang="lv-LV" dirty="0"/>
          </a:p>
        </p:txBody>
      </p:sp>
    </p:spTree>
    <p:extLst>
      <p:ext uri="{BB962C8B-B14F-4D97-AF65-F5344CB8AC3E}">
        <p14:creationId xmlns:p14="http://schemas.microsoft.com/office/powerpoint/2010/main" val="33015335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Projektu ieviešana (I)</a:t>
            </a:r>
            <a:endParaRPr lang="lv-LV" dirty="0"/>
          </a:p>
        </p:txBody>
      </p:sp>
      <p:sp>
        <p:nvSpPr>
          <p:cNvPr id="3" name="Content Placeholder 2"/>
          <p:cNvSpPr>
            <a:spLocks noGrp="1"/>
          </p:cNvSpPr>
          <p:nvPr>
            <p:ph idx="1"/>
          </p:nvPr>
        </p:nvSpPr>
        <p:spPr>
          <a:xfrm>
            <a:off x="838200" y="1491993"/>
            <a:ext cx="10515600" cy="4351338"/>
          </a:xfrm>
        </p:spPr>
        <p:txBody>
          <a:bodyPr>
            <a:normAutofit/>
          </a:bodyPr>
          <a:lstStyle/>
          <a:p>
            <a:r>
              <a:rPr lang="lv-LV" sz="3200" dirty="0" smtClean="0">
                <a:cs typeface="Times New Roman" panose="02020603050405020304" pitchFamily="18" charset="0"/>
              </a:rPr>
              <a:t>Projektu rezultāti tiks izziņoti vietnē </a:t>
            </a:r>
            <a:r>
              <a:rPr lang="lv-LV" sz="3200" dirty="0" err="1" smtClean="0">
                <a:cs typeface="Times New Roman" panose="02020603050405020304" pitchFamily="18" charset="0"/>
                <a:hlinkClick r:id="rId2"/>
              </a:rPr>
              <a:t>www.zemgale.lv</a:t>
            </a:r>
            <a:r>
              <a:rPr lang="lv-LV" sz="3200" dirty="0" smtClean="0">
                <a:cs typeface="Times New Roman" panose="02020603050405020304" pitchFamily="18" charset="0"/>
              </a:rPr>
              <a:t> </a:t>
            </a:r>
            <a:r>
              <a:rPr lang="lv-LV" sz="3200" dirty="0">
                <a:cs typeface="Times New Roman" panose="02020603050405020304" pitchFamily="18" charset="0"/>
              </a:rPr>
              <a:t>pēc </a:t>
            </a:r>
            <a:r>
              <a:rPr lang="lv-LV" sz="3200" dirty="0" smtClean="0">
                <a:cs typeface="Times New Roman" panose="02020603050405020304" pitchFamily="18" charset="0"/>
              </a:rPr>
              <a:t>2020. </a:t>
            </a:r>
            <a:r>
              <a:rPr lang="lv-LV" sz="3200" dirty="0">
                <a:cs typeface="Times New Roman" panose="02020603050405020304" pitchFamily="18" charset="0"/>
              </a:rPr>
              <a:t>gada </a:t>
            </a:r>
            <a:r>
              <a:rPr lang="lv-LV" sz="3200" dirty="0" smtClean="0">
                <a:cs typeface="Times New Roman" panose="02020603050405020304" pitchFamily="18" charset="0"/>
              </a:rPr>
              <a:t>05. maija; </a:t>
            </a:r>
          </a:p>
          <a:p>
            <a:r>
              <a:rPr lang="lv-LV" sz="3200" dirty="0" smtClean="0">
                <a:cs typeface="Times New Roman" panose="02020603050405020304" pitchFamily="18" charset="0"/>
              </a:rPr>
              <a:t>Termiņš, līdz kuram jānoslēdz Līgums, tiks norādīts atbildes vēstulē;</a:t>
            </a:r>
          </a:p>
          <a:p>
            <a:r>
              <a:rPr lang="lv-LV" sz="3200" dirty="0" smtClean="0">
                <a:cs typeface="Times New Roman" panose="02020603050405020304" pitchFamily="18" charset="0"/>
              </a:rPr>
              <a:t>Slēdzot līgumu jāiesniedz precizēta tāme par piešķirto finansējumu (tāmē drīkst uzrādīt tikai projekta pieteikumā norādītās izdevumu pozīcijas, </a:t>
            </a:r>
            <a:r>
              <a:rPr lang="lv-LV" sz="3200" b="1" dirty="0" smtClean="0">
                <a:cs typeface="Times New Roman" panose="02020603050405020304" pitchFamily="18" charset="0"/>
              </a:rPr>
              <a:t>ne lielākā apmērā par projekta pieteikumā pieprasīto finansējuma apjomu</a:t>
            </a:r>
            <a:r>
              <a:rPr lang="lv-LV" sz="3200" dirty="0" smtClean="0">
                <a:cs typeface="Times New Roman" panose="02020603050405020304" pitchFamily="18" charset="0"/>
              </a:rPr>
              <a:t>).</a:t>
            </a:r>
            <a:endParaRPr lang="lv-LV" sz="3200" dirty="0">
              <a:cs typeface="Times New Roman" panose="02020603050405020304" pitchFamily="18" charset="0"/>
            </a:endParaRPr>
          </a:p>
        </p:txBody>
      </p:sp>
    </p:spTree>
    <p:extLst>
      <p:ext uri="{BB962C8B-B14F-4D97-AF65-F5344CB8AC3E}">
        <p14:creationId xmlns:p14="http://schemas.microsoft.com/office/powerpoint/2010/main" val="3771154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Projektu </a:t>
            </a:r>
            <a:r>
              <a:rPr lang="lv-LV" dirty="0" smtClean="0"/>
              <a:t>ieviešana (II)</a:t>
            </a:r>
            <a:endParaRPr lang="lv-LV" dirty="0"/>
          </a:p>
        </p:txBody>
      </p:sp>
      <p:sp>
        <p:nvSpPr>
          <p:cNvPr id="3" name="Content Placeholder 2"/>
          <p:cNvSpPr>
            <a:spLocks noGrp="1"/>
          </p:cNvSpPr>
          <p:nvPr>
            <p:ph idx="1"/>
          </p:nvPr>
        </p:nvSpPr>
        <p:spPr>
          <a:xfrm>
            <a:off x="838200" y="1603204"/>
            <a:ext cx="10515600" cy="4351338"/>
          </a:xfrm>
        </p:spPr>
        <p:txBody>
          <a:bodyPr>
            <a:normAutofit/>
          </a:bodyPr>
          <a:lstStyle/>
          <a:p>
            <a:pPr algn="just"/>
            <a:r>
              <a:rPr lang="lv-LV" sz="3200" dirty="0" smtClean="0"/>
              <a:t>Ja projekta īstenošanas gaitā nepieciešams izdarīt izmaiņas kādā no līgumam pievienotās Tāmes pozīcijām( izmaiņas sastāda vairāk nekā 25% no vienas pozīcijas), Finansējuma saņēmējam tas ir rakstiski jāsaskaņo ar ZPR.</a:t>
            </a:r>
          </a:p>
          <a:p>
            <a:pPr algn="just"/>
            <a:r>
              <a:rPr lang="lv-LV" sz="3200" dirty="0" smtClean="0"/>
              <a:t>Arī jebkuras izmaiņas Tāmē, kas pārsniedz 285,-EUR vienā tāmes pozīcijā, jāsaskaņo ar ZPR.</a:t>
            </a:r>
            <a:endParaRPr lang="lv-LV" sz="3200" dirty="0"/>
          </a:p>
        </p:txBody>
      </p:sp>
    </p:spTree>
    <p:extLst>
      <p:ext uri="{BB962C8B-B14F-4D97-AF65-F5344CB8AC3E}">
        <p14:creationId xmlns:p14="http://schemas.microsoft.com/office/powerpoint/2010/main" val="580923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latin typeface="Times New Roman" panose="02020603050405020304" pitchFamily="18" charset="0"/>
                <a:cs typeface="Times New Roman" panose="02020603050405020304" pitchFamily="18" charset="0"/>
              </a:rPr>
              <a:t>Publicitātes pasākumi</a:t>
            </a:r>
            <a:endParaRPr lang="lv-LV"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0746" y="1690688"/>
            <a:ext cx="10972800" cy="4156831"/>
          </a:xfrm>
        </p:spPr>
        <p:txBody>
          <a:bodyPr>
            <a:normAutofit/>
          </a:bodyPr>
          <a:lstStyle/>
          <a:p>
            <a:pPr lvl="0" algn="just"/>
            <a:r>
              <a:rPr lang="lv-LV" sz="3200" dirty="0" smtClean="0"/>
              <a:t>Projekta iesniedzējiem projekta </a:t>
            </a:r>
            <a:r>
              <a:rPr lang="lv-LV" sz="3200" dirty="0"/>
              <a:t>ieviešanas gaitā </a:t>
            </a:r>
            <a:r>
              <a:rPr lang="lv-LV" sz="3200" dirty="0" smtClean="0"/>
              <a:t>jānodrošina nepieciešamā publicitāte projekta pasākumiem;</a:t>
            </a:r>
          </a:p>
          <a:p>
            <a:pPr lvl="0" algn="just"/>
            <a:r>
              <a:rPr lang="lv-LV" sz="3200" dirty="0" smtClean="0"/>
              <a:t> Ieviešot projektu savlaicīgi jāsagatavo un jāiesniedz ZPR (elektroniski nosūtot uz </a:t>
            </a:r>
            <a:r>
              <a:rPr lang="lv-LV" sz="3200" dirty="0" err="1" smtClean="0">
                <a:hlinkClick r:id="rId2"/>
              </a:rPr>
              <a:t>sanita.larionova@zpr.gov.lv</a:t>
            </a:r>
            <a:r>
              <a:rPr lang="lv-LV" sz="3200" dirty="0" smtClean="0"/>
              <a:t>) informācija par gaidāmajiem projekta pasākumiem;</a:t>
            </a:r>
            <a:endParaRPr lang="lv-LV" sz="3000" dirty="0"/>
          </a:p>
        </p:txBody>
      </p:sp>
    </p:spTree>
    <p:extLst>
      <p:ext uri="{BB962C8B-B14F-4D97-AF65-F5344CB8AC3E}">
        <p14:creationId xmlns:p14="http://schemas.microsoft.com/office/powerpoint/2010/main" val="25611203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latin typeface="Times New Roman" panose="02020603050405020304" pitchFamily="18" charset="0"/>
                <a:cs typeface="Times New Roman" panose="02020603050405020304" pitchFamily="18" charset="0"/>
              </a:rPr>
              <a:t>Publicitātes pasākumi</a:t>
            </a:r>
            <a:endParaRPr lang="lv-LV" dirty="0"/>
          </a:p>
        </p:txBody>
      </p:sp>
      <p:sp>
        <p:nvSpPr>
          <p:cNvPr id="3" name="Content Placeholder 2"/>
          <p:cNvSpPr>
            <a:spLocks noGrp="1"/>
          </p:cNvSpPr>
          <p:nvPr>
            <p:ph idx="1"/>
          </p:nvPr>
        </p:nvSpPr>
        <p:spPr>
          <a:xfrm>
            <a:off x="838200" y="1529063"/>
            <a:ext cx="10515600" cy="4351338"/>
          </a:xfrm>
        </p:spPr>
        <p:txBody>
          <a:bodyPr/>
          <a:lstStyle/>
          <a:p>
            <a:pPr lvl="0" algn="just"/>
            <a:r>
              <a:rPr lang="lv-LV" sz="3200" dirty="0"/>
              <a:t>Zemgales plānošanas reģiona </a:t>
            </a:r>
            <a:r>
              <a:rPr lang="lv-LV" sz="3200" dirty="0" err="1"/>
              <a:t>Facebook</a:t>
            </a:r>
            <a:r>
              <a:rPr lang="lv-LV" sz="3200" dirty="0"/>
              <a:t> profilā tiks piedāvāta vieta pasākumu bezmaksas reklāmai un publicitātei;</a:t>
            </a:r>
          </a:p>
          <a:p>
            <a:pPr lvl="0" algn="just"/>
            <a:r>
              <a:rPr lang="lv-LV" sz="3200" dirty="0"/>
              <a:t>Atskaitei par projekta ieviešanu, projekta realizētājiem jāpievieno informācija par publikāciju kopumu plašsaziņas līdzekļos.</a:t>
            </a:r>
          </a:p>
          <a:p>
            <a:pPr marL="0" indent="0">
              <a:buNone/>
            </a:pPr>
            <a:endParaRPr lang="lv-LV" dirty="0"/>
          </a:p>
        </p:txBody>
      </p:sp>
    </p:spTree>
    <p:extLst>
      <p:ext uri="{BB962C8B-B14F-4D97-AF65-F5344CB8AC3E}">
        <p14:creationId xmlns:p14="http://schemas.microsoft.com/office/powerpoint/2010/main" val="4081437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Norādes par atbalstu</a:t>
            </a:r>
            <a:endParaRPr lang="lv-LV" dirty="0"/>
          </a:p>
        </p:txBody>
      </p:sp>
      <p:sp>
        <p:nvSpPr>
          <p:cNvPr id="3" name="Content Placeholder 2"/>
          <p:cNvSpPr>
            <a:spLocks noGrp="1"/>
          </p:cNvSpPr>
          <p:nvPr>
            <p:ph idx="1"/>
          </p:nvPr>
        </p:nvSpPr>
        <p:spPr>
          <a:xfrm>
            <a:off x="838200" y="1690688"/>
            <a:ext cx="10515600" cy="4351338"/>
          </a:xfrm>
        </p:spPr>
        <p:txBody>
          <a:bodyPr>
            <a:normAutofit/>
          </a:bodyPr>
          <a:lstStyle/>
          <a:p>
            <a:pPr algn="just"/>
            <a:r>
              <a:rPr lang="lv-LV" sz="3200" dirty="0" smtClean="0"/>
              <a:t>Finansējuma saņēmējam visos ar Projektu saistītos paziņojumos un reklāmās jāiekļauj norāde par VKKF,   ZPR un AS Latvijas Valsts meži atbalstu konkrētajam projektam.</a:t>
            </a:r>
          </a:p>
          <a:p>
            <a:pPr algn="just"/>
            <a:r>
              <a:rPr lang="lv-LV" sz="3200" dirty="0" smtClean="0"/>
              <a:t>Arī visos iespieddarbos (grāmatās, periodikas izdevumos utt.) jābūt norādei un atbalstītāju logo.</a:t>
            </a:r>
            <a:endParaRPr lang="lv-LV" sz="3200" dirty="0"/>
          </a:p>
        </p:txBody>
      </p:sp>
    </p:spTree>
    <p:extLst>
      <p:ext uri="{BB962C8B-B14F-4D97-AF65-F5344CB8AC3E}">
        <p14:creationId xmlns:p14="http://schemas.microsoft.com/office/powerpoint/2010/main" val="27436219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Atskaites </a:t>
            </a:r>
            <a:endParaRPr lang="lv-LV" dirty="0"/>
          </a:p>
        </p:txBody>
      </p:sp>
      <p:sp>
        <p:nvSpPr>
          <p:cNvPr id="3" name="Content Placeholder 2"/>
          <p:cNvSpPr>
            <a:spLocks noGrp="1"/>
          </p:cNvSpPr>
          <p:nvPr>
            <p:ph idx="1"/>
          </p:nvPr>
        </p:nvSpPr>
        <p:spPr/>
        <p:txBody>
          <a:bodyPr>
            <a:normAutofit/>
          </a:bodyPr>
          <a:lstStyle/>
          <a:p>
            <a:pPr algn="just"/>
            <a:r>
              <a:rPr lang="lv-LV" sz="3200" dirty="0" smtClean="0"/>
              <a:t>Atskaites jāiesniedz ne vēlāk kā 15 dienu laikā pēc Projekta īstenošanas beigu termiņa (atskaites forma pieejama ZPR interneta vietnē </a:t>
            </a:r>
            <a:r>
              <a:rPr lang="lv-LV" sz="3200" dirty="0" err="1" smtClean="0">
                <a:hlinkClick r:id="rId2"/>
              </a:rPr>
              <a:t>www.zemgale.lv</a:t>
            </a:r>
            <a:r>
              <a:rPr lang="lv-LV" sz="3200" dirty="0" smtClean="0"/>
              <a:t> , sadaļā Zemgales Kultūras programma).</a:t>
            </a:r>
          </a:p>
          <a:p>
            <a:pPr algn="just"/>
            <a:r>
              <a:rPr lang="lv-LV" sz="3200" dirty="0" smtClean="0"/>
              <a:t>Finansējuma saņēmējam ir jāiesniedz ZPR vismaz 2 bezmaksas eksemplāri no VKKF atbalstītā izdevuma (grāmatas, albuma, kataloga, CD, </a:t>
            </a:r>
            <a:r>
              <a:rPr lang="lv-LV" sz="3200" dirty="0" err="1" smtClean="0"/>
              <a:t>u.c</a:t>
            </a:r>
            <a:r>
              <a:rPr lang="lv-LV" sz="3200" dirty="0" smtClean="0"/>
              <a:t>), ja attiecināms.</a:t>
            </a:r>
            <a:endParaRPr lang="lv-LV" sz="3200" dirty="0"/>
          </a:p>
        </p:txBody>
      </p:sp>
    </p:spTree>
    <p:extLst>
      <p:ext uri="{BB962C8B-B14F-4D97-AF65-F5344CB8AC3E}">
        <p14:creationId xmlns:p14="http://schemas.microsoft.com/office/powerpoint/2010/main" val="4779141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Svarīgi</a:t>
            </a:r>
            <a:endParaRPr lang="lv-LV" dirty="0"/>
          </a:p>
        </p:txBody>
      </p:sp>
      <p:sp>
        <p:nvSpPr>
          <p:cNvPr id="3" name="Content Placeholder 2"/>
          <p:cNvSpPr>
            <a:spLocks noGrp="1"/>
          </p:cNvSpPr>
          <p:nvPr>
            <p:ph idx="1"/>
          </p:nvPr>
        </p:nvSpPr>
        <p:spPr/>
        <p:txBody>
          <a:bodyPr/>
          <a:lstStyle/>
          <a:p>
            <a:pPr algn="just"/>
            <a:r>
              <a:rPr lang="lv-LV" sz="3200" dirty="0" smtClean="0"/>
              <a:t>Ja projekts netiek īstenots noteiktā termiņa ietvaros, pēc ZKP ekspertu komisijas lēmuma Finansējuma saņēmējam jāatmaksā saņemtais finansējums.</a:t>
            </a:r>
          </a:p>
          <a:p>
            <a:endParaRPr lang="lv-LV" dirty="0"/>
          </a:p>
        </p:txBody>
      </p:sp>
    </p:spTree>
    <p:extLst>
      <p:ext uri="{BB962C8B-B14F-4D97-AF65-F5344CB8AC3E}">
        <p14:creationId xmlns:p14="http://schemas.microsoft.com/office/powerpoint/2010/main" val="29035096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t>Biežāk pieļautās </a:t>
            </a:r>
            <a:r>
              <a:rPr lang="lv-LV" dirty="0" smtClean="0"/>
              <a:t>kļūdas (I)</a:t>
            </a:r>
            <a:r>
              <a:rPr lang="lv-LV" dirty="0"/>
              <a:t/>
            </a:r>
            <a:br>
              <a:rPr lang="lv-LV" dirty="0"/>
            </a:br>
            <a:endParaRPr lang="lv-LV" dirty="0"/>
          </a:p>
        </p:txBody>
      </p:sp>
      <p:sp>
        <p:nvSpPr>
          <p:cNvPr id="3" name="Content Placeholder 2"/>
          <p:cNvSpPr>
            <a:spLocks noGrp="1"/>
          </p:cNvSpPr>
          <p:nvPr>
            <p:ph idx="1"/>
          </p:nvPr>
        </p:nvSpPr>
        <p:spPr>
          <a:xfrm>
            <a:off x="838200" y="1306641"/>
            <a:ext cx="10515600" cy="4351338"/>
          </a:xfrm>
        </p:spPr>
        <p:txBody>
          <a:bodyPr>
            <a:normAutofit/>
          </a:bodyPr>
          <a:lstStyle/>
          <a:p>
            <a:pPr lvl="0" algn="just"/>
            <a:r>
              <a:rPr lang="lv-LV" sz="3200" dirty="0" smtClean="0"/>
              <a:t>Nav ievēroti administratīvie kritēriji;</a:t>
            </a:r>
          </a:p>
          <a:p>
            <a:pPr lvl="0" algn="just"/>
            <a:r>
              <a:rPr lang="lv-LV" sz="3200" dirty="0" smtClean="0"/>
              <a:t>Projekta tāmē iekļautas neattiecināmās izmaksas;</a:t>
            </a:r>
          </a:p>
          <a:p>
            <a:pPr algn="just"/>
            <a:r>
              <a:rPr lang="lv-LV" sz="3200" dirty="0"/>
              <a:t>Budžeta tāmes pozīcijas neatbilst projekta aktivitātēm- finansējums paredzēts pozīcijām, kuras nav pieminētas aktivitātēs</a:t>
            </a:r>
            <a:r>
              <a:rPr lang="lv-LV" sz="3200" dirty="0" smtClean="0"/>
              <a:t>;</a:t>
            </a:r>
          </a:p>
          <a:p>
            <a:pPr lvl="0" algn="just"/>
            <a:r>
              <a:rPr lang="lv-LV" sz="3200" dirty="0"/>
              <a:t>B</a:t>
            </a:r>
            <a:r>
              <a:rPr lang="lv-LV" sz="3200" dirty="0" smtClean="0"/>
              <a:t>udžeta tāme ir neprecīza (nav iekļauti visi nodokļi);</a:t>
            </a:r>
            <a:endParaRPr lang="lv-LV" sz="3200" dirty="0"/>
          </a:p>
          <a:p>
            <a:pPr marL="0" lvl="0" indent="0">
              <a:buNone/>
            </a:pPr>
            <a:endParaRPr lang="lv-LV" dirty="0"/>
          </a:p>
          <a:p>
            <a:endParaRPr lang="lv-LV" dirty="0"/>
          </a:p>
        </p:txBody>
      </p:sp>
    </p:spTree>
    <p:extLst>
      <p:ext uri="{BB962C8B-B14F-4D97-AF65-F5344CB8AC3E}">
        <p14:creationId xmlns:p14="http://schemas.microsoft.com/office/powerpoint/2010/main" val="571481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latin typeface="Times New Roman" pitchFamily="18" charset="0"/>
                <a:cs typeface="Times New Roman" pitchFamily="18" charset="0"/>
              </a:rPr>
              <a:t>ZKP </a:t>
            </a:r>
            <a:r>
              <a:rPr lang="lv-LV" dirty="0" smtClean="0">
                <a:latin typeface="Times New Roman" pitchFamily="18" charset="0"/>
                <a:cs typeface="Times New Roman" pitchFamily="18" charset="0"/>
              </a:rPr>
              <a:t>2020 </a:t>
            </a:r>
            <a:r>
              <a:rPr lang="lv-LV" dirty="0">
                <a:latin typeface="Times New Roman" pitchFamily="18" charset="0"/>
                <a:cs typeface="Times New Roman" pitchFamily="18" charset="0"/>
              </a:rPr>
              <a:t>prioritātes (I)</a:t>
            </a:r>
            <a:endParaRPr lang="lv-LV" dirty="0"/>
          </a:p>
        </p:txBody>
      </p:sp>
      <p:sp>
        <p:nvSpPr>
          <p:cNvPr id="3" name="Content Placeholder 2"/>
          <p:cNvSpPr>
            <a:spLocks noGrp="1"/>
          </p:cNvSpPr>
          <p:nvPr>
            <p:ph idx="1"/>
          </p:nvPr>
        </p:nvSpPr>
        <p:spPr/>
        <p:txBody>
          <a:bodyPr/>
          <a:lstStyle/>
          <a:p>
            <a:pPr algn="just"/>
            <a:r>
              <a:rPr lang="lv-LV" sz="3200" dirty="0"/>
              <a:t>Zemgales kultūrtelpas vienmērīga un līdzsvarota attīstība, atbalstot kopienu iniciatīvas un veicinot sabiedrības līdzdalību kultūras pasākumos un projekta aktivitātēs</a:t>
            </a:r>
            <a:r>
              <a:rPr lang="lv-LV" sz="3200" dirty="0" smtClean="0"/>
              <a:t>;</a:t>
            </a:r>
          </a:p>
          <a:p>
            <a:pPr algn="just"/>
            <a:r>
              <a:rPr lang="lv-LV" sz="3200" dirty="0"/>
              <a:t>Zemgales un Sēlijas tradicionālās kultūras un kultūras mantojuma vērtību saglabāšana, pārmantošana un popularizēšana;</a:t>
            </a:r>
          </a:p>
          <a:p>
            <a:pPr marL="0" indent="0" algn="just">
              <a:buNone/>
            </a:pPr>
            <a:endParaRPr lang="lv-LV" dirty="0"/>
          </a:p>
          <a:p>
            <a:endParaRPr lang="lv-LV" dirty="0"/>
          </a:p>
        </p:txBody>
      </p:sp>
    </p:spTree>
    <p:extLst>
      <p:ext uri="{BB962C8B-B14F-4D97-AF65-F5344CB8AC3E}">
        <p14:creationId xmlns:p14="http://schemas.microsoft.com/office/powerpoint/2010/main" val="3678149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061"/>
            <a:ext cx="10515600" cy="1325563"/>
          </a:xfrm>
        </p:spPr>
        <p:txBody>
          <a:bodyPr/>
          <a:lstStyle/>
          <a:p>
            <a:r>
              <a:rPr lang="lv-LV" dirty="0" smtClean="0"/>
              <a:t>Biežāk pieļautās kļūdas (II)</a:t>
            </a:r>
            <a:endParaRPr lang="lv-LV" dirty="0"/>
          </a:p>
        </p:txBody>
      </p:sp>
      <p:sp>
        <p:nvSpPr>
          <p:cNvPr id="3" name="Content Placeholder 2"/>
          <p:cNvSpPr>
            <a:spLocks noGrp="1"/>
          </p:cNvSpPr>
          <p:nvPr>
            <p:ph idx="1"/>
          </p:nvPr>
        </p:nvSpPr>
        <p:spPr>
          <a:xfrm>
            <a:off x="838200" y="1480624"/>
            <a:ext cx="10515600" cy="4351338"/>
          </a:xfrm>
        </p:spPr>
        <p:txBody>
          <a:bodyPr>
            <a:normAutofit/>
          </a:bodyPr>
          <a:lstStyle/>
          <a:p>
            <a:pPr algn="just"/>
            <a:r>
              <a:rPr lang="lv-LV" sz="3200" dirty="0"/>
              <a:t>Budžeta tāmes pozīcijas ir nepamatoti augstas -  neatbilst vidējām izmaksām attiecīgajā nozarē</a:t>
            </a:r>
            <a:r>
              <a:rPr lang="lv-LV" sz="3200" dirty="0" smtClean="0"/>
              <a:t>;</a:t>
            </a:r>
          </a:p>
          <a:p>
            <a:pPr lvl="0" algn="just"/>
            <a:r>
              <a:rPr lang="lv-LV" sz="3200" dirty="0" smtClean="0"/>
              <a:t>Trūkst pašvaldības vai citas organizācijas  </a:t>
            </a:r>
            <a:r>
              <a:rPr lang="lv-LV" sz="3200" dirty="0"/>
              <a:t>līdzfinansējuma apliecinājuma vēstule, ja projekta tāmē ir paredzēts līdzfinansējums;</a:t>
            </a:r>
          </a:p>
          <a:p>
            <a:pPr lvl="0" algn="just"/>
            <a:r>
              <a:rPr lang="lv-LV" sz="3200" dirty="0"/>
              <a:t>Trūkst tipogrāfijas tāme, ja projektā paredzēti izdevumi tipogrāfijas pakalpojumiem</a:t>
            </a:r>
            <a:r>
              <a:rPr lang="lv-LV" sz="3200" dirty="0" smtClean="0"/>
              <a:t>;</a:t>
            </a:r>
          </a:p>
        </p:txBody>
      </p:sp>
    </p:spTree>
    <p:extLst>
      <p:ext uri="{BB962C8B-B14F-4D97-AF65-F5344CB8AC3E}">
        <p14:creationId xmlns:p14="http://schemas.microsoft.com/office/powerpoint/2010/main" val="32150021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Biežāk pieļautās kļūdas </a:t>
            </a:r>
            <a:r>
              <a:rPr lang="lv-LV" dirty="0" smtClean="0"/>
              <a:t>(III</a:t>
            </a:r>
            <a:r>
              <a:rPr lang="lv-LV" dirty="0"/>
              <a:t>)</a:t>
            </a:r>
          </a:p>
        </p:txBody>
      </p:sp>
      <p:sp>
        <p:nvSpPr>
          <p:cNvPr id="3" name="Content Placeholder 2"/>
          <p:cNvSpPr>
            <a:spLocks noGrp="1"/>
          </p:cNvSpPr>
          <p:nvPr>
            <p:ph idx="1"/>
          </p:nvPr>
        </p:nvSpPr>
        <p:spPr>
          <a:xfrm>
            <a:off x="838200" y="1479636"/>
            <a:ext cx="10515600" cy="4351338"/>
          </a:xfrm>
        </p:spPr>
        <p:txBody>
          <a:bodyPr>
            <a:normAutofit/>
          </a:bodyPr>
          <a:lstStyle/>
          <a:p>
            <a:pPr algn="just"/>
            <a:r>
              <a:rPr lang="lv-LV" sz="3200" dirty="0" smtClean="0"/>
              <a:t>Nav </a:t>
            </a:r>
            <a:r>
              <a:rPr lang="lv-LV" sz="3200" dirty="0"/>
              <a:t>iesniegta Valsts kultūras pieminekļu aizsardzības inspekcijas apliecinājuma atbalsta vēstule par veicamajiem darbiem attiecīgajā valsts nozīmes arhitektūras pieminekļa objektā</a:t>
            </a:r>
            <a:r>
              <a:rPr lang="lv-LV" sz="3200" dirty="0" smtClean="0"/>
              <a:t>;</a:t>
            </a:r>
          </a:p>
          <a:p>
            <a:pPr algn="just"/>
            <a:r>
              <a:rPr lang="lv-LV" sz="3200" dirty="0" smtClean="0"/>
              <a:t>Projekta iecere ir ļoti lokāla vai domāta šauram lokam;</a:t>
            </a:r>
          </a:p>
          <a:p>
            <a:pPr algn="just"/>
            <a:r>
              <a:rPr lang="lv-LV" sz="3200" dirty="0" smtClean="0"/>
              <a:t>Projektam nav saiknes ar konkursa mērķi;</a:t>
            </a:r>
          </a:p>
          <a:p>
            <a:pPr algn="just"/>
            <a:endParaRPr lang="lv-LV" sz="3200" dirty="0" smtClean="0"/>
          </a:p>
        </p:txBody>
      </p:sp>
    </p:spTree>
    <p:extLst>
      <p:ext uri="{BB962C8B-B14F-4D97-AF65-F5344CB8AC3E}">
        <p14:creationId xmlns:p14="http://schemas.microsoft.com/office/powerpoint/2010/main" val="22981617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Biežāk pieļautās kļūdas </a:t>
            </a:r>
            <a:r>
              <a:rPr lang="lv-LV" dirty="0" smtClean="0"/>
              <a:t>(IV)</a:t>
            </a:r>
            <a:endParaRPr lang="lv-LV" dirty="0"/>
          </a:p>
        </p:txBody>
      </p:sp>
      <p:sp>
        <p:nvSpPr>
          <p:cNvPr id="3" name="Content Placeholder 2"/>
          <p:cNvSpPr>
            <a:spLocks noGrp="1"/>
          </p:cNvSpPr>
          <p:nvPr>
            <p:ph idx="1"/>
          </p:nvPr>
        </p:nvSpPr>
        <p:spPr/>
        <p:txBody>
          <a:bodyPr>
            <a:normAutofit/>
          </a:bodyPr>
          <a:lstStyle/>
          <a:p>
            <a:pPr algn="just"/>
            <a:r>
              <a:rPr lang="lv-LV" sz="3200" dirty="0"/>
              <a:t>Projekta pieteikums ir līdzīgs iepriekšējiem gadiem un ir jau saņēmis atbalstu no VKKF - piemēram, novadpētniecības materiāls, bukleti, grāmatas.</a:t>
            </a:r>
          </a:p>
          <a:p>
            <a:endParaRPr lang="lv-LV" sz="3200" dirty="0"/>
          </a:p>
        </p:txBody>
      </p:sp>
    </p:spTree>
    <p:extLst>
      <p:ext uri="{BB962C8B-B14F-4D97-AF65-F5344CB8AC3E}">
        <p14:creationId xmlns:p14="http://schemas.microsoft.com/office/powerpoint/2010/main" val="15264974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Veiksmi Projekta izstrādē!</a:t>
            </a:r>
          </a:p>
        </p:txBody>
      </p:sp>
      <p:sp>
        <p:nvSpPr>
          <p:cNvPr id="3" name="Content Placeholder 2"/>
          <p:cNvSpPr>
            <a:spLocks noGrp="1"/>
          </p:cNvSpPr>
          <p:nvPr>
            <p:ph idx="1"/>
          </p:nvPr>
        </p:nvSpPr>
        <p:spPr/>
        <p:txBody>
          <a:bodyPr>
            <a:normAutofit/>
          </a:bodyPr>
          <a:lstStyle/>
          <a:p>
            <a:pPr marL="0" indent="0" algn="just">
              <a:buNone/>
            </a:pPr>
            <a:endParaRPr lang="lv-LV" sz="3200" dirty="0" smtClean="0"/>
          </a:p>
          <a:p>
            <a:pPr marL="0" indent="0" algn="just">
              <a:buNone/>
            </a:pPr>
            <a:r>
              <a:rPr lang="lv-LV" sz="3200" dirty="0" smtClean="0"/>
              <a:t>Atcerieties, ka piedalīšanās ZKP 2020 projektu konkursā ir IESPĒJA, nevis garantija finansējuma saņemšanai!</a:t>
            </a:r>
          </a:p>
          <a:p>
            <a:pPr marL="0" indent="0">
              <a:buNone/>
            </a:pPr>
            <a:endParaRPr lang="lv-LV" sz="3200" dirty="0"/>
          </a:p>
          <a:p>
            <a:pPr marL="0" indent="0">
              <a:buNone/>
            </a:pPr>
            <a:endParaRPr lang="lv-LV" sz="3200" dirty="0"/>
          </a:p>
        </p:txBody>
      </p:sp>
    </p:spTree>
    <p:extLst>
      <p:ext uri="{BB962C8B-B14F-4D97-AF65-F5344CB8AC3E}">
        <p14:creationId xmlns:p14="http://schemas.microsoft.com/office/powerpoint/2010/main" val="29240515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84738"/>
            <a:ext cx="10515600" cy="5192225"/>
          </a:xfrm>
        </p:spPr>
        <p:txBody>
          <a:bodyPr/>
          <a:lstStyle/>
          <a:p>
            <a:endParaRPr lang="lv-LV" dirty="0" smtClean="0"/>
          </a:p>
          <a:p>
            <a:pPr marL="0" indent="0" algn="ctr">
              <a:buNone/>
            </a:pPr>
            <a:r>
              <a:rPr lang="lv-LV" dirty="0" smtClean="0"/>
              <a:t> </a:t>
            </a:r>
          </a:p>
          <a:p>
            <a:pPr marL="0" indent="0" algn="ctr">
              <a:buNone/>
            </a:pPr>
            <a:r>
              <a:rPr lang="lv-LV" sz="4800" b="1" dirty="0" smtClean="0"/>
              <a:t>Paldies par uzmanību!</a:t>
            </a:r>
          </a:p>
          <a:p>
            <a:pPr marL="0" indent="0" algn="ctr">
              <a:buNone/>
            </a:pPr>
            <a:endParaRPr lang="lv-LV" sz="4400" b="1" dirty="0" smtClean="0"/>
          </a:p>
        </p:txBody>
      </p:sp>
    </p:spTree>
    <p:extLst>
      <p:ext uri="{BB962C8B-B14F-4D97-AF65-F5344CB8AC3E}">
        <p14:creationId xmlns:p14="http://schemas.microsoft.com/office/powerpoint/2010/main" val="3169587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2696"/>
            <a:ext cx="10972800" cy="1872208"/>
          </a:xfrm>
        </p:spPr>
        <p:txBody>
          <a:bodyPr>
            <a:normAutofit/>
          </a:bodyPr>
          <a:lstStyle/>
          <a:p>
            <a:r>
              <a:rPr lang="lv-LV" dirty="0" smtClean="0"/>
              <a:t/>
            </a:r>
            <a:br>
              <a:rPr lang="lv-LV" dirty="0" smtClean="0"/>
            </a:br>
            <a:r>
              <a:rPr lang="lv-LV" dirty="0" smtClean="0"/>
              <a:t>Citas mērķprogrammas un projektu konkursi</a:t>
            </a:r>
            <a:endParaRPr lang="lv-LV" dirty="0"/>
          </a:p>
        </p:txBody>
      </p:sp>
      <p:sp>
        <p:nvSpPr>
          <p:cNvPr id="3" name="Content Placeholder 2"/>
          <p:cNvSpPr>
            <a:spLocks noGrp="1"/>
          </p:cNvSpPr>
          <p:nvPr>
            <p:ph idx="1"/>
          </p:nvPr>
        </p:nvSpPr>
        <p:spPr/>
        <p:txBody>
          <a:bodyPr/>
          <a:lstStyle/>
          <a:p>
            <a:pPr marL="0" indent="0" algn="ctr">
              <a:buNone/>
            </a:pPr>
            <a:endParaRPr lang="lv-LV" dirty="0"/>
          </a:p>
          <a:p>
            <a:pPr marL="0" indent="0" algn="ctr">
              <a:buNone/>
            </a:pPr>
            <a:endParaRPr lang="lv-LV" dirty="0" smtClean="0"/>
          </a:p>
          <a:p>
            <a:pPr marL="0" indent="0" algn="ctr">
              <a:buNone/>
            </a:pPr>
            <a:endParaRPr lang="lv-LV" sz="4400" dirty="0" smtClean="0">
              <a:hlinkClick r:id="rId2"/>
            </a:endParaRPr>
          </a:p>
          <a:p>
            <a:pPr marL="0" indent="0" algn="ctr">
              <a:buNone/>
            </a:pPr>
            <a:r>
              <a:rPr lang="lv-LV" sz="4400" dirty="0" smtClean="0">
                <a:hlinkClick r:id="rId2"/>
              </a:rPr>
              <a:t>http://www.kkf.lv/</a:t>
            </a:r>
            <a:endParaRPr lang="lv-LV" sz="4400" dirty="0" smtClean="0"/>
          </a:p>
          <a:p>
            <a:pPr marL="0" indent="0" algn="ctr">
              <a:buNone/>
            </a:pPr>
            <a:endParaRPr lang="lv-LV" sz="4400" dirty="0" smtClean="0"/>
          </a:p>
          <a:p>
            <a:pPr marL="0" indent="0" algn="ctr">
              <a:buNone/>
            </a:pPr>
            <a:endParaRPr lang="lv-LV" dirty="0"/>
          </a:p>
        </p:txBody>
      </p:sp>
    </p:spTree>
    <p:extLst>
      <p:ext uri="{BB962C8B-B14F-4D97-AF65-F5344CB8AC3E}">
        <p14:creationId xmlns:p14="http://schemas.microsoft.com/office/powerpoint/2010/main" val="12932513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algn="ctr">
              <a:spcBef>
                <a:spcPts val="0"/>
              </a:spcBef>
              <a:buNone/>
            </a:pPr>
            <a:r>
              <a:rPr lang="lv-LV" dirty="0" smtClean="0">
                <a:cs typeface="Times New Roman" pitchFamily="18" charset="0"/>
              </a:rPr>
              <a:t>Sanita </a:t>
            </a:r>
            <a:r>
              <a:rPr lang="lv-LV" dirty="0" err="1" smtClean="0">
                <a:cs typeface="Times New Roman" pitchFamily="18" charset="0"/>
              </a:rPr>
              <a:t>Larionova</a:t>
            </a:r>
            <a:endParaRPr lang="lv-LV" dirty="0" smtClean="0">
              <a:cs typeface="Times New Roman" pitchFamily="18" charset="0"/>
            </a:endParaRPr>
          </a:p>
          <a:p>
            <a:pPr algn="ctr">
              <a:spcBef>
                <a:spcPts val="0"/>
              </a:spcBef>
              <a:buNone/>
            </a:pPr>
            <a:r>
              <a:rPr lang="lv-LV" dirty="0" smtClean="0">
                <a:cs typeface="Times New Roman" pitchFamily="18" charset="0"/>
              </a:rPr>
              <a:t>ZKP 2020 koordinatore</a:t>
            </a:r>
          </a:p>
          <a:p>
            <a:pPr algn="ctr">
              <a:buNone/>
            </a:pPr>
            <a:r>
              <a:rPr lang="lv-LV" dirty="0" err="1" smtClean="0">
                <a:hlinkClick r:id="rId2"/>
              </a:rPr>
              <a:t>sanita.larionova@zpr.gov.lv</a:t>
            </a:r>
            <a:r>
              <a:rPr lang="lv-LV" dirty="0" smtClean="0"/>
              <a:t> </a:t>
            </a:r>
          </a:p>
          <a:p>
            <a:pPr algn="ctr">
              <a:buNone/>
            </a:pPr>
            <a:r>
              <a:rPr lang="lv-LV" dirty="0" smtClean="0"/>
              <a:t>Tālr. 63025828</a:t>
            </a:r>
          </a:p>
        </p:txBody>
      </p:sp>
    </p:spTree>
    <p:extLst>
      <p:ext uri="{BB962C8B-B14F-4D97-AF65-F5344CB8AC3E}">
        <p14:creationId xmlns:p14="http://schemas.microsoft.com/office/powerpoint/2010/main" val="12219849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864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latin typeface="Times New Roman" pitchFamily="18" charset="0"/>
                <a:cs typeface="Times New Roman" pitchFamily="18" charset="0"/>
              </a:rPr>
              <a:t>ZKP </a:t>
            </a:r>
            <a:r>
              <a:rPr lang="lv-LV" dirty="0" smtClean="0">
                <a:latin typeface="Times New Roman" pitchFamily="18" charset="0"/>
                <a:cs typeface="Times New Roman" pitchFamily="18" charset="0"/>
              </a:rPr>
              <a:t>2020 </a:t>
            </a:r>
            <a:r>
              <a:rPr lang="lv-LV" dirty="0">
                <a:latin typeface="Times New Roman" pitchFamily="18" charset="0"/>
                <a:cs typeface="Times New Roman" pitchFamily="18" charset="0"/>
              </a:rPr>
              <a:t>prioritātes (II)</a:t>
            </a:r>
            <a:endParaRPr lang="lv-LV" dirty="0"/>
          </a:p>
        </p:txBody>
      </p:sp>
      <p:sp>
        <p:nvSpPr>
          <p:cNvPr id="3" name="Content Placeholder 2"/>
          <p:cNvSpPr>
            <a:spLocks noGrp="1"/>
          </p:cNvSpPr>
          <p:nvPr>
            <p:ph idx="1"/>
          </p:nvPr>
        </p:nvSpPr>
        <p:spPr/>
        <p:txBody>
          <a:bodyPr/>
          <a:lstStyle/>
          <a:p>
            <a:pPr algn="just"/>
            <a:r>
              <a:rPr lang="lv-LV" sz="3200" dirty="0"/>
              <a:t>kultūras un radošo industriju attīstība reģionā, apvienojot tradicionālās prasmes, to laikmetīgās izpausmes un tehnoloģiju iespējas;</a:t>
            </a:r>
          </a:p>
          <a:p>
            <a:pPr algn="just"/>
            <a:r>
              <a:rPr lang="lv-LV" sz="3200" dirty="0"/>
              <a:t>veicināt profesionālās mākslas pieejamību reģionā, īpaši no centriem attālajās teritorijās.</a:t>
            </a:r>
          </a:p>
          <a:p>
            <a:endParaRPr lang="lv-LV" dirty="0"/>
          </a:p>
        </p:txBody>
      </p:sp>
    </p:spTree>
    <p:extLst>
      <p:ext uri="{BB962C8B-B14F-4D97-AF65-F5344CB8AC3E}">
        <p14:creationId xmlns:p14="http://schemas.microsoft.com/office/powerpoint/2010/main" val="1919926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latin typeface="Times New Roman" pitchFamily="18" charset="0"/>
                <a:cs typeface="Times New Roman" pitchFamily="18" charset="0"/>
              </a:rPr>
              <a:t>ZKP 2020 mērķauditorija</a:t>
            </a:r>
            <a:endParaRPr lang="lv-LV" dirty="0">
              <a:latin typeface="Times New Roman" pitchFamily="18" charset="0"/>
              <a:cs typeface="Times New Roman" pitchFamily="18" charset="0"/>
            </a:endParaRPr>
          </a:p>
        </p:txBody>
      </p:sp>
      <p:sp>
        <p:nvSpPr>
          <p:cNvPr id="3" name="Content Placeholder 2"/>
          <p:cNvSpPr>
            <a:spLocks noGrp="1"/>
          </p:cNvSpPr>
          <p:nvPr>
            <p:ph idx="1"/>
          </p:nvPr>
        </p:nvSpPr>
        <p:spPr>
          <a:xfrm>
            <a:off x="381000" y="1881397"/>
            <a:ext cx="10972800" cy="2636730"/>
          </a:xfrm>
        </p:spPr>
        <p:txBody>
          <a:bodyPr>
            <a:normAutofit/>
          </a:bodyPr>
          <a:lstStyle/>
          <a:p>
            <a:pPr algn="ctr">
              <a:buNone/>
            </a:pPr>
            <a:r>
              <a:rPr lang="lv-LV" dirty="0" smtClean="0">
                <a:cs typeface="Times New Roman" pitchFamily="18" charset="0"/>
              </a:rPr>
              <a:t>   </a:t>
            </a:r>
            <a:r>
              <a:rPr lang="lv-LV" sz="3400" dirty="0" smtClean="0">
                <a:cs typeface="Times New Roman" pitchFamily="18" charset="0"/>
              </a:rPr>
              <a:t>Programmas </a:t>
            </a:r>
            <a:r>
              <a:rPr lang="lv-LV" sz="3400" dirty="0">
                <a:cs typeface="Times New Roman" pitchFamily="18" charset="0"/>
              </a:rPr>
              <a:t>mērķauditorija ir jebkura fiziska un juridiska persona, kas iesniedz projektus programmas mērķa sasniegšanai, kā arī piedalās programmas finansētajos pasākumos kā dalībnieks un/vai apmeklētājs.</a:t>
            </a:r>
          </a:p>
          <a:p>
            <a:endParaRPr lang="lv-LV" dirty="0"/>
          </a:p>
        </p:txBody>
      </p:sp>
    </p:spTree>
    <p:extLst>
      <p:ext uri="{BB962C8B-B14F-4D97-AF65-F5344CB8AC3E}">
        <p14:creationId xmlns:p14="http://schemas.microsoft.com/office/powerpoint/2010/main" val="222005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latin typeface="Times New Roman" pitchFamily="18" charset="0"/>
                <a:cs typeface="Times New Roman" pitchFamily="18" charset="0"/>
              </a:rPr>
              <a:t>ZKP 2020 projektu </a:t>
            </a:r>
            <a:r>
              <a:rPr lang="lv-LV" dirty="0" smtClean="0"/>
              <a:t> ieviešanas termiņš</a:t>
            </a:r>
            <a:endParaRPr lang="lv-LV" dirty="0"/>
          </a:p>
        </p:txBody>
      </p:sp>
      <p:sp>
        <p:nvSpPr>
          <p:cNvPr id="3" name="Content Placeholder 2"/>
          <p:cNvSpPr>
            <a:spLocks noGrp="1"/>
          </p:cNvSpPr>
          <p:nvPr>
            <p:ph idx="1"/>
          </p:nvPr>
        </p:nvSpPr>
        <p:spPr>
          <a:xfrm>
            <a:off x="623392" y="1844824"/>
            <a:ext cx="10972800" cy="4349080"/>
          </a:xfrm>
        </p:spPr>
        <p:txBody>
          <a:bodyPr>
            <a:normAutofit/>
          </a:bodyPr>
          <a:lstStyle/>
          <a:p>
            <a:pPr algn="ctr">
              <a:buNone/>
            </a:pPr>
            <a:r>
              <a:rPr lang="lv-LV" sz="4000" dirty="0" smtClean="0">
                <a:latin typeface="Times New Roman" pitchFamily="18" charset="0"/>
                <a:cs typeface="Times New Roman" pitchFamily="18" charset="0"/>
              </a:rPr>
              <a:t>   </a:t>
            </a:r>
            <a:r>
              <a:rPr lang="lv-LV" sz="3600" dirty="0" smtClean="0">
                <a:cs typeface="Times New Roman" pitchFamily="18" charset="0"/>
              </a:rPr>
              <a:t>Atbalstu var saņemt tikai tādi projekti, kurus plānots īstenot laika posmā </a:t>
            </a:r>
          </a:p>
          <a:p>
            <a:pPr algn="ctr">
              <a:buNone/>
            </a:pPr>
            <a:r>
              <a:rPr lang="lv-LV" sz="3600" b="1" dirty="0" smtClean="0">
                <a:cs typeface="Times New Roman" pitchFamily="18" charset="0"/>
              </a:rPr>
              <a:t>no 2020. gada maija līdz 2020. gada </a:t>
            </a:r>
          </a:p>
          <a:p>
            <a:pPr algn="ctr">
              <a:buNone/>
            </a:pPr>
            <a:r>
              <a:rPr lang="lv-LV" sz="3600" b="1" dirty="0" smtClean="0">
                <a:cs typeface="Times New Roman" pitchFamily="18" charset="0"/>
              </a:rPr>
              <a:t>15. decembrim </a:t>
            </a:r>
          </a:p>
          <a:p>
            <a:pPr algn="ctr">
              <a:buNone/>
            </a:pPr>
            <a:r>
              <a:rPr lang="lv-LV" sz="3600" dirty="0" smtClean="0">
                <a:cs typeface="Times New Roman" pitchFamily="18" charset="0"/>
              </a:rPr>
              <a:t>(bez pagarināšanas iespējām)</a:t>
            </a:r>
          </a:p>
          <a:p>
            <a:endParaRPr lang="lv-LV" dirty="0"/>
          </a:p>
        </p:txBody>
      </p:sp>
    </p:spTree>
    <p:extLst>
      <p:ext uri="{BB962C8B-B14F-4D97-AF65-F5344CB8AC3E}">
        <p14:creationId xmlns:p14="http://schemas.microsoft.com/office/powerpoint/2010/main" val="3319011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lv-LV" sz="3800" dirty="0" smtClean="0">
                <a:latin typeface="Times New Roman" pitchFamily="18" charset="0"/>
                <a:cs typeface="Times New Roman" pitchFamily="18" charset="0"/>
              </a:rPr>
              <a:t>Kas var piedalīties ZKP 2020 konkursā?</a:t>
            </a:r>
            <a:endParaRPr lang="lv-LV" sz="3800" dirty="0">
              <a:latin typeface="Times New Roman" pitchFamily="18" charset="0"/>
              <a:cs typeface="Times New Roman" pitchFamily="18" charset="0"/>
            </a:endParaRPr>
          </a:p>
        </p:txBody>
      </p:sp>
      <p:sp>
        <p:nvSpPr>
          <p:cNvPr id="3" name="Content Placeholder 2"/>
          <p:cNvSpPr>
            <a:spLocks noGrp="1"/>
          </p:cNvSpPr>
          <p:nvPr>
            <p:ph idx="1"/>
          </p:nvPr>
        </p:nvSpPr>
        <p:spPr>
          <a:xfrm>
            <a:off x="609600" y="1600200"/>
            <a:ext cx="10972800" cy="4421088"/>
          </a:xfrm>
        </p:spPr>
        <p:txBody>
          <a:bodyPr>
            <a:normAutofit fontScale="25000" lnSpcReduction="20000"/>
          </a:bodyPr>
          <a:lstStyle/>
          <a:p>
            <a:pPr marL="0" indent="0">
              <a:buNone/>
            </a:pPr>
            <a:endParaRPr lang="lv-LV" sz="1800" dirty="0" smtClean="0">
              <a:latin typeface="Times New Roman" pitchFamily="18" charset="0"/>
              <a:cs typeface="Times New Roman" pitchFamily="18" charset="0"/>
            </a:endParaRPr>
          </a:p>
          <a:p>
            <a:pPr marL="0" indent="0">
              <a:buNone/>
            </a:pPr>
            <a:r>
              <a:rPr lang="lv-LV" sz="3600" dirty="0" smtClean="0">
                <a:latin typeface="Times New Roman" pitchFamily="18" charset="0"/>
                <a:cs typeface="Times New Roman" pitchFamily="18" charset="0"/>
              </a:rPr>
              <a:t> </a:t>
            </a:r>
            <a:r>
              <a:rPr lang="lv-LV" sz="12800" dirty="0" smtClean="0">
                <a:cs typeface="Times New Roman" pitchFamily="18" charset="0"/>
              </a:rPr>
              <a:t>Projektu konkursā var piedalīties:</a:t>
            </a:r>
          </a:p>
          <a:p>
            <a:pPr marL="0" indent="0">
              <a:buNone/>
            </a:pPr>
            <a:endParaRPr lang="lv-LV" sz="4800" dirty="0" smtClean="0">
              <a:cs typeface="Times New Roman" pitchFamily="18" charset="0"/>
            </a:endParaRPr>
          </a:p>
          <a:p>
            <a:pPr marL="0" indent="0">
              <a:buNone/>
            </a:pPr>
            <a:r>
              <a:rPr lang="lv-LV" sz="12800" dirty="0">
                <a:cs typeface="Times New Roman" pitchFamily="18" charset="0"/>
              </a:rPr>
              <a:t>	</a:t>
            </a:r>
            <a:r>
              <a:rPr lang="lv-LV" sz="12800" dirty="0" smtClean="0">
                <a:cs typeface="Times New Roman" pitchFamily="18" charset="0"/>
              </a:rPr>
              <a:t>-juridiskas personas;</a:t>
            </a:r>
          </a:p>
          <a:p>
            <a:pPr marL="0" indent="0">
              <a:buNone/>
            </a:pPr>
            <a:r>
              <a:rPr lang="lv-LV" sz="12800" dirty="0">
                <a:cs typeface="Times New Roman" pitchFamily="18" charset="0"/>
              </a:rPr>
              <a:t>	</a:t>
            </a:r>
            <a:r>
              <a:rPr lang="lv-LV" sz="12800" dirty="0" smtClean="0">
                <a:cs typeface="Times New Roman" pitchFamily="18" charset="0"/>
              </a:rPr>
              <a:t>- fiziskas personas</a:t>
            </a:r>
            <a:r>
              <a:rPr lang="lv-LV" sz="12800" dirty="0" smtClean="0">
                <a:solidFill>
                  <a:srgbClr val="FF0000"/>
                </a:solidFill>
                <a:cs typeface="Times New Roman" pitchFamily="18" charset="0"/>
              </a:rPr>
              <a:t>*</a:t>
            </a:r>
            <a:r>
              <a:rPr lang="lv-LV" sz="11200" dirty="0" smtClean="0">
                <a:cs typeface="Times New Roman" pitchFamily="18" charset="0"/>
              </a:rPr>
              <a:t>.</a:t>
            </a:r>
            <a:endParaRPr lang="lv-LV" sz="11200" dirty="0" smtClean="0"/>
          </a:p>
          <a:p>
            <a:pPr marL="0" indent="0">
              <a:buNone/>
            </a:pPr>
            <a:endParaRPr lang="lv-LV" dirty="0" smtClean="0"/>
          </a:p>
          <a:p>
            <a:pPr marL="0" indent="0">
              <a:buNone/>
            </a:pPr>
            <a:endParaRPr lang="lv-LV" dirty="0"/>
          </a:p>
          <a:p>
            <a:pPr marL="0" indent="0" algn="just">
              <a:buNone/>
            </a:pPr>
            <a:r>
              <a:rPr lang="lv-LV" sz="8000" dirty="0" smtClean="0">
                <a:solidFill>
                  <a:srgbClr val="FF0000"/>
                </a:solidFill>
              </a:rPr>
              <a:t>*</a:t>
            </a:r>
            <a:r>
              <a:rPr lang="lv-LV" sz="9600" dirty="0" smtClean="0">
                <a:cs typeface="Times New Roman" pitchFamily="18" charset="0"/>
              </a:rPr>
              <a:t>Fiziskas personas varēs saņemt atbalstu tikai zinātniski pētnieciska vai radoša darba veikšanai, prasīt to tikai sev un saņemt kā autoratlīdzību.</a:t>
            </a:r>
          </a:p>
          <a:p>
            <a:pPr marL="0" indent="0" algn="just">
              <a:buNone/>
            </a:pPr>
            <a:r>
              <a:rPr lang="lv-LV" sz="9600" dirty="0" smtClean="0">
                <a:solidFill>
                  <a:srgbClr val="FF0000"/>
                </a:solidFill>
                <a:cs typeface="Times New Roman" pitchFamily="18" charset="0"/>
              </a:rPr>
              <a:t>!</a:t>
            </a:r>
            <a:r>
              <a:rPr lang="lv-LV" sz="9600" dirty="0" smtClean="0">
                <a:cs typeface="Times New Roman" pitchFamily="18" charset="0"/>
              </a:rPr>
              <a:t> Ja projektu iesniedz arī citos projektu konkursos, projekta iesniedzējam tas  jānorāda projekta pieteikuma veidlapā, minot citā konkursā pieprasīto summu un finansējuma avotu.</a:t>
            </a:r>
          </a:p>
        </p:txBody>
      </p:sp>
    </p:spTree>
    <p:extLst>
      <p:ext uri="{BB962C8B-B14F-4D97-AF65-F5344CB8AC3E}">
        <p14:creationId xmlns:p14="http://schemas.microsoft.com/office/powerpoint/2010/main" val="1391875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794</TotalTime>
  <Words>1863</Words>
  <Application>Microsoft Office PowerPoint</Application>
  <PresentationFormat>Widescreen</PresentationFormat>
  <Paragraphs>254</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Oswald Regular</vt:lpstr>
      <vt:lpstr>Times New Roman</vt:lpstr>
      <vt:lpstr>Office dizains</vt:lpstr>
      <vt:lpstr>  Latvijas valsts mežu un VKKF atbalstītā Zemgales kultūras programma 2020   Projektu pieteikumu sagatavošanas un  iesniegšanas kārtība                                                                                                                                                                                                                                                                      Bauska 09.03.2020                                                                                                                                                                                                                                                                                      Jēkabpils 12.03.2020                                                                                                                                            Dobele 18.03.2020</vt:lpstr>
      <vt:lpstr>Zemgales kultūras programma(ZKP) 2020</vt:lpstr>
      <vt:lpstr>PowerPoint Presentation</vt:lpstr>
      <vt:lpstr>Zemgales kultūras programmas 2020 mērķis</vt:lpstr>
      <vt:lpstr>ZKP 2020 prioritātes (I)</vt:lpstr>
      <vt:lpstr>ZKP 2020 prioritātes (II)</vt:lpstr>
      <vt:lpstr>ZKP 2020 mērķauditorija</vt:lpstr>
      <vt:lpstr>ZKP 2020 projektu  ieviešanas termiņš</vt:lpstr>
      <vt:lpstr>Kas var piedalīties ZKP 2020 konkursā?</vt:lpstr>
      <vt:lpstr>ZKP 2020 projektu iesniegšana(I)</vt:lpstr>
      <vt:lpstr>ZKP 2020 projektu iesniegšana(II)</vt:lpstr>
      <vt:lpstr>ZKP 2019 projektu iesniegšana (III)</vt:lpstr>
      <vt:lpstr>PowerPoint Presentation</vt:lpstr>
      <vt:lpstr>ZKP 2020 neattiecināmās izmaksas</vt:lpstr>
      <vt:lpstr>ZKP 2020 neatbalstīs un neizvērtēs (I)</vt:lpstr>
      <vt:lpstr>ZKP 2020 neatbalstīs un neizvērtēs (II)</vt:lpstr>
      <vt:lpstr>Projekta pieteikuma sastāvdaļas (I)</vt:lpstr>
      <vt:lpstr>Projekta pieteikuma sastāvdaļas (II)</vt:lpstr>
      <vt:lpstr>Projekta pieteikuma sastāvdaļas (III)</vt:lpstr>
      <vt:lpstr>Projekta pieteikuma izstrāde</vt:lpstr>
      <vt:lpstr>Projekts</vt:lpstr>
      <vt:lpstr>Projekta kopsavilkums</vt:lpstr>
      <vt:lpstr>Projekta nepieciešamības pamatojums</vt:lpstr>
      <vt:lpstr>Projekta mērķis</vt:lpstr>
      <vt:lpstr>Projekta mērķis un uzdevumi</vt:lpstr>
      <vt:lpstr>Projekta realizācijas vieta</vt:lpstr>
      <vt:lpstr>Projekta realizācijas gaita, aktivitātes</vt:lpstr>
      <vt:lpstr>Projekta īstenošanas laika plāns</vt:lpstr>
      <vt:lpstr>Projekta mērķauditorija</vt:lpstr>
      <vt:lpstr>Projekta rezultāti</vt:lpstr>
      <vt:lpstr>Informācija par projekta īstenotājiem</vt:lpstr>
      <vt:lpstr>Projekta publicitāte</vt:lpstr>
      <vt:lpstr>Projekta budžets</vt:lpstr>
      <vt:lpstr>Pielikumi, apliecinājumi, paraksti</vt:lpstr>
      <vt:lpstr>Administratīvā vērtēšana (I)</vt:lpstr>
      <vt:lpstr>Administratīvā vērtēšana (II)</vt:lpstr>
      <vt:lpstr>Kvalitatīvā vērtēšana (I)</vt:lpstr>
      <vt:lpstr>Kvalitatīvā vērtēšana (II)</vt:lpstr>
      <vt:lpstr>Kvalitatīvā vērtēšana (III)</vt:lpstr>
      <vt:lpstr>Kvalitatīvā vērtēšana (IV)</vt:lpstr>
      <vt:lpstr>Kvalitatīvā vērtēšana (V)</vt:lpstr>
      <vt:lpstr>Projektu ieviešana (I)</vt:lpstr>
      <vt:lpstr>Projektu ieviešana (II)</vt:lpstr>
      <vt:lpstr>Publicitātes pasākumi</vt:lpstr>
      <vt:lpstr>Publicitātes pasākumi</vt:lpstr>
      <vt:lpstr>Norādes par atbalstu</vt:lpstr>
      <vt:lpstr>Atskaites </vt:lpstr>
      <vt:lpstr>Svarīgi</vt:lpstr>
      <vt:lpstr>Biežāk pieļautās kļūdas (I) </vt:lpstr>
      <vt:lpstr>Biežāk pieļautās kļūdas (II)</vt:lpstr>
      <vt:lpstr>Biežāk pieļautās kļūdas (III)</vt:lpstr>
      <vt:lpstr>Biežāk pieļautās kļūdas (IV)</vt:lpstr>
      <vt:lpstr>Veiksmi Projekta izstrādē!</vt:lpstr>
      <vt:lpstr>PowerPoint Presentation</vt:lpstr>
      <vt:lpstr> Citas mērķprogrammas un projektu konkursi</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Zemgales Plānošanas reģions</dc:title>
  <dc:creator>AigarsIevins</dc:creator>
  <cp:lastModifiedBy>Sanita</cp:lastModifiedBy>
  <cp:revision>82</cp:revision>
  <cp:lastPrinted>2020-03-06T11:45:34Z</cp:lastPrinted>
  <dcterms:created xsi:type="dcterms:W3CDTF">2015-05-26T07:24:58Z</dcterms:created>
  <dcterms:modified xsi:type="dcterms:W3CDTF">2020-03-06T11:47:10Z</dcterms:modified>
</cp:coreProperties>
</file>