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4" r:id="rId2"/>
    <p:sldId id="262" r:id="rId3"/>
    <p:sldId id="260" r:id="rId4"/>
    <p:sldId id="270" r:id="rId5"/>
    <p:sldId id="261" r:id="rId6"/>
    <p:sldId id="271" r:id="rId7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anmörkt format 2 - Dekorfär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30" autoAdjust="0"/>
    <p:restoredTop sz="95878"/>
  </p:normalViewPr>
  <p:slideViewPr>
    <p:cSldViewPr snapToGrid="0">
      <p:cViewPr varScale="1">
        <p:scale>
          <a:sx n="82" d="100"/>
          <a:sy n="82" d="100"/>
        </p:scale>
        <p:origin x="302" y="67"/>
      </p:cViewPr>
      <p:guideLst/>
    </p:cSldViewPr>
  </p:slideViewPr>
  <p:notesTextViewPr>
    <p:cViewPr>
      <p:scale>
        <a:sx n="180" d="100"/>
        <a:sy n="180" d="100"/>
      </p:scale>
      <p:origin x="0" y="0"/>
    </p:cViewPr>
  </p:notesTextViewPr>
  <p:notesViewPr>
    <p:cSldViewPr snapToGrid="0" showGuides="1">
      <p:cViewPr varScale="1">
        <p:scale>
          <a:sx n="86" d="100"/>
          <a:sy n="86" d="100"/>
        </p:scale>
        <p:origin x="2720" y="21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06F0F0-9286-7B41-82E8-A9EC3168885A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/>
              <a:t>Klicka här för att ändra format på bakgrundstexten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04049E-7A36-D04A-A041-7D7E2D7E358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91664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lang="sv-S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4049E-7A36-D04A-A041-7D7E2D7E3584}" type="slidenum">
              <a:rPr lang="sv-SE" smtClean="0"/>
              <a:t>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43060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Swedish Act concerning Support and Service for Persons with Certain Functional Impairments</a:t>
            </a:r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104049E-7A36-D04A-A041-7D7E2D7E3584}" type="slidenum">
              <a:rPr kumimoji="0" lang="sv-S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sv-S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3354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Swedish Act concerning Support and Service for Persons with Certain Functional Impairments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Offer a range of activities that can appeal to different individual interests. Some beneficiaries struggles to break bad habits and find inner motivation.</a:t>
            </a:r>
          </a:p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104049E-7A36-D04A-A041-7D7E2D7E3584}" type="slidenum">
              <a:rPr lang="sv-SE" smtClean="0"/>
              <a:t>5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0153175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v-SE"/>
              <a:t>Klicka om du vill redigera mall för underrubrikformat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69130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84359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22963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21389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18209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68107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8177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374824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0561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ext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54253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v-SE"/>
              <a:t>Redigera format för bakgrundstext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07131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/>
              <a:t>Klicka här för att ändra format</a:t>
            </a:r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/>
              <a:t>Redigera format för bakgrundstext</a:t>
            </a:r>
          </a:p>
          <a:p>
            <a:pPr lvl="1"/>
            <a:r>
              <a:rPr lang="sv-SE"/>
              <a:t>Nivå två</a:t>
            </a:r>
          </a:p>
          <a:p>
            <a:pPr lvl="2"/>
            <a:r>
              <a:rPr lang="sv-SE"/>
              <a:t>Nivå tre</a:t>
            </a:r>
          </a:p>
          <a:p>
            <a:pPr lvl="3"/>
            <a:r>
              <a:rPr lang="sv-SE"/>
              <a:t>Nivå fyra</a:t>
            </a:r>
          </a:p>
          <a:p>
            <a:pPr lvl="4"/>
            <a:r>
              <a:rPr lang="sv-SE"/>
              <a:t>Nivå fem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9E7959-EE3E-41F0-8220-420F286D6A83}" type="datetimeFigureOut">
              <a:rPr lang="sv-SE" smtClean="0"/>
              <a:t>2021-04-08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98E57-286C-4A1E-A264-5E7D9DE98529}" type="slidenum">
              <a:rPr lang="sv-SE" smtClean="0"/>
              <a:t>‹#›</a:t>
            </a:fld>
            <a:endParaRPr lang="sv-SE"/>
          </a:p>
        </p:txBody>
      </p:sp>
      <p:pic>
        <p:nvPicPr>
          <p:cNvPr id="8" name="Bildobjekt 2">
            <a:extLst>
              <a:ext uri="{FF2B5EF4-FFF2-40B4-BE49-F238E27FC236}">
                <a16:creationId xmlns:a16="http://schemas.microsoft.com/office/drawing/2014/main" id="{E947F4A5-030B-A247-9CF8-D1811A856A0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457" y="5923077"/>
            <a:ext cx="2200275" cy="666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Bildobjekt 7" descr="FoU logga">
            <a:extLst>
              <a:ext uri="{FF2B5EF4-FFF2-40B4-BE49-F238E27FC236}">
                <a16:creationId xmlns:a16="http://schemas.microsoft.com/office/drawing/2014/main" id="{0CACACFD-3572-6F43-B7BC-A5208FDC3C9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6617" y="5735637"/>
            <a:ext cx="1514475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Bildobjekt 9">
            <a:extLst>
              <a:ext uri="{FF2B5EF4-FFF2-40B4-BE49-F238E27FC236}">
                <a16:creationId xmlns:a16="http://schemas.microsoft.com/office/drawing/2014/main" id="{4D24ADFD-90FA-8A4C-ACD7-93744FB64743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144" y="5923077"/>
            <a:ext cx="1427264" cy="610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786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2FD91239-8BD8-D642-9E72-18BB9E163E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u="sng" dirty="0" err="1"/>
              <a:t>Rethink</a:t>
            </a:r>
            <a:endParaRPr lang="sv-SE" u="sng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CE057CA2-42A5-9C45-BCA7-478B3488F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3832"/>
            <a:ext cx="10515600" cy="4662796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Project period: </a:t>
            </a:r>
            <a:r>
              <a:rPr lang="en-US" dirty="0"/>
              <a:t>April 2019 - April 2021 </a:t>
            </a:r>
          </a:p>
          <a:p>
            <a:r>
              <a:rPr lang="en-US" b="1" dirty="0"/>
              <a:t>Target group: </a:t>
            </a:r>
            <a:r>
              <a:rPr lang="en-US" dirty="0"/>
              <a:t>18-30 years, carrying a history of poor mental health. </a:t>
            </a:r>
          </a:p>
          <a:p>
            <a:r>
              <a:rPr lang="en-US" b="1" dirty="0"/>
              <a:t>Partners: </a:t>
            </a:r>
            <a:r>
              <a:rPr lang="en-US" dirty="0"/>
              <a:t>Municipality of Linköping in Sweden and Region of </a:t>
            </a:r>
            <a:r>
              <a:rPr lang="en-US" dirty="0" err="1"/>
              <a:t>Zemgale</a:t>
            </a:r>
            <a:r>
              <a:rPr lang="en-US" dirty="0"/>
              <a:t> 			in Latvia are partners.</a:t>
            </a:r>
          </a:p>
          <a:p>
            <a:r>
              <a:rPr lang="en-US" b="1" dirty="0"/>
              <a:t>Output: </a:t>
            </a:r>
          </a:p>
          <a:p>
            <a:pPr marL="0" indent="0">
              <a:buNone/>
            </a:pPr>
            <a:r>
              <a:rPr lang="en-US" dirty="0"/>
              <a:t>	-Develop a training </a:t>
            </a:r>
            <a:r>
              <a:rPr lang="en-US" dirty="0" err="1"/>
              <a:t>programme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-Pilot the training </a:t>
            </a:r>
            <a:r>
              <a:rPr lang="en-US" dirty="0" err="1"/>
              <a:t>programme</a:t>
            </a:r>
            <a:r>
              <a:rPr lang="en-US" dirty="0"/>
              <a:t>, total 40 persons (20 for each partner)</a:t>
            </a:r>
          </a:p>
          <a:p>
            <a:pPr marL="0" indent="0">
              <a:buNone/>
            </a:pPr>
            <a:r>
              <a:rPr lang="en-US" dirty="0"/>
              <a:t>	-Develop a mentoring </a:t>
            </a:r>
            <a:r>
              <a:rPr lang="en-US" dirty="0" err="1"/>
              <a:t>programme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	-Recruit 20 mentors (10 for each partner)</a:t>
            </a:r>
          </a:p>
          <a:p>
            <a:r>
              <a:rPr lang="en-US" b="1" dirty="0"/>
              <a:t>Funding: </a:t>
            </a:r>
            <a:r>
              <a:rPr lang="en-US" dirty="0" err="1"/>
              <a:t>Interreg</a:t>
            </a:r>
            <a:r>
              <a:rPr lang="en-US" dirty="0"/>
              <a:t> Central Baltic.</a:t>
            </a:r>
          </a:p>
          <a:p>
            <a:endParaRPr lang="sv-SE" dirty="0"/>
          </a:p>
        </p:txBody>
      </p:sp>
      <p:pic>
        <p:nvPicPr>
          <p:cNvPr id="1026" name="Bildobjekt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871" y="204966"/>
            <a:ext cx="1393467" cy="153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53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objekt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8533" y="94563"/>
            <a:ext cx="1393467" cy="153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E8ECA66C-CF5A-1F48-A277-62DD6C948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5460"/>
            <a:ext cx="10515600" cy="1325563"/>
          </a:xfrm>
        </p:spPr>
        <p:txBody>
          <a:bodyPr/>
          <a:lstStyle/>
          <a:p>
            <a:r>
              <a:rPr lang="sv-SE" dirty="0"/>
              <a:t>The </a:t>
            </a:r>
            <a:r>
              <a:rPr lang="sv-SE" dirty="0" err="1"/>
              <a:t>target</a:t>
            </a:r>
            <a:r>
              <a:rPr lang="sv-SE" dirty="0"/>
              <a:t> </a:t>
            </a:r>
            <a:r>
              <a:rPr lang="sv-SE" dirty="0" err="1"/>
              <a:t>group</a:t>
            </a:r>
            <a:r>
              <a:rPr lang="sv-SE" dirty="0"/>
              <a:t> - </a:t>
            </a:r>
            <a:r>
              <a:rPr lang="sv-SE" dirty="0" err="1"/>
              <a:t>characteristics</a:t>
            </a:r>
            <a:endParaRPr lang="sv-SE" dirty="0"/>
          </a:p>
        </p:txBody>
      </p:sp>
      <p:graphicFrame>
        <p:nvGraphicFramePr>
          <p:cNvPr id="4" name="Tabell 4">
            <a:extLst>
              <a:ext uri="{FF2B5EF4-FFF2-40B4-BE49-F238E27FC236}">
                <a16:creationId xmlns:a16="http://schemas.microsoft.com/office/drawing/2014/main" id="{08687306-B6CB-094A-B431-B122A98CD1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940242"/>
              </p:ext>
            </p:extLst>
          </p:nvPr>
        </p:nvGraphicFramePr>
        <p:xfrm>
          <a:off x="323860" y="1383173"/>
          <a:ext cx="10514351" cy="439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6551">
                  <a:extLst>
                    <a:ext uri="{9D8B030D-6E8A-4147-A177-3AD203B41FA5}">
                      <a16:colId xmlns:a16="http://schemas.microsoft.com/office/drawing/2014/main" val="2067290365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36950438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sv-SE" dirty="0"/>
                        <a:t>Sweden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dirty="0" err="1"/>
                        <a:t>Latvia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900859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Rethink project's target group is women and men,</a:t>
                      </a:r>
                      <a:r>
                        <a:rPr lang="en-US" dirty="0">
                          <a:latin typeface="+mn-lt"/>
                        </a:rPr>
                        <a:t> 18 to 30 years of age , n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ot in employment, education or training (NEET) which also lives with some form of mental ill health (NEETMI).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07868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sv-SE" dirty="0">
                          <a:latin typeface="+mn-lt"/>
                        </a:rPr>
                        <a:t>The </a:t>
                      </a:r>
                      <a:r>
                        <a:rPr lang="sv-SE" dirty="0" err="1">
                          <a:latin typeface="+mn-lt"/>
                        </a:rPr>
                        <a:t>target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group</a:t>
                      </a:r>
                      <a:r>
                        <a:rPr lang="sv-SE" dirty="0">
                          <a:latin typeface="+mn-lt"/>
                        </a:rPr>
                        <a:t> is </a:t>
                      </a:r>
                      <a:r>
                        <a:rPr lang="sv-SE" dirty="0" err="1">
                          <a:latin typeface="+mn-lt"/>
                        </a:rPr>
                        <a:t>heterogeneous</a:t>
                      </a:r>
                      <a:r>
                        <a:rPr lang="sv-SE" dirty="0">
                          <a:latin typeface="+mn-lt"/>
                        </a:rPr>
                        <a:t>.</a:t>
                      </a:r>
                    </a:p>
                    <a:p>
                      <a:r>
                        <a:rPr lang="sv-SE" dirty="0" err="1">
                          <a:latin typeface="+mn-lt"/>
                        </a:rPr>
                        <a:t>Poor</a:t>
                      </a:r>
                      <a:r>
                        <a:rPr lang="sv-SE" dirty="0">
                          <a:latin typeface="+mn-lt"/>
                        </a:rPr>
                        <a:t> mental </a:t>
                      </a:r>
                      <a:r>
                        <a:rPr lang="sv-SE" dirty="0" err="1">
                          <a:latin typeface="+mn-lt"/>
                        </a:rPr>
                        <a:t>health</a:t>
                      </a:r>
                      <a:r>
                        <a:rPr lang="sv-SE" dirty="0">
                          <a:latin typeface="+mn-lt"/>
                        </a:rPr>
                        <a:t> in combination </a:t>
                      </a:r>
                      <a:r>
                        <a:rPr lang="sv-SE" dirty="0" err="1">
                          <a:latin typeface="+mn-lt"/>
                        </a:rPr>
                        <a:t>with</a:t>
                      </a:r>
                      <a:r>
                        <a:rPr lang="sv-SE" dirty="0">
                          <a:latin typeface="+mn-lt"/>
                        </a:rPr>
                        <a:t> social problems.</a:t>
                      </a:r>
                    </a:p>
                    <a:p>
                      <a:r>
                        <a:rPr lang="sv-SE" dirty="0" err="1">
                          <a:latin typeface="+mn-lt"/>
                        </a:rPr>
                        <a:t>Often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dropouts</a:t>
                      </a:r>
                      <a:r>
                        <a:rPr lang="sv-SE" dirty="0">
                          <a:latin typeface="+mn-lt"/>
                        </a:rPr>
                        <a:t> from </a:t>
                      </a:r>
                      <a:r>
                        <a:rPr lang="sv-SE" dirty="0" err="1">
                          <a:latin typeface="+mn-lt"/>
                        </a:rPr>
                        <a:t>school</a:t>
                      </a:r>
                      <a:r>
                        <a:rPr lang="sv-SE" dirty="0">
                          <a:latin typeface="+mn-lt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 err="1">
                          <a:latin typeface="+mn-lt"/>
                        </a:rPr>
                        <a:t>Many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either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derives</a:t>
                      </a:r>
                      <a:r>
                        <a:rPr lang="sv-SE" dirty="0">
                          <a:latin typeface="+mn-lt"/>
                        </a:rPr>
                        <a:t> from </a:t>
                      </a:r>
                      <a:r>
                        <a:rPr lang="sv-S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dysfunctional</a:t>
                      </a:r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family</a:t>
                      </a:r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situations and lacks support from relatives or </a:t>
                      </a:r>
                      <a:r>
                        <a:rPr lang="sv-S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they</a:t>
                      </a:r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are</a:t>
                      </a:r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hikikomories</a:t>
                      </a:r>
                      <a:r>
                        <a:rPr lang="sv-SE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that</a:t>
                      </a:r>
                      <a:r>
                        <a:rPr lang="sv-SE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never </a:t>
                      </a:r>
                      <a:r>
                        <a:rPr lang="sv-SE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left</a:t>
                      </a:r>
                      <a:r>
                        <a:rPr lang="sv-SE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home</a:t>
                      </a:r>
                      <a:r>
                        <a:rPr lang="sv-SE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800" b="0" i="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Poor</a:t>
                      </a:r>
                      <a:r>
                        <a:rPr lang="sv-SE" sz="1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social </a:t>
                      </a:r>
                      <a:r>
                        <a:rPr lang="sv-S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networks</a:t>
                      </a:r>
                      <a:r>
                        <a:rPr lang="sv-SE" sz="1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– </a:t>
                      </a:r>
                      <a:r>
                        <a:rPr lang="sv-SE" sz="1800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many</a:t>
                      </a:r>
                      <a:r>
                        <a:rPr lang="sv-SE" sz="1800" kern="1200" baseline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800" kern="1200" baseline="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professionals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sv-SE" dirty="0">
                          <a:latin typeface="+mn-lt"/>
                        </a:rPr>
                        <a:t>Falls </a:t>
                      </a:r>
                      <a:r>
                        <a:rPr lang="sv-SE" dirty="0" err="1">
                          <a:latin typeface="+mn-lt"/>
                        </a:rPr>
                        <a:t>between</a:t>
                      </a:r>
                      <a:r>
                        <a:rPr lang="sv-SE" dirty="0">
                          <a:latin typeface="+mn-lt"/>
                        </a:rPr>
                        <a:t> the </a:t>
                      </a:r>
                      <a:r>
                        <a:rPr lang="sv-SE" dirty="0" err="1">
                          <a:latin typeface="+mn-lt"/>
                        </a:rPr>
                        <a:t>chairs</a:t>
                      </a:r>
                      <a:r>
                        <a:rPr lang="sv-SE" dirty="0">
                          <a:latin typeface="+mn-lt"/>
                        </a:rPr>
                        <a:t> – </a:t>
                      </a:r>
                      <a:r>
                        <a:rPr lang="sv-SE" dirty="0" err="1">
                          <a:latin typeface="+mn-lt"/>
                        </a:rPr>
                        <a:t>fragmental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care</a:t>
                      </a:r>
                      <a:r>
                        <a:rPr lang="sv-SE" dirty="0">
                          <a:latin typeface="+mn-lt"/>
                        </a:rPr>
                        <a:t> systems and services.</a:t>
                      </a:r>
                    </a:p>
                    <a:p>
                      <a:endParaRPr lang="sv-SE" dirty="0">
                        <a:latin typeface="+mn-lt"/>
                      </a:endParaRPr>
                    </a:p>
                    <a:p>
                      <a:endParaRPr lang="sv-S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sv-SE" dirty="0">
                          <a:latin typeface="+mn-lt"/>
                        </a:rPr>
                        <a:t>The </a:t>
                      </a:r>
                      <a:r>
                        <a:rPr lang="sv-SE" dirty="0" err="1">
                          <a:latin typeface="+mn-lt"/>
                        </a:rPr>
                        <a:t>health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conditions</a:t>
                      </a:r>
                      <a:r>
                        <a:rPr lang="sv-SE" dirty="0">
                          <a:latin typeface="+mn-lt"/>
                        </a:rPr>
                        <a:t> and inherent disorders </a:t>
                      </a:r>
                      <a:r>
                        <a:rPr lang="sv-SE" dirty="0" err="1">
                          <a:latin typeface="+mn-lt"/>
                        </a:rPr>
                        <a:t>are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left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unnoticed</a:t>
                      </a:r>
                      <a:r>
                        <a:rPr lang="sv-SE" dirty="0">
                          <a:latin typeface="+mn-lt"/>
                        </a:rPr>
                        <a:t> as </a:t>
                      </a:r>
                      <a:r>
                        <a:rPr lang="sv-SE" dirty="0" err="1">
                          <a:latin typeface="+mn-lt"/>
                        </a:rPr>
                        <a:t>well</a:t>
                      </a:r>
                      <a:r>
                        <a:rPr lang="sv-SE" dirty="0">
                          <a:latin typeface="+mn-lt"/>
                        </a:rPr>
                        <a:t> as </a:t>
                      </a:r>
                      <a:r>
                        <a:rPr lang="sv-SE" dirty="0" err="1">
                          <a:latin typeface="+mn-lt"/>
                        </a:rPr>
                        <a:t>knowledge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of</a:t>
                      </a:r>
                      <a:r>
                        <a:rPr lang="sv-SE" dirty="0">
                          <a:latin typeface="+mn-lt"/>
                        </a:rPr>
                        <a:t> the </a:t>
                      </a:r>
                      <a:r>
                        <a:rPr lang="sv-SE" dirty="0" err="1">
                          <a:latin typeface="+mn-lt"/>
                        </a:rPr>
                        <a:t>individual’s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skills</a:t>
                      </a:r>
                      <a:r>
                        <a:rPr lang="sv-SE" dirty="0">
                          <a:latin typeface="+mn-lt"/>
                        </a:rPr>
                        <a:t>, </a:t>
                      </a:r>
                      <a:r>
                        <a:rPr lang="sv-SE" dirty="0" err="1">
                          <a:latin typeface="+mn-lt"/>
                        </a:rPr>
                        <a:t>interest</a:t>
                      </a:r>
                      <a:r>
                        <a:rPr lang="sv-SE" dirty="0">
                          <a:latin typeface="+mn-lt"/>
                        </a:rPr>
                        <a:t> and motivations.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sv-SE" dirty="0">
                          <a:latin typeface="+mn-lt"/>
                        </a:rPr>
                        <a:t>Part </a:t>
                      </a:r>
                      <a:r>
                        <a:rPr lang="sv-SE" dirty="0" err="1">
                          <a:latin typeface="+mn-lt"/>
                        </a:rPr>
                        <a:t>of</a:t>
                      </a:r>
                      <a:r>
                        <a:rPr lang="sv-SE" dirty="0">
                          <a:latin typeface="+mn-lt"/>
                        </a:rPr>
                        <a:t> the </a:t>
                      </a:r>
                      <a:r>
                        <a:rPr lang="sv-SE" dirty="0" err="1">
                          <a:latin typeface="+mn-lt"/>
                        </a:rPr>
                        <a:t>target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group</a:t>
                      </a:r>
                      <a:r>
                        <a:rPr lang="sv-SE" dirty="0">
                          <a:latin typeface="+mn-lt"/>
                        </a:rPr>
                        <a:t> is </a:t>
                      </a:r>
                      <a:r>
                        <a:rPr lang="sv-SE" dirty="0" err="1">
                          <a:latin typeface="+mn-lt"/>
                        </a:rPr>
                        <a:t>mentally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retarded</a:t>
                      </a:r>
                      <a:r>
                        <a:rPr lang="sv-SE" dirty="0">
                          <a:latin typeface="+mn-lt"/>
                        </a:rPr>
                        <a:t> and/or </a:t>
                      </a:r>
                      <a:r>
                        <a:rPr lang="sv-SE" dirty="0" err="1">
                          <a:latin typeface="+mn-lt"/>
                        </a:rPr>
                        <a:t>with</a:t>
                      </a:r>
                      <a:r>
                        <a:rPr lang="sv-SE" dirty="0">
                          <a:latin typeface="+mn-lt"/>
                        </a:rPr>
                        <a:t> no </a:t>
                      </a:r>
                      <a:r>
                        <a:rPr lang="sv-SE" dirty="0" err="1">
                          <a:latin typeface="+mn-lt"/>
                        </a:rPr>
                        <a:t>certain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diagnosis</a:t>
                      </a:r>
                      <a:r>
                        <a:rPr lang="sv-SE" dirty="0">
                          <a:latin typeface="+mn-lt"/>
                        </a:rPr>
                        <a:t>.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sv-SE" dirty="0">
                          <a:latin typeface="+mn-lt"/>
                        </a:rPr>
                        <a:t>Over-</a:t>
                      </a:r>
                      <a:r>
                        <a:rPr lang="sv-SE" dirty="0" err="1">
                          <a:latin typeface="+mn-lt"/>
                        </a:rPr>
                        <a:t>caring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attitude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towards</a:t>
                      </a:r>
                      <a:r>
                        <a:rPr lang="sv-SE" dirty="0">
                          <a:latin typeface="+mn-lt"/>
                        </a:rPr>
                        <a:t> the </a:t>
                      </a:r>
                      <a:r>
                        <a:rPr lang="sv-SE" dirty="0" err="1">
                          <a:latin typeface="+mn-lt"/>
                        </a:rPr>
                        <a:t>well-being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of</a:t>
                      </a:r>
                      <a:r>
                        <a:rPr lang="sv-SE" dirty="0">
                          <a:latin typeface="+mn-lt"/>
                        </a:rPr>
                        <a:t> the </a:t>
                      </a:r>
                      <a:r>
                        <a:rPr lang="sv-SE" dirty="0" err="1">
                          <a:latin typeface="+mn-lt"/>
                        </a:rPr>
                        <a:t>individual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of</a:t>
                      </a:r>
                      <a:r>
                        <a:rPr lang="sv-SE" dirty="0">
                          <a:latin typeface="+mn-lt"/>
                        </a:rPr>
                        <a:t> the </a:t>
                      </a:r>
                      <a:r>
                        <a:rPr lang="sv-SE" dirty="0" err="1">
                          <a:latin typeface="+mn-lt"/>
                        </a:rPr>
                        <a:t>target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group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which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prevents</a:t>
                      </a:r>
                      <a:r>
                        <a:rPr lang="sv-SE" dirty="0">
                          <a:latin typeface="+mn-lt"/>
                        </a:rPr>
                        <a:t> the </a:t>
                      </a:r>
                      <a:r>
                        <a:rPr lang="sv-SE" dirty="0" err="1">
                          <a:latin typeface="+mn-lt"/>
                        </a:rPr>
                        <a:t>autonomy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of</a:t>
                      </a:r>
                      <a:r>
                        <a:rPr lang="sv-SE" dirty="0">
                          <a:latin typeface="+mn-lt"/>
                        </a:rPr>
                        <a:t> the </a:t>
                      </a:r>
                      <a:r>
                        <a:rPr lang="sv-SE" dirty="0" err="1">
                          <a:latin typeface="+mn-lt"/>
                        </a:rPr>
                        <a:t>individual</a:t>
                      </a:r>
                      <a:r>
                        <a:rPr lang="sv-SE" dirty="0">
                          <a:latin typeface="+mn-lt"/>
                        </a:rPr>
                        <a:t> and </a:t>
                      </a:r>
                      <a:r>
                        <a:rPr lang="sv-SE" dirty="0" err="1">
                          <a:latin typeface="+mn-lt"/>
                        </a:rPr>
                        <a:t>undermine</a:t>
                      </a:r>
                      <a:r>
                        <a:rPr lang="sv-SE" dirty="0">
                          <a:latin typeface="+mn-lt"/>
                        </a:rPr>
                        <a:t> the </a:t>
                      </a:r>
                      <a:r>
                        <a:rPr lang="sv-SE" dirty="0" err="1">
                          <a:latin typeface="+mn-lt"/>
                        </a:rPr>
                        <a:t>employment</a:t>
                      </a:r>
                      <a:r>
                        <a:rPr lang="sv-SE" dirty="0">
                          <a:latin typeface="+mn-lt"/>
                        </a:rPr>
                        <a:t> and </a:t>
                      </a:r>
                      <a:r>
                        <a:rPr lang="sv-SE" dirty="0" err="1">
                          <a:latin typeface="+mn-lt"/>
                        </a:rPr>
                        <a:t>education</a:t>
                      </a:r>
                      <a:r>
                        <a:rPr lang="sv-SE" dirty="0">
                          <a:latin typeface="+mn-lt"/>
                        </a:rPr>
                        <a:t> mind set. 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sv-SE" dirty="0">
                          <a:latin typeface="+mn-lt"/>
                        </a:rPr>
                        <a:t>The </a:t>
                      </a:r>
                      <a:r>
                        <a:rPr lang="sv-SE" dirty="0" err="1">
                          <a:latin typeface="+mn-lt"/>
                        </a:rPr>
                        <a:t>individual</a:t>
                      </a:r>
                      <a:r>
                        <a:rPr lang="sv-SE" dirty="0">
                          <a:latin typeface="+mn-lt"/>
                        </a:rPr>
                        <a:t> is </a:t>
                      </a:r>
                      <a:r>
                        <a:rPr lang="sv-SE" dirty="0" err="1">
                          <a:latin typeface="+mn-lt"/>
                        </a:rPr>
                        <a:t>socialized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into</a:t>
                      </a:r>
                      <a:r>
                        <a:rPr lang="sv-SE" dirty="0">
                          <a:latin typeface="+mn-lt"/>
                        </a:rPr>
                        <a:t> </a:t>
                      </a:r>
                      <a:r>
                        <a:rPr lang="sv-SE" dirty="0" err="1">
                          <a:latin typeface="+mn-lt"/>
                        </a:rPr>
                        <a:t>helplessness</a:t>
                      </a:r>
                      <a:r>
                        <a:rPr lang="sv-SE" dirty="0">
                          <a:latin typeface="+mn-lt"/>
                        </a:rPr>
                        <a:t> and a lack </a:t>
                      </a:r>
                      <a:r>
                        <a:rPr lang="sv-SE" dirty="0" err="1">
                          <a:latin typeface="+mn-lt"/>
                        </a:rPr>
                        <a:t>of</a:t>
                      </a:r>
                      <a:r>
                        <a:rPr lang="sv-SE" dirty="0">
                          <a:latin typeface="+mn-lt"/>
                        </a:rPr>
                        <a:t> independent decision-</a:t>
                      </a:r>
                      <a:r>
                        <a:rPr lang="sv-SE" dirty="0" err="1">
                          <a:latin typeface="+mn-lt"/>
                        </a:rPr>
                        <a:t>making</a:t>
                      </a:r>
                      <a:r>
                        <a:rPr lang="sv-SE" dirty="0">
                          <a:latin typeface="+mn-lt"/>
                        </a:rPr>
                        <a:t>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2194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3224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>
            <a:extLst>
              <a:ext uri="{FF2B5EF4-FFF2-40B4-BE49-F238E27FC236}">
                <a16:creationId xmlns:a16="http://schemas.microsoft.com/office/drawing/2014/main" id="{0C74E128-AA1C-824F-BC43-E53F19B1F5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5461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The goal is to make the beneficiaries feel more included in one or more areas</a:t>
            </a:r>
            <a:endParaRPr lang="sv-SE" dirty="0"/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DA6D9337-1F1D-5A48-8B9E-A4D4FBBF75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dirty="0"/>
              <a:t>Education/work.</a:t>
            </a:r>
            <a:endParaRPr lang="sv-SE" dirty="0"/>
          </a:p>
          <a:p>
            <a:pPr lvl="0"/>
            <a:r>
              <a:rPr lang="en-GB" dirty="0"/>
              <a:t>Health.</a:t>
            </a:r>
            <a:endParaRPr lang="sv-SE" dirty="0"/>
          </a:p>
          <a:p>
            <a:pPr lvl="0"/>
            <a:r>
              <a:rPr lang="en-GB" dirty="0"/>
              <a:t>Relationships.</a:t>
            </a:r>
            <a:endParaRPr lang="sv-SE" dirty="0"/>
          </a:p>
          <a:p>
            <a:pPr lvl="0"/>
            <a:r>
              <a:rPr lang="en-GB" dirty="0"/>
              <a:t>Economy.</a:t>
            </a:r>
            <a:endParaRPr lang="sv-SE" dirty="0"/>
          </a:p>
          <a:p>
            <a:pPr lvl="0"/>
            <a:r>
              <a:rPr lang="en-GB" dirty="0"/>
              <a:t>Hobbies/activities.</a:t>
            </a:r>
            <a:endParaRPr lang="sv-SE" dirty="0"/>
          </a:p>
          <a:p>
            <a:pPr lvl="0"/>
            <a:r>
              <a:rPr lang="en-GB" dirty="0"/>
              <a:t>Sense of self.</a:t>
            </a:r>
            <a:endParaRPr lang="sv-SE" dirty="0"/>
          </a:p>
          <a:p>
            <a:endParaRPr lang="sv-SE" dirty="0"/>
          </a:p>
        </p:txBody>
      </p:sp>
      <p:pic>
        <p:nvPicPr>
          <p:cNvPr id="4" name="Bildobjekt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3871" y="204966"/>
            <a:ext cx="1393467" cy="153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0060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6" y="22789"/>
            <a:ext cx="1415844" cy="1564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upp 9"/>
          <p:cNvGrpSpPr/>
          <p:nvPr/>
        </p:nvGrpSpPr>
        <p:grpSpPr>
          <a:xfrm>
            <a:off x="1152894" y="926579"/>
            <a:ext cx="10853820" cy="5421627"/>
            <a:chOff x="1024429" y="763555"/>
            <a:chExt cx="10853820" cy="5421627"/>
          </a:xfrm>
        </p:grpSpPr>
        <p:sp>
          <p:nvSpPr>
            <p:cNvPr id="11" name="textruta 10">
              <a:extLst>
                <a:ext uri="{FF2B5EF4-FFF2-40B4-BE49-F238E27FC236}">
                  <a16:creationId xmlns:a16="http://schemas.microsoft.com/office/drawing/2014/main" id="{B1DA4CC5-028D-3A4C-9C30-40D44F158661}"/>
                </a:ext>
              </a:extLst>
            </p:cNvPr>
            <p:cNvSpPr txBox="1"/>
            <p:nvPr/>
          </p:nvSpPr>
          <p:spPr>
            <a:xfrm>
              <a:off x="11364839" y="763555"/>
              <a:ext cx="513410" cy="34749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wordArtVert"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Exit </a:t>
              </a:r>
              <a:r>
                <a:rPr kumimoji="0" lang="sv-SE" sz="18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ways</a:t>
              </a:r>
              <a:endParaRPr kumimoji="0" lang="sv-S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textruta 11">
              <a:extLst>
                <a:ext uri="{FF2B5EF4-FFF2-40B4-BE49-F238E27FC236}">
                  <a16:creationId xmlns:a16="http://schemas.microsoft.com/office/drawing/2014/main" id="{0C966CCB-5F90-0341-9938-F9AACFFED037}"/>
                </a:ext>
              </a:extLst>
            </p:cNvPr>
            <p:cNvSpPr txBox="1"/>
            <p:nvPr/>
          </p:nvSpPr>
          <p:spPr>
            <a:xfrm>
              <a:off x="1024429" y="1481102"/>
              <a:ext cx="842090" cy="4704080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vert="wordArtVert" wrap="square" rtlCol="0">
              <a:spAutoFit/>
              <a:scene3d>
                <a:camera prst="orthographicFront">
                  <a:rot lat="0" lon="9599993" rev="7200000"/>
                </a:camera>
                <a:lightRig rig="threePt" dir="t"/>
              </a:scene3d>
              <a:flatTx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3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RETHINK</a:t>
              </a:r>
            </a:p>
          </p:txBody>
        </p:sp>
        <p:grpSp>
          <p:nvGrpSpPr>
            <p:cNvPr id="13" name="Grupp 12"/>
            <p:cNvGrpSpPr/>
            <p:nvPr/>
          </p:nvGrpSpPr>
          <p:grpSpPr>
            <a:xfrm>
              <a:off x="1810640" y="1271002"/>
              <a:ext cx="9524534" cy="2448914"/>
              <a:chOff x="1828205" y="2424534"/>
              <a:chExt cx="9524534" cy="2448914"/>
            </a:xfrm>
          </p:grpSpPr>
          <p:sp>
            <p:nvSpPr>
              <p:cNvPr id="22" name="Högerpil 11">
                <a:extLst>
                  <a:ext uri="{FF2B5EF4-FFF2-40B4-BE49-F238E27FC236}">
                    <a16:creationId xmlns:a16="http://schemas.microsoft.com/office/drawing/2014/main" id="{EBD422B3-BB2C-924B-9EB2-54E3FBF0F43E}"/>
                  </a:ext>
                </a:extLst>
              </p:cNvPr>
              <p:cNvSpPr/>
              <p:nvPr/>
            </p:nvSpPr>
            <p:spPr>
              <a:xfrm>
                <a:off x="1886037" y="2424534"/>
                <a:ext cx="9182616" cy="2408240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3" name="textruta 22">
                <a:extLst>
                  <a:ext uri="{FF2B5EF4-FFF2-40B4-BE49-F238E27FC236}">
                    <a16:creationId xmlns:a16="http://schemas.microsoft.com/office/drawing/2014/main" id="{77287C1F-8C8D-AE4E-B640-7B5EF961A2D7}"/>
                  </a:ext>
                </a:extLst>
              </p:cNvPr>
              <p:cNvSpPr txBox="1"/>
              <p:nvPr/>
            </p:nvSpPr>
            <p:spPr>
              <a:xfrm>
                <a:off x="2412000" y="3917999"/>
                <a:ext cx="970100" cy="27699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Motivation</a:t>
                </a:r>
              </a:p>
            </p:txBody>
          </p:sp>
          <p:sp>
            <p:nvSpPr>
              <p:cNvPr id="24" name="textruta 23">
                <a:extLst>
                  <a:ext uri="{FF2B5EF4-FFF2-40B4-BE49-F238E27FC236}">
                    <a16:creationId xmlns:a16="http://schemas.microsoft.com/office/drawing/2014/main" id="{1A220291-999B-9B4F-9641-C898544D1362}"/>
                  </a:ext>
                </a:extLst>
              </p:cNvPr>
              <p:cNvSpPr txBox="1"/>
              <p:nvPr/>
            </p:nvSpPr>
            <p:spPr>
              <a:xfrm>
                <a:off x="7000492" y="3907242"/>
                <a:ext cx="864220" cy="27699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Activation</a:t>
                </a:r>
                <a:endPara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" name="textruta 24">
                <a:extLst>
                  <a:ext uri="{FF2B5EF4-FFF2-40B4-BE49-F238E27FC236}">
                    <a16:creationId xmlns:a16="http://schemas.microsoft.com/office/drawing/2014/main" id="{08340A60-B2C3-984B-B281-38A01798B7A7}"/>
                  </a:ext>
                </a:extLst>
              </p:cNvPr>
              <p:cNvSpPr txBox="1"/>
              <p:nvPr/>
            </p:nvSpPr>
            <p:spPr>
              <a:xfrm>
                <a:off x="4800011" y="3066647"/>
                <a:ext cx="733573" cy="46166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Daily </a:t>
                </a: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routines</a:t>
                </a:r>
                <a:endPara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textruta 25">
                <a:extLst>
                  <a:ext uri="{FF2B5EF4-FFF2-40B4-BE49-F238E27FC236}">
                    <a16:creationId xmlns:a16="http://schemas.microsoft.com/office/drawing/2014/main" id="{533B9CC7-B5BD-0343-BBF6-40552C0B0FBC}"/>
                  </a:ext>
                </a:extLst>
              </p:cNvPr>
              <p:cNvSpPr txBox="1"/>
              <p:nvPr/>
            </p:nvSpPr>
            <p:spPr>
              <a:xfrm>
                <a:off x="7093212" y="3074147"/>
                <a:ext cx="712279" cy="46166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Plan a budget</a:t>
                </a:r>
                <a:endParaRPr kumimoji="0" lang="sv-SE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" name="textruta 26">
                <a:extLst>
                  <a:ext uri="{FF2B5EF4-FFF2-40B4-BE49-F238E27FC236}">
                    <a16:creationId xmlns:a16="http://schemas.microsoft.com/office/drawing/2014/main" id="{91B6781D-B4B6-8A41-94DB-983AF78B17B1}"/>
                  </a:ext>
                </a:extLst>
              </p:cNvPr>
              <p:cNvSpPr txBox="1"/>
              <p:nvPr/>
            </p:nvSpPr>
            <p:spPr>
              <a:xfrm>
                <a:off x="4519598" y="3901363"/>
                <a:ext cx="702396" cy="27866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Mentor</a:t>
                </a:r>
              </a:p>
            </p:txBody>
          </p:sp>
          <p:sp>
            <p:nvSpPr>
              <p:cNvPr id="28" name="textruta 27">
                <a:extLst>
                  <a:ext uri="{FF2B5EF4-FFF2-40B4-BE49-F238E27FC236}">
                    <a16:creationId xmlns:a16="http://schemas.microsoft.com/office/drawing/2014/main" id="{B10FBA1B-DF74-9E4D-945C-21D0AB49C7E7}"/>
                  </a:ext>
                </a:extLst>
              </p:cNvPr>
              <p:cNvSpPr txBox="1"/>
              <p:nvPr/>
            </p:nvSpPr>
            <p:spPr>
              <a:xfrm>
                <a:off x="5563116" y="3055501"/>
                <a:ext cx="833311" cy="46166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Group 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activities</a:t>
                </a: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</a:p>
            </p:txBody>
          </p:sp>
          <p:sp>
            <p:nvSpPr>
              <p:cNvPr id="29" name="textruta 28">
                <a:extLst>
                  <a:ext uri="{FF2B5EF4-FFF2-40B4-BE49-F238E27FC236}">
                    <a16:creationId xmlns:a16="http://schemas.microsoft.com/office/drawing/2014/main" id="{633C1272-8A83-8445-956A-0668E6600000}"/>
                  </a:ext>
                </a:extLst>
              </p:cNvPr>
              <p:cNvSpPr txBox="1"/>
              <p:nvPr/>
            </p:nvSpPr>
            <p:spPr>
              <a:xfrm>
                <a:off x="3777656" y="3069706"/>
                <a:ext cx="992662" cy="46166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Widen social </a:t>
                </a: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network</a:t>
                </a:r>
                <a:endPara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0" name="textruta 29">
                <a:extLst>
                  <a:ext uri="{FF2B5EF4-FFF2-40B4-BE49-F238E27FC236}">
                    <a16:creationId xmlns:a16="http://schemas.microsoft.com/office/drawing/2014/main" id="{820DA738-89D0-6448-B0B3-D56C5A6376B8}"/>
                  </a:ext>
                </a:extLst>
              </p:cNvPr>
              <p:cNvSpPr txBox="1"/>
              <p:nvPr/>
            </p:nvSpPr>
            <p:spPr>
              <a:xfrm>
                <a:off x="9162660" y="3885111"/>
                <a:ext cx="863502" cy="27699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Guidance</a:t>
                </a:r>
                <a:endPara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textruta 30">
                <a:extLst>
                  <a:ext uri="{FF2B5EF4-FFF2-40B4-BE49-F238E27FC236}">
                    <a16:creationId xmlns:a16="http://schemas.microsoft.com/office/drawing/2014/main" id="{61DE2805-A467-0A45-964D-7652CAFBE9EA}"/>
                  </a:ext>
                </a:extLst>
              </p:cNvPr>
              <p:cNvSpPr txBox="1"/>
              <p:nvPr/>
            </p:nvSpPr>
            <p:spPr>
              <a:xfrm>
                <a:off x="4702793" y="3590454"/>
                <a:ext cx="1311276" cy="27699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Pathways</a:t>
                </a: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to </a:t>
                </a: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work</a:t>
                </a:r>
                <a:endPara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2" name="textruta 31">
                <a:extLst>
                  <a:ext uri="{FF2B5EF4-FFF2-40B4-BE49-F238E27FC236}">
                    <a16:creationId xmlns:a16="http://schemas.microsoft.com/office/drawing/2014/main" id="{58F40FA1-E11B-2346-AA96-A1727ED905F7}"/>
                  </a:ext>
                </a:extLst>
              </p:cNvPr>
              <p:cNvSpPr txBox="1"/>
              <p:nvPr/>
            </p:nvSpPr>
            <p:spPr>
              <a:xfrm>
                <a:off x="5251417" y="3892972"/>
                <a:ext cx="1717073" cy="27699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Psychical</a:t>
                </a: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/mental </a:t>
                </a: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health</a:t>
                </a:r>
                <a:endPara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3" name="textruta 32">
                <a:extLst>
                  <a:ext uri="{FF2B5EF4-FFF2-40B4-BE49-F238E27FC236}">
                    <a16:creationId xmlns:a16="http://schemas.microsoft.com/office/drawing/2014/main" id="{0F52915C-F2F5-FE43-A7B9-53214AC501D5}"/>
                  </a:ext>
                </a:extLst>
              </p:cNvPr>
              <p:cNvSpPr txBox="1"/>
              <p:nvPr/>
            </p:nvSpPr>
            <p:spPr>
              <a:xfrm>
                <a:off x="7659984" y="3579274"/>
                <a:ext cx="1289392" cy="27699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Seminar</a:t>
                </a: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sessions</a:t>
                </a:r>
              </a:p>
            </p:txBody>
          </p:sp>
          <p:sp>
            <p:nvSpPr>
              <p:cNvPr id="34" name="textruta 33">
                <a:extLst>
                  <a:ext uri="{FF2B5EF4-FFF2-40B4-BE49-F238E27FC236}">
                    <a16:creationId xmlns:a16="http://schemas.microsoft.com/office/drawing/2014/main" id="{B0A42294-1594-8A4D-99D9-6BD334D3F88A}"/>
                  </a:ext>
                </a:extLst>
              </p:cNvPr>
              <p:cNvSpPr txBox="1"/>
              <p:nvPr/>
            </p:nvSpPr>
            <p:spPr>
              <a:xfrm>
                <a:off x="9412632" y="3075385"/>
                <a:ext cx="675720" cy="46166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Drop</a:t>
                </a: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-in café</a:t>
                </a:r>
              </a:p>
            </p:txBody>
          </p:sp>
          <p:sp>
            <p:nvSpPr>
              <p:cNvPr id="35" name="textruta 34">
                <a:extLst>
                  <a:ext uri="{FF2B5EF4-FFF2-40B4-BE49-F238E27FC236}">
                    <a16:creationId xmlns:a16="http://schemas.microsoft.com/office/drawing/2014/main" id="{A63AF8B1-A866-BB4A-8463-BC0C5BF983BA}"/>
                  </a:ext>
                </a:extLst>
              </p:cNvPr>
              <p:cNvSpPr txBox="1"/>
              <p:nvPr/>
            </p:nvSpPr>
            <p:spPr>
              <a:xfrm>
                <a:off x="8543075" y="3074148"/>
                <a:ext cx="850106" cy="46166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Navigate</a:t>
                </a: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in </a:t>
                </a: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society</a:t>
                </a:r>
                <a:endPara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Högerpil 31">
                <a:extLst>
                  <a:ext uri="{FF2B5EF4-FFF2-40B4-BE49-F238E27FC236}">
                    <a16:creationId xmlns:a16="http://schemas.microsoft.com/office/drawing/2014/main" id="{7A1B8215-9208-2B4C-89D3-B86465BF57DB}"/>
                  </a:ext>
                </a:extLst>
              </p:cNvPr>
              <p:cNvSpPr/>
              <p:nvPr/>
            </p:nvSpPr>
            <p:spPr>
              <a:xfrm>
                <a:off x="10886014" y="3255592"/>
                <a:ext cx="466725" cy="249164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7" name="Högerpil 50">
                <a:extLst>
                  <a:ext uri="{FF2B5EF4-FFF2-40B4-BE49-F238E27FC236}">
                    <a16:creationId xmlns:a16="http://schemas.microsoft.com/office/drawing/2014/main" id="{6FA1F4BC-820D-4F41-9A56-3374E468C051}"/>
                  </a:ext>
                </a:extLst>
              </p:cNvPr>
              <p:cNvSpPr/>
              <p:nvPr/>
            </p:nvSpPr>
            <p:spPr>
              <a:xfrm>
                <a:off x="10844836" y="3812797"/>
                <a:ext cx="466725" cy="249164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" name="Högerpil 51">
                <a:extLst>
                  <a:ext uri="{FF2B5EF4-FFF2-40B4-BE49-F238E27FC236}">
                    <a16:creationId xmlns:a16="http://schemas.microsoft.com/office/drawing/2014/main" id="{B9B5EC3F-61B3-B943-8D17-45EC5483EC8B}"/>
                  </a:ext>
                </a:extLst>
              </p:cNvPr>
              <p:cNvSpPr/>
              <p:nvPr/>
            </p:nvSpPr>
            <p:spPr>
              <a:xfrm>
                <a:off x="10508989" y="2867471"/>
                <a:ext cx="466725" cy="249164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9" name="Högerpil 52">
                <a:extLst>
                  <a:ext uri="{FF2B5EF4-FFF2-40B4-BE49-F238E27FC236}">
                    <a16:creationId xmlns:a16="http://schemas.microsoft.com/office/drawing/2014/main" id="{932E9356-851B-A048-8CD3-A9CE27CEA730}"/>
                  </a:ext>
                </a:extLst>
              </p:cNvPr>
              <p:cNvSpPr/>
              <p:nvPr/>
            </p:nvSpPr>
            <p:spPr>
              <a:xfrm>
                <a:off x="10274428" y="2481535"/>
                <a:ext cx="466725" cy="249164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0" name="Högerpil 53">
                <a:extLst>
                  <a:ext uri="{FF2B5EF4-FFF2-40B4-BE49-F238E27FC236}">
                    <a16:creationId xmlns:a16="http://schemas.microsoft.com/office/drawing/2014/main" id="{4029C4C1-AF41-7F4A-9903-B9DFD15826C9}"/>
                  </a:ext>
                </a:extLst>
              </p:cNvPr>
              <p:cNvSpPr/>
              <p:nvPr/>
            </p:nvSpPr>
            <p:spPr>
              <a:xfrm>
                <a:off x="10542043" y="4167145"/>
                <a:ext cx="466725" cy="249164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Högerpil 54">
                <a:extLst>
                  <a:ext uri="{FF2B5EF4-FFF2-40B4-BE49-F238E27FC236}">
                    <a16:creationId xmlns:a16="http://schemas.microsoft.com/office/drawing/2014/main" id="{0074A383-A2FE-4E4B-9E00-673E177BF0E7}"/>
                  </a:ext>
                </a:extLst>
              </p:cNvPr>
              <p:cNvSpPr/>
              <p:nvPr/>
            </p:nvSpPr>
            <p:spPr>
              <a:xfrm>
                <a:off x="10267116" y="4624284"/>
                <a:ext cx="466725" cy="249164"/>
              </a:xfrm>
              <a:prstGeom prst="rightArrow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sv-SE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textruta 41">
                <a:extLst>
                  <a:ext uri="{FF2B5EF4-FFF2-40B4-BE49-F238E27FC236}">
                    <a16:creationId xmlns:a16="http://schemas.microsoft.com/office/drawing/2014/main" id="{BA6A1EF5-43AE-EA43-8721-2AE4AEB4A1E6}"/>
                  </a:ext>
                </a:extLst>
              </p:cNvPr>
              <p:cNvSpPr txBox="1"/>
              <p:nvPr/>
            </p:nvSpPr>
            <p:spPr>
              <a:xfrm>
                <a:off x="6420789" y="3064382"/>
                <a:ext cx="647119" cy="46166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Social </a:t>
                </a: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codes</a:t>
                </a:r>
                <a:endPara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3" name="textruta 42">
                <a:extLst>
                  <a:ext uri="{FF2B5EF4-FFF2-40B4-BE49-F238E27FC236}">
                    <a16:creationId xmlns:a16="http://schemas.microsoft.com/office/drawing/2014/main" id="{EC67CC67-8769-FD4A-A64D-5390AEFAC4B0}"/>
                  </a:ext>
                </a:extLst>
              </p:cNvPr>
              <p:cNvSpPr txBox="1"/>
              <p:nvPr/>
            </p:nvSpPr>
            <p:spPr>
              <a:xfrm>
                <a:off x="2703437" y="3588108"/>
                <a:ext cx="632901" cy="27699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Sports</a:t>
                </a:r>
              </a:p>
            </p:txBody>
          </p:sp>
          <p:sp>
            <p:nvSpPr>
              <p:cNvPr id="44" name="textruta 43">
                <a:extLst>
                  <a:ext uri="{FF2B5EF4-FFF2-40B4-BE49-F238E27FC236}">
                    <a16:creationId xmlns:a16="http://schemas.microsoft.com/office/drawing/2014/main" id="{DA7C4AA5-D709-B343-942D-AEA545BF567C}"/>
                  </a:ext>
                </a:extLst>
              </p:cNvPr>
              <p:cNvSpPr txBox="1"/>
              <p:nvPr/>
            </p:nvSpPr>
            <p:spPr>
              <a:xfrm>
                <a:off x="7829147" y="3073470"/>
                <a:ext cx="689761" cy="46166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Cultural</a:t>
                </a: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events</a:t>
                </a:r>
              </a:p>
            </p:txBody>
          </p:sp>
          <p:sp>
            <p:nvSpPr>
              <p:cNvPr id="45" name="textruta 44">
                <a:extLst>
                  <a:ext uri="{FF2B5EF4-FFF2-40B4-BE49-F238E27FC236}">
                    <a16:creationId xmlns:a16="http://schemas.microsoft.com/office/drawing/2014/main" id="{70D997CA-69F9-2547-A43F-0BAE0721B9DE}"/>
                  </a:ext>
                </a:extLst>
              </p:cNvPr>
              <p:cNvSpPr txBox="1"/>
              <p:nvPr/>
            </p:nvSpPr>
            <p:spPr>
              <a:xfrm>
                <a:off x="3415447" y="3912997"/>
                <a:ext cx="1068730" cy="279483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Relationships</a:t>
                </a:r>
              </a:p>
            </p:txBody>
          </p:sp>
          <p:sp>
            <p:nvSpPr>
              <p:cNvPr id="46" name="textruta 45">
                <a:extLst>
                  <a:ext uri="{FF2B5EF4-FFF2-40B4-BE49-F238E27FC236}">
                    <a16:creationId xmlns:a16="http://schemas.microsoft.com/office/drawing/2014/main" id="{AE2BDF3D-E41E-AE42-BF79-5AC568BA3B5C}"/>
                  </a:ext>
                </a:extLst>
              </p:cNvPr>
              <p:cNvSpPr txBox="1"/>
              <p:nvPr/>
            </p:nvSpPr>
            <p:spPr>
              <a:xfrm>
                <a:off x="2574431" y="3077438"/>
                <a:ext cx="1174456" cy="461665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Presentation </a:t>
                </a: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of</a:t>
                </a: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myself</a:t>
                </a:r>
                <a:endPara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textruta 46">
                <a:extLst>
                  <a:ext uri="{FF2B5EF4-FFF2-40B4-BE49-F238E27FC236}">
                    <a16:creationId xmlns:a16="http://schemas.microsoft.com/office/drawing/2014/main" id="{CE4A6197-B0BE-3D46-B4BB-BB0BCB4F8277}"/>
                  </a:ext>
                </a:extLst>
              </p:cNvPr>
              <p:cNvSpPr txBox="1"/>
              <p:nvPr/>
            </p:nvSpPr>
            <p:spPr>
              <a:xfrm>
                <a:off x="7896714" y="3896399"/>
                <a:ext cx="1229833" cy="27699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Decision </a:t>
                </a: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making</a:t>
                </a:r>
                <a:endPara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8" name="textruta 47">
                <a:extLst>
                  <a:ext uri="{FF2B5EF4-FFF2-40B4-BE49-F238E27FC236}">
                    <a16:creationId xmlns:a16="http://schemas.microsoft.com/office/drawing/2014/main" id="{D39818B2-AFAE-C846-A875-4FC091BCE0DB}"/>
                  </a:ext>
                </a:extLst>
              </p:cNvPr>
              <p:cNvSpPr txBox="1"/>
              <p:nvPr/>
            </p:nvSpPr>
            <p:spPr>
              <a:xfrm>
                <a:off x="6037136" y="3583027"/>
                <a:ext cx="1580824" cy="27699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Communication </a:t>
                </a:r>
                <a:r>
                  <a:rPr kumimoji="0" lang="sv-SE" sz="1200" b="1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skills</a:t>
                </a:r>
                <a:endPara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9" name="textruta 48">
                <a:extLst>
                  <a:ext uri="{FF2B5EF4-FFF2-40B4-BE49-F238E27FC236}">
                    <a16:creationId xmlns:a16="http://schemas.microsoft.com/office/drawing/2014/main" id="{40EA9C97-2D22-B844-B791-97597005DAC5}"/>
                  </a:ext>
                </a:extLst>
              </p:cNvPr>
              <p:cNvSpPr txBox="1"/>
              <p:nvPr/>
            </p:nvSpPr>
            <p:spPr>
              <a:xfrm>
                <a:off x="10025483" y="3288173"/>
                <a:ext cx="995121" cy="830997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MAPPING AND INDIVIDUAL PLAN</a:t>
                </a:r>
              </a:p>
            </p:txBody>
          </p:sp>
          <p:sp>
            <p:nvSpPr>
              <p:cNvPr id="50" name="textruta 49">
                <a:extLst>
                  <a:ext uri="{FF2B5EF4-FFF2-40B4-BE49-F238E27FC236}">
                    <a16:creationId xmlns:a16="http://schemas.microsoft.com/office/drawing/2014/main" id="{BE3F9876-F2B6-5541-B8E1-2A7A9D164A9C}"/>
                  </a:ext>
                </a:extLst>
              </p:cNvPr>
              <p:cNvSpPr txBox="1"/>
              <p:nvPr/>
            </p:nvSpPr>
            <p:spPr>
              <a:xfrm>
                <a:off x="1828205" y="3153016"/>
                <a:ext cx="955203" cy="9233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MAPPING</a:t>
                </a:r>
                <a:r>
                  <a:rPr kumimoji="0" lang="sv-SE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kumimoji="0" lang="sv-SE" sz="1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AND INDIVIDUAL PLAN</a:t>
                </a:r>
              </a:p>
            </p:txBody>
          </p:sp>
        </p:grpSp>
        <p:sp>
          <p:nvSpPr>
            <p:cNvPr id="14" name="textruta 13">
              <a:extLst>
                <a:ext uri="{FF2B5EF4-FFF2-40B4-BE49-F238E27FC236}">
                  <a16:creationId xmlns:a16="http://schemas.microsoft.com/office/drawing/2014/main" id="{65101268-67BF-8242-8D2D-312BCCA8FA98}"/>
                </a:ext>
              </a:extLst>
            </p:cNvPr>
            <p:cNvSpPr txBox="1"/>
            <p:nvPr/>
          </p:nvSpPr>
          <p:spPr>
            <a:xfrm>
              <a:off x="3334863" y="2434576"/>
              <a:ext cx="1316395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My story/my </a:t>
              </a:r>
              <a:r>
                <a:rPr kumimoji="0" lang="sv-SE" sz="1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life</a:t>
              </a:r>
              <a:endParaRPr kumimoji="0" lang="sv-S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Högerpil 14"/>
            <p:cNvSpPr/>
            <p:nvPr/>
          </p:nvSpPr>
          <p:spPr>
            <a:xfrm>
              <a:off x="1866520" y="3671837"/>
              <a:ext cx="9001930" cy="200998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sv-SE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ruta 15"/>
            <p:cNvSpPr txBox="1"/>
            <p:nvPr/>
          </p:nvSpPr>
          <p:spPr>
            <a:xfrm>
              <a:off x="8968343" y="2406542"/>
              <a:ext cx="1114145" cy="27699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Case Manager</a:t>
              </a:r>
            </a:p>
          </p:txBody>
        </p:sp>
        <p:sp>
          <p:nvSpPr>
            <p:cNvPr id="17" name="Bildtext nedåtpil 16"/>
            <p:cNvSpPr/>
            <p:nvPr/>
          </p:nvSpPr>
          <p:spPr>
            <a:xfrm>
              <a:off x="2701184" y="1447669"/>
              <a:ext cx="6488406" cy="381133"/>
            </a:xfrm>
            <a:prstGeom prst="down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Training</a:t>
              </a:r>
              <a:r>
                <a:rPr kumimoji="0" lang="sv-S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sv-SE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programme</a:t>
              </a:r>
              <a:r>
                <a:rPr kumimoji="0" lang="sv-S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for </a:t>
              </a:r>
              <a:r>
                <a:rPr kumimoji="0" lang="sv-SE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youths</a:t>
              </a:r>
              <a:r>
                <a:rPr kumimoji="0" lang="sv-S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sv-SE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with</a:t>
              </a:r>
              <a:r>
                <a:rPr kumimoji="0" lang="sv-S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mental </a:t>
              </a:r>
              <a:r>
                <a:rPr kumimoji="0" lang="sv-SE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health</a:t>
              </a:r>
              <a:r>
                <a:rPr kumimoji="0" lang="sv-S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problems</a:t>
              </a:r>
            </a:p>
          </p:txBody>
        </p:sp>
        <p:sp>
          <p:nvSpPr>
            <p:cNvPr id="18" name="Bildtext nedåtpil 17"/>
            <p:cNvSpPr/>
            <p:nvPr/>
          </p:nvSpPr>
          <p:spPr>
            <a:xfrm>
              <a:off x="3272966" y="3786840"/>
              <a:ext cx="5393463" cy="343834"/>
            </a:xfrm>
            <a:prstGeom prst="downArrow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Training</a:t>
              </a:r>
              <a:r>
                <a:rPr kumimoji="0" lang="sv-S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sv-SE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programme</a:t>
              </a:r>
              <a:r>
                <a:rPr kumimoji="0" lang="sv-S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for mentors</a:t>
              </a:r>
            </a:p>
          </p:txBody>
        </p:sp>
        <p:sp>
          <p:nvSpPr>
            <p:cNvPr id="19" name="textruta 18"/>
            <p:cNvSpPr txBox="1"/>
            <p:nvPr/>
          </p:nvSpPr>
          <p:spPr>
            <a:xfrm>
              <a:off x="1957808" y="4516713"/>
              <a:ext cx="1044514" cy="27699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Introduction</a:t>
              </a:r>
              <a:endParaRPr kumimoji="0" lang="sv-S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textruta 19"/>
            <p:cNvSpPr txBox="1"/>
            <p:nvPr/>
          </p:nvSpPr>
          <p:spPr>
            <a:xfrm>
              <a:off x="9690911" y="4514801"/>
              <a:ext cx="783153" cy="27699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Closure</a:t>
              </a:r>
              <a:endParaRPr kumimoji="0" lang="sv-S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Högerpil 20"/>
            <p:cNvSpPr/>
            <p:nvPr/>
          </p:nvSpPr>
          <p:spPr>
            <a:xfrm>
              <a:off x="3318773" y="4342501"/>
              <a:ext cx="6206642" cy="662487"/>
            </a:xfrm>
            <a:prstGeom prst="rightArrow">
              <a:avLst/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sv-SE" sz="1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Follow</a:t>
              </a:r>
              <a:r>
                <a: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sv-SE" sz="1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up</a:t>
              </a:r>
              <a:r>
                <a: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meetings and </a:t>
              </a:r>
              <a:r>
                <a:rPr kumimoji="0" lang="sv-SE" sz="1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reflections</a:t>
              </a:r>
              <a:r>
                <a: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sv-SE" sz="1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both</a:t>
              </a:r>
              <a:r>
                <a: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</a:t>
              </a:r>
              <a:r>
                <a:rPr kumimoji="0" lang="sv-SE" sz="1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individually</a:t>
              </a:r>
              <a:r>
                <a: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and in </a:t>
              </a:r>
              <a:r>
                <a:rPr kumimoji="0" lang="sv-SE" sz="1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group</a:t>
              </a:r>
              <a:r>
                <a:rPr kumimoji="0" lang="sv-SE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sessions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428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objekt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994" y="0"/>
            <a:ext cx="1393467" cy="1539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ubrik 1">
            <a:extLst>
              <a:ext uri="{FF2B5EF4-FFF2-40B4-BE49-F238E27FC236}">
                <a16:creationId xmlns:a16="http://schemas.microsoft.com/office/drawing/2014/main" id="{0FB8A415-176C-434C-95FB-6DF0908ACD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u="sng" dirty="0" err="1"/>
              <a:t>Conclusions</a:t>
            </a:r>
            <a:r>
              <a:rPr lang="sv-SE" b="1" u="sng" dirty="0"/>
              <a:t> so far</a:t>
            </a:r>
          </a:p>
        </p:txBody>
      </p:sp>
      <p:sp>
        <p:nvSpPr>
          <p:cNvPr id="3" name="Platshållare för innehåll 2">
            <a:extLst>
              <a:ext uri="{FF2B5EF4-FFF2-40B4-BE49-F238E27FC236}">
                <a16:creationId xmlns:a16="http://schemas.microsoft.com/office/drawing/2014/main" id="{3A5D4089-8E89-2B4C-B78A-3F4660516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671"/>
            <a:ext cx="10991850" cy="4692292"/>
          </a:xfrm>
        </p:spPr>
        <p:txBody>
          <a:bodyPr>
            <a:normAutofit fontScale="77500" lnSpcReduction="20000"/>
          </a:bodyPr>
          <a:lstStyle/>
          <a:p>
            <a:r>
              <a:rPr lang="en-US" sz="2900" dirty="0"/>
              <a:t>Very different contexts in Sweden versus Latvia regarding services and possibilities for the target group.</a:t>
            </a:r>
          </a:p>
          <a:p>
            <a:pPr marL="0" indent="0">
              <a:buNone/>
            </a:pPr>
            <a:endParaRPr lang="en-US" sz="2900" dirty="0"/>
          </a:p>
          <a:p>
            <a:r>
              <a:rPr lang="en-US" sz="2900" dirty="0"/>
              <a:t>Beneficiaries have very different needs.</a:t>
            </a:r>
          </a:p>
          <a:p>
            <a:pPr marL="0" indent="0">
              <a:buNone/>
            </a:pPr>
            <a:endParaRPr lang="en-US" sz="2900" dirty="0"/>
          </a:p>
          <a:p>
            <a:r>
              <a:rPr lang="en-US" sz="2900" dirty="0"/>
              <a:t>Training </a:t>
            </a:r>
            <a:r>
              <a:rPr lang="en-US" sz="2900" dirty="0" err="1"/>
              <a:t>programmes</a:t>
            </a:r>
            <a:r>
              <a:rPr lang="en-US" sz="2900" dirty="0"/>
              <a:t> have to be individually tailored to be successful.</a:t>
            </a:r>
          </a:p>
          <a:p>
            <a:pPr marL="0" indent="0">
              <a:buNone/>
            </a:pPr>
            <a:endParaRPr lang="en-US" sz="2900" dirty="0"/>
          </a:p>
          <a:p>
            <a:r>
              <a:rPr lang="en-US" sz="2900" dirty="0"/>
              <a:t>You have to be flexible, meeting place and time as well as offer a range of activities. </a:t>
            </a:r>
          </a:p>
          <a:p>
            <a:endParaRPr lang="en-US" sz="2900" dirty="0"/>
          </a:p>
          <a:p>
            <a:r>
              <a:rPr lang="en-US" sz="2900" dirty="0"/>
              <a:t>Bad timing. Many beneficiaries are in the risk group of and/or are worried about Covid-19.</a:t>
            </a:r>
            <a:r>
              <a:rPr lang="sv-SE" sz="2900" dirty="0"/>
              <a:t> </a:t>
            </a:r>
          </a:p>
          <a:p>
            <a:pPr marL="0" indent="0">
              <a:buNone/>
            </a:pPr>
            <a:endParaRPr lang="sv-SE" sz="2900" dirty="0"/>
          </a:p>
          <a:p>
            <a:r>
              <a:rPr lang="sv-SE" sz="2900" dirty="0"/>
              <a:t>Digital meetings </a:t>
            </a:r>
            <a:r>
              <a:rPr lang="sv-SE" sz="2900" dirty="0" err="1"/>
              <a:t>don’t</a:t>
            </a:r>
            <a:r>
              <a:rPr lang="sv-SE" sz="2900" dirty="0"/>
              <a:t> </a:t>
            </a:r>
            <a:r>
              <a:rPr lang="sv-SE" sz="2900" dirty="0" err="1"/>
              <a:t>work</a:t>
            </a:r>
            <a:r>
              <a:rPr lang="sv-SE" sz="2900" dirty="0"/>
              <a:t> as </a:t>
            </a:r>
            <a:r>
              <a:rPr lang="sv-SE" sz="2900" dirty="0" err="1"/>
              <a:t>well</a:t>
            </a:r>
            <a:r>
              <a:rPr lang="sv-SE" sz="2900" dirty="0"/>
              <a:t> as </a:t>
            </a:r>
            <a:r>
              <a:rPr lang="sv-SE" sz="2900" dirty="0" err="1"/>
              <a:t>physical</a:t>
            </a:r>
            <a:r>
              <a:rPr lang="sv-SE" sz="2900" dirty="0"/>
              <a:t> meetings </a:t>
            </a:r>
            <a:r>
              <a:rPr lang="sv-SE" sz="2900" dirty="0" err="1"/>
              <a:t>when</a:t>
            </a:r>
            <a:r>
              <a:rPr lang="sv-SE" sz="2900" dirty="0"/>
              <a:t> it </a:t>
            </a:r>
            <a:r>
              <a:rPr lang="sv-SE" sz="2900" dirty="0" err="1"/>
              <a:t>comes</a:t>
            </a:r>
            <a:r>
              <a:rPr lang="sv-SE" sz="2900" dirty="0"/>
              <a:t> to </a:t>
            </a:r>
            <a:r>
              <a:rPr lang="sv-SE" sz="2900" dirty="0" err="1"/>
              <a:t>building</a:t>
            </a:r>
            <a:r>
              <a:rPr lang="sv-SE" sz="2900" dirty="0"/>
              <a:t> relations.</a:t>
            </a:r>
          </a:p>
          <a:p>
            <a:pPr marL="0" indent="0">
              <a:buNone/>
            </a:pPr>
            <a:endParaRPr lang="sv-SE" sz="2900" dirty="0"/>
          </a:p>
          <a:p>
            <a:pPr marL="0" indent="0">
              <a:buNone/>
            </a:pPr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6953743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b="1" u="sng" dirty="0" err="1"/>
              <a:t>More</a:t>
            </a:r>
            <a:r>
              <a:rPr lang="sv-SE" b="1" u="sng" dirty="0"/>
              <a:t> </a:t>
            </a:r>
            <a:r>
              <a:rPr lang="sv-SE" b="1" u="sng" dirty="0" err="1"/>
              <a:t>conclusions</a:t>
            </a:r>
            <a:endParaRPr lang="sv-SE" b="1" u="sng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err="1"/>
              <a:t>Difficulties</a:t>
            </a:r>
            <a:r>
              <a:rPr lang="sv-SE" dirty="0"/>
              <a:t> </a:t>
            </a:r>
            <a:r>
              <a:rPr lang="sv-SE" dirty="0" err="1"/>
              <a:t>recruiting</a:t>
            </a:r>
            <a:r>
              <a:rPr lang="sv-SE" dirty="0"/>
              <a:t> mentors.</a:t>
            </a:r>
          </a:p>
          <a:p>
            <a:pPr marL="0" indent="0">
              <a:buNone/>
            </a:pPr>
            <a:endParaRPr lang="sv-SE" dirty="0"/>
          </a:p>
          <a:p>
            <a:r>
              <a:rPr lang="sv-SE" dirty="0"/>
              <a:t>Mentor is a </a:t>
            </a:r>
            <a:r>
              <a:rPr lang="en-GB" dirty="0"/>
              <a:t>appreciated</a:t>
            </a:r>
            <a:r>
              <a:rPr lang="sv-SE" dirty="0"/>
              <a:t> form </a:t>
            </a:r>
            <a:r>
              <a:rPr lang="sv-SE" dirty="0" err="1"/>
              <a:t>of</a:t>
            </a:r>
            <a:r>
              <a:rPr lang="sv-SE" dirty="0"/>
              <a:t> support</a:t>
            </a:r>
          </a:p>
          <a:p>
            <a:endParaRPr lang="sv-SE" dirty="0"/>
          </a:p>
          <a:p>
            <a:r>
              <a:rPr lang="sv-SE" dirty="0" err="1"/>
              <a:t>Time</a:t>
            </a:r>
            <a:r>
              <a:rPr lang="sv-SE" dirty="0"/>
              <a:t> to </a:t>
            </a:r>
            <a:r>
              <a:rPr lang="sv-SE" dirty="0" err="1"/>
              <a:t>build</a:t>
            </a:r>
            <a:r>
              <a:rPr lang="sv-SE" dirty="0"/>
              <a:t> relations</a:t>
            </a:r>
          </a:p>
          <a:p>
            <a:endParaRPr lang="sv-SE" dirty="0"/>
          </a:p>
          <a:p>
            <a:r>
              <a:rPr lang="sv-SE" dirty="0"/>
              <a:t>Group-</a:t>
            </a:r>
            <a:r>
              <a:rPr lang="sv-SE" dirty="0" err="1"/>
              <a:t>based</a:t>
            </a:r>
            <a:r>
              <a:rPr lang="sv-SE" dirty="0"/>
              <a:t> interventions </a:t>
            </a:r>
            <a:r>
              <a:rPr lang="sv-SE" dirty="0" err="1"/>
              <a:t>have</a:t>
            </a:r>
            <a:r>
              <a:rPr lang="sv-SE" dirty="0"/>
              <a:t> potential and offers a </a:t>
            </a:r>
            <a:r>
              <a:rPr lang="sv-SE" dirty="0" err="1"/>
              <a:t>context</a:t>
            </a:r>
            <a:endParaRPr lang="sv-SE" dirty="0"/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894699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3159</TotalTime>
  <Words>560</Words>
  <Application>Microsoft Office PowerPoint</Application>
  <PresentationFormat>Platekrāna</PresentationFormat>
  <Paragraphs>91</Paragraphs>
  <Slides>6</Slides>
  <Notes>3</Notes>
  <HiddenSlides>0</HiddenSlides>
  <MMClips>0</MMClips>
  <ScaleCrop>false</ScaleCrop>
  <HeadingPairs>
    <vt:vector size="6" baseType="variant">
      <vt:variant>
        <vt:lpstr>Lietotie fonti</vt:lpstr>
      </vt:variant>
      <vt:variant>
        <vt:i4>3</vt:i4>
      </vt:variant>
      <vt:variant>
        <vt:lpstr>Dizains</vt:lpstr>
      </vt:variant>
      <vt:variant>
        <vt:i4>1</vt:i4>
      </vt:variant>
      <vt:variant>
        <vt:lpstr>Slaidu virsraksti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Office-tema</vt:lpstr>
      <vt:lpstr>Rethink</vt:lpstr>
      <vt:lpstr>The target group - characteristics</vt:lpstr>
      <vt:lpstr>The goal is to make the beneficiaries feel more included in one or more areas</vt:lpstr>
      <vt:lpstr>PowerPoint prezentācija</vt:lpstr>
      <vt:lpstr>Conclusions so far</vt:lpstr>
      <vt:lpstr>More conclusions</vt:lpstr>
    </vt:vector>
  </TitlesOfParts>
  <Company>Mjölby Kommun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Lina Helgstrand</dc:creator>
  <cp:lastModifiedBy>ieva zeiferte</cp:lastModifiedBy>
  <cp:revision>65</cp:revision>
  <dcterms:created xsi:type="dcterms:W3CDTF">2020-04-29T09:35:00Z</dcterms:created>
  <dcterms:modified xsi:type="dcterms:W3CDTF">2021-04-08T10:36:35Z</dcterms:modified>
</cp:coreProperties>
</file>