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1" r:id="rId2"/>
    <p:sldId id="647" r:id="rId3"/>
    <p:sldId id="445" r:id="rId4"/>
    <p:sldId id="362" r:id="rId5"/>
    <p:sldId id="310" r:id="rId6"/>
    <p:sldId id="605" r:id="rId7"/>
    <p:sldId id="302" r:id="rId8"/>
    <p:sldId id="606" r:id="rId9"/>
    <p:sldId id="295" r:id="rId10"/>
    <p:sldId id="646" r:id="rId11"/>
    <p:sldId id="296" r:id="rId12"/>
    <p:sldId id="297" r:id="rId13"/>
    <p:sldId id="641" r:id="rId14"/>
    <p:sldId id="642" r:id="rId15"/>
    <p:sldId id="645" r:id="rId16"/>
    <p:sldId id="339" r:id="rId17"/>
    <p:sldId id="282" r:id="rId18"/>
  </p:sldIdLst>
  <p:sldSz cx="9144000" cy="6858000" type="screen4x3"/>
  <p:notesSz cx="6735763" cy="9799638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6821" autoAdjust="0"/>
  </p:normalViewPr>
  <p:slideViewPr>
    <p:cSldViewPr>
      <p:cViewPr varScale="1">
        <p:scale>
          <a:sx n="131" d="100"/>
          <a:sy n="131" d="100"/>
        </p:scale>
        <p:origin x="126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1C8D5-70FB-4292-BDF9-AD82D83E2A79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25550"/>
            <a:ext cx="4408487" cy="3306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16076"/>
            <a:ext cx="5388610" cy="38586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FA873-AB8B-47F3-A5FB-FDC681DF91F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4608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37C1-23AC-4198-9589-51448A5112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26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7507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405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1212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5829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4209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1769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83958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7004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5935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7674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41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60CB-323B-47B7-A0B7-2E1EEDEB863F}" type="datetimeFigureOut">
              <a:rPr lang="lv-LV" smtClean="0"/>
              <a:t>18.09.2020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3F75-379B-4222-9E81-2882EB8F49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5834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eej.lv/yV4Y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980" y="1501775"/>
            <a:ext cx="7772400" cy="1470025"/>
          </a:xfrm>
        </p:spPr>
        <p:txBody>
          <a:bodyPr>
            <a:normAutofit/>
          </a:bodyPr>
          <a:lstStyle/>
          <a:p>
            <a:br>
              <a:rPr lang="lv-LV" dirty="0"/>
            </a:br>
            <a:r>
              <a:rPr lang="en-US" dirty="0"/>
              <a:t> </a:t>
            </a:r>
            <a:endParaRPr lang="lv-LV" sz="3600" b="1" dirty="0"/>
          </a:p>
        </p:txBody>
      </p:sp>
      <p:pic>
        <p:nvPicPr>
          <p:cNvPr id="1026" name="Picture 2" descr="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30712"/>
            <a:ext cx="9140358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907076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ENI-LLB-1-108 </a:t>
            </a:r>
            <a:r>
              <a:rPr lang="lv-LV" sz="2400" b="1" dirty="0">
                <a:solidFill>
                  <a:schemeClr val="tx1"/>
                </a:solidFill>
              </a:rPr>
              <a:t>«Nemateriālā kultūrvēsturiskā mantojuma saglabāšana, pieejamība un izmantošana kvalitatīvas dzīves vides veidošanā un iedzīvotāju piederības stiprināšanā Latvijas-Lietuvas-Baltkrievijas pierobežā»/ «</a:t>
            </a:r>
            <a:r>
              <a:rPr lang="en-US" sz="2400" b="1" dirty="0">
                <a:solidFill>
                  <a:schemeClr val="tx1"/>
                </a:solidFill>
              </a:rPr>
              <a:t>Rediscover the roots of regions</a:t>
            </a:r>
            <a:r>
              <a:rPr lang="lv-LV" sz="2400" b="1" dirty="0">
                <a:solidFill>
                  <a:schemeClr val="tx1"/>
                </a:solidFill>
              </a:rPr>
              <a:t>»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504" y="0"/>
            <a:ext cx="3959352" cy="1438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775432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i="1" dirty="0"/>
              <a:t>Anna </a:t>
            </a:r>
            <a:r>
              <a:rPr lang="lv-LV" sz="1600" i="1" dirty="0" err="1"/>
              <a:t>Builo-Hoļme</a:t>
            </a:r>
            <a:endParaRPr lang="lv-LV" sz="16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E773B6-6A76-46CB-8EFA-A9F46784677C}"/>
              </a:ext>
            </a:extLst>
          </p:cNvPr>
          <p:cNvSpPr txBox="1"/>
          <p:nvPr/>
        </p:nvSpPr>
        <p:spPr>
          <a:xfrm>
            <a:off x="2123728" y="374103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altLang="lv-LV" sz="2800" b="1" dirty="0"/>
              <a:t>Zemgales Plānošanas reģions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51232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7CD2F-DDE0-489C-8F46-2FCD790BB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528" y="332656"/>
            <a:ext cx="6372161" cy="706090"/>
          </a:xfrm>
        </p:spPr>
        <p:txBody>
          <a:bodyPr>
            <a:noAutofit/>
          </a:bodyPr>
          <a:lstStyle/>
          <a:p>
            <a:r>
              <a:rPr lang="lv-LV" sz="3600" b="1" dirty="0"/>
              <a:t>Mantojuma un tradīciju saglabāšana</a:t>
            </a:r>
            <a:endParaRPr lang="lv-LV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29DC9-6BF2-48F1-9500-3356C64FA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21" y="1412776"/>
            <a:ext cx="6000612" cy="498254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lv-LV" sz="3200" dirty="0"/>
              <a:t>4. </a:t>
            </a:r>
            <a:r>
              <a:rPr lang="en-GB" sz="3200" dirty="0" err="1"/>
              <a:t>Tikšanās</a:t>
            </a:r>
            <a:r>
              <a:rPr lang="en-GB" sz="3200" dirty="0"/>
              <a:t> </a:t>
            </a:r>
            <a:r>
              <a:rPr lang="en-GB" sz="3200" dirty="0" err="1"/>
              <a:t>cikls</a:t>
            </a:r>
            <a:r>
              <a:rPr lang="en-GB" sz="3200" dirty="0"/>
              <a:t> «</a:t>
            </a:r>
            <a:r>
              <a:rPr lang="en-GB" sz="3200" dirty="0" err="1"/>
              <a:t>Vēsturiskās</a:t>
            </a:r>
            <a:r>
              <a:rPr lang="en-GB" sz="3200" dirty="0"/>
              <a:t> </a:t>
            </a:r>
            <a:r>
              <a:rPr lang="en-GB" sz="3200" dirty="0" err="1"/>
              <a:t>otrdienas</a:t>
            </a:r>
            <a:r>
              <a:rPr lang="en-GB" sz="3200" dirty="0"/>
              <a:t>» </a:t>
            </a:r>
            <a:r>
              <a:rPr lang="en-GB" sz="3200" b="1" dirty="0"/>
              <a:t>par </a:t>
            </a:r>
            <a:r>
              <a:rPr lang="en-GB" sz="3200" b="1" dirty="0" err="1"/>
              <a:t>svētku</a:t>
            </a:r>
            <a:r>
              <a:rPr lang="en-GB" sz="3200" b="1" dirty="0"/>
              <a:t> </a:t>
            </a:r>
            <a:r>
              <a:rPr lang="en-GB" sz="3200" b="1" dirty="0" err="1"/>
              <a:t>svinēšanas</a:t>
            </a:r>
            <a:r>
              <a:rPr lang="en-GB" sz="3200" b="1" dirty="0"/>
              <a:t> </a:t>
            </a:r>
            <a:r>
              <a:rPr lang="en-GB" sz="3200" b="1" dirty="0" err="1"/>
              <a:t>tradīcijām</a:t>
            </a:r>
            <a:r>
              <a:rPr lang="en-GB" sz="3200" b="1" dirty="0"/>
              <a:t>, </a:t>
            </a:r>
            <a:r>
              <a:rPr lang="en-GB" sz="3200" b="1" dirty="0" err="1"/>
              <a:t>mājasaimniecībām</a:t>
            </a:r>
            <a:r>
              <a:rPr lang="en-GB" sz="3200" b="1" dirty="0"/>
              <a:t>,</a:t>
            </a:r>
            <a:r>
              <a:rPr lang="en-GB" sz="3200" dirty="0"/>
              <a:t> 60 </a:t>
            </a:r>
            <a:r>
              <a:rPr lang="en-GB" sz="3200" dirty="0" err="1"/>
              <a:t>jaunieši</a:t>
            </a:r>
            <a:r>
              <a:rPr lang="en-GB" sz="3200" dirty="0"/>
              <a:t>, 40 </a:t>
            </a:r>
            <a:r>
              <a:rPr lang="en-GB" sz="3200" dirty="0" err="1"/>
              <a:t>vecāka</a:t>
            </a:r>
            <a:r>
              <a:rPr lang="en-GB" sz="3200" dirty="0"/>
              <a:t> </a:t>
            </a:r>
            <a:r>
              <a:rPr lang="en-GB" sz="3200" dirty="0" err="1"/>
              <a:t>gada</a:t>
            </a:r>
            <a:r>
              <a:rPr lang="en-GB" sz="3200" dirty="0"/>
              <a:t> </a:t>
            </a:r>
            <a:r>
              <a:rPr lang="en-GB" sz="3200" dirty="0" err="1"/>
              <a:t>gājuma</a:t>
            </a:r>
            <a:r>
              <a:rPr lang="en-GB" sz="3200" dirty="0"/>
              <a:t> </a:t>
            </a:r>
            <a:r>
              <a:rPr lang="en-GB" sz="3200" dirty="0" err="1"/>
              <a:t>cilvēki</a:t>
            </a:r>
            <a:r>
              <a:rPr lang="en-GB" sz="3200" dirty="0"/>
              <a:t> – </a:t>
            </a:r>
            <a:r>
              <a:rPr lang="en-GB" sz="3200" dirty="0" err="1"/>
              <a:t>interaktīvas</a:t>
            </a:r>
            <a:r>
              <a:rPr lang="en-GB" sz="3200" dirty="0"/>
              <a:t> «</a:t>
            </a:r>
            <a:r>
              <a:rPr lang="en-GB" sz="3200" dirty="0" err="1"/>
              <a:t>runājošs</a:t>
            </a:r>
            <a:r>
              <a:rPr lang="en-GB" sz="3200" dirty="0"/>
              <a:t>» </a:t>
            </a:r>
            <a:r>
              <a:rPr lang="en-GB" sz="3200" dirty="0" err="1"/>
              <a:t>stends</a:t>
            </a:r>
            <a:r>
              <a:rPr lang="en-GB" sz="3200" dirty="0"/>
              <a:t> </a:t>
            </a:r>
            <a:r>
              <a:rPr lang="en-GB" sz="3200" dirty="0" err="1"/>
              <a:t>ar</a:t>
            </a:r>
            <a:r>
              <a:rPr lang="en-GB" sz="3200" dirty="0"/>
              <a:t> 8 </a:t>
            </a:r>
            <a:r>
              <a:rPr lang="en-GB" sz="3200" dirty="0" err="1"/>
              <a:t>stāstiem</a:t>
            </a:r>
            <a:r>
              <a:rPr lang="en-GB" sz="3200" dirty="0"/>
              <a:t>.</a:t>
            </a:r>
            <a:r>
              <a:rPr lang="lv-LV" sz="3200" dirty="0"/>
              <a:t> 10.2019 – 12.2019</a:t>
            </a:r>
          </a:p>
          <a:p>
            <a:pPr marL="0" indent="0" algn="just">
              <a:buNone/>
            </a:pPr>
            <a:endParaRPr lang="en-GB" sz="3200" dirty="0"/>
          </a:p>
          <a:p>
            <a:pPr marL="0" indent="0" algn="just">
              <a:buNone/>
            </a:pPr>
            <a:r>
              <a:rPr lang="lv-LV" sz="3200" dirty="0"/>
              <a:t>5.   </a:t>
            </a:r>
            <a:r>
              <a:rPr lang="en-GB" sz="3200" dirty="0" err="1"/>
              <a:t>Tikšanās</a:t>
            </a:r>
            <a:r>
              <a:rPr lang="en-GB" sz="3200" dirty="0"/>
              <a:t> </a:t>
            </a:r>
            <a:r>
              <a:rPr lang="en-GB" sz="3200" b="1" dirty="0"/>
              <a:t>par </a:t>
            </a:r>
            <a:r>
              <a:rPr lang="en-GB" sz="3200" b="1" dirty="0" err="1"/>
              <a:t>aušanu</a:t>
            </a:r>
            <a:r>
              <a:rPr lang="en-GB" sz="3200" b="1" dirty="0"/>
              <a:t> </a:t>
            </a:r>
            <a:r>
              <a:rPr lang="en-GB" sz="3200" dirty="0" err="1"/>
              <a:t>Rokišķos</a:t>
            </a:r>
            <a:r>
              <a:rPr lang="en-GB" sz="3200" dirty="0"/>
              <a:t> – 4 </a:t>
            </a:r>
            <a:r>
              <a:rPr lang="en-GB" sz="3200" dirty="0" err="1"/>
              <a:t>amatni</a:t>
            </a:r>
            <a:r>
              <a:rPr lang="lv-LV" sz="3200" dirty="0"/>
              <a:t>e</a:t>
            </a:r>
            <a:r>
              <a:rPr lang="en-GB" sz="3200" dirty="0" err="1"/>
              <a:t>ki</a:t>
            </a:r>
            <a:r>
              <a:rPr lang="en-GB" sz="3200" dirty="0"/>
              <a:t>, 40 j</a:t>
            </a:r>
            <a:r>
              <a:rPr lang="lv-LV" sz="3200" dirty="0"/>
              <a:t>au</a:t>
            </a:r>
            <a:r>
              <a:rPr lang="en-GB" sz="3200" dirty="0" err="1"/>
              <a:t>nieši</a:t>
            </a:r>
            <a:r>
              <a:rPr lang="en-GB" sz="3200" dirty="0"/>
              <a:t>, 20 </a:t>
            </a:r>
            <a:r>
              <a:rPr lang="en-GB" sz="3200" dirty="0" err="1"/>
              <a:t>vecāka</a:t>
            </a:r>
            <a:r>
              <a:rPr lang="en-GB" sz="3200" dirty="0"/>
              <a:t> </a:t>
            </a:r>
            <a:r>
              <a:rPr lang="en-GB" sz="3200" dirty="0" err="1"/>
              <a:t>gada</a:t>
            </a:r>
            <a:r>
              <a:rPr lang="en-GB" sz="3200" dirty="0"/>
              <a:t> </a:t>
            </a:r>
            <a:r>
              <a:rPr lang="en-GB" sz="3200" dirty="0" err="1"/>
              <a:t>gājuma</a:t>
            </a:r>
            <a:r>
              <a:rPr lang="en-GB" sz="3200" dirty="0"/>
              <a:t> </a:t>
            </a:r>
            <a:r>
              <a:rPr lang="en-GB" sz="3200" dirty="0" err="1"/>
              <a:t>cilvēki</a:t>
            </a:r>
            <a:r>
              <a:rPr lang="en-GB" sz="3200" dirty="0"/>
              <a:t>, 20 personas </a:t>
            </a:r>
            <a:r>
              <a:rPr lang="en-GB" sz="3200" dirty="0" err="1"/>
              <a:t>ar</a:t>
            </a:r>
            <a:r>
              <a:rPr lang="en-GB" sz="3200" dirty="0"/>
              <a:t> </a:t>
            </a:r>
            <a:r>
              <a:rPr lang="en-GB" sz="3200" dirty="0" err="1"/>
              <a:t>ierobežotām</a:t>
            </a:r>
            <a:r>
              <a:rPr lang="en-GB" sz="3200" dirty="0"/>
              <a:t> </a:t>
            </a:r>
            <a:r>
              <a:rPr lang="en-GB" sz="3200" dirty="0" err="1"/>
              <a:t>spējām</a:t>
            </a:r>
            <a:r>
              <a:rPr lang="en-GB" sz="3200" dirty="0"/>
              <a:t>  - </a:t>
            </a:r>
            <a:r>
              <a:rPr lang="en-GB" sz="3200" dirty="0" err="1"/>
              <a:t>kopīga</a:t>
            </a:r>
            <a:r>
              <a:rPr lang="en-GB" sz="3200" dirty="0"/>
              <a:t> </a:t>
            </a:r>
            <a:r>
              <a:rPr lang="en-GB" sz="3200" dirty="0" err="1"/>
              <a:t>noausta</a:t>
            </a:r>
            <a:r>
              <a:rPr lang="en-GB" sz="3200" dirty="0"/>
              <a:t> </a:t>
            </a:r>
            <a:r>
              <a:rPr lang="en-GB" sz="3200" dirty="0" err="1"/>
              <a:t>josta</a:t>
            </a:r>
            <a:r>
              <a:rPr lang="en-GB" sz="3200" dirty="0"/>
              <a:t>.</a:t>
            </a:r>
            <a:r>
              <a:rPr lang="lv-LV" sz="3200" dirty="0"/>
              <a:t> 18.-20.09.2019</a:t>
            </a:r>
            <a:endParaRPr lang="en-GB" sz="3200" dirty="0"/>
          </a:p>
          <a:p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AE87C-EE67-4349-A1CF-A900E1FB74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8806" y="556048"/>
            <a:ext cx="3024336" cy="2289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AC4CC7-61E0-4653-9323-4050D7F454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43836" y="3807463"/>
            <a:ext cx="3434277" cy="2289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8379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AC727-7C8C-487E-9948-88A5745A6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09" y="116631"/>
            <a:ext cx="8856984" cy="1252645"/>
          </a:xfrm>
        </p:spPr>
        <p:txBody>
          <a:bodyPr>
            <a:noAutofit/>
          </a:bodyPr>
          <a:lstStyle/>
          <a:p>
            <a:r>
              <a:rPr lang="lv-LV" sz="4000" b="1" dirty="0"/>
              <a:t>Izglītošana, nemateriālā kultūras</a:t>
            </a:r>
            <a:br>
              <a:rPr lang="lv-LV" sz="4000" b="1" dirty="0"/>
            </a:br>
            <a:r>
              <a:rPr lang="lv-LV" sz="4000" b="1" dirty="0"/>
              <a:t>mantojuma kopīgais un atšķirīgais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BAEFB-6D85-4EB0-8423-A5F701FA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40" y="1412776"/>
            <a:ext cx="8820981" cy="51125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lv-LV" sz="2600" b="1" dirty="0"/>
              <a:t>Lai parādītu nemateriālo kultūras mantojumu Latvijā, Lietuvā un Baltkrievijā, to kopīgo un atšķirīgo, 5 pārrobežu meistarklases, plenēri par raksturīgo partneriem tiks organizētas:</a:t>
            </a:r>
          </a:p>
          <a:p>
            <a:pPr marL="514353" indent="-514353" algn="just">
              <a:buFont typeface="+mj-lt"/>
              <a:buAutoNum type="arabicPeriod"/>
            </a:pPr>
            <a:r>
              <a:rPr lang="lv-LV" sz="2400" dirty="0"/>
              <a:t>Meistarklase par tautas mākslas atzaru </a:t>
            </a:r>
            <a:r>
              <a:rPr lang="lv-LV" sz="2400" b="1" dirty="0"/>
              <a:t>papīra griešanā </a:t>
            </a:r>
            <a:r>
              <a:rPr lang="lv-LV" sz="2400" dirty="0" err="1"/>
              <a:t>Polotskā</a:t>
            </a:r>
            <a:r>
              <a:rPr lang="lv-LV" sz="2400" dirty="0"/>
              <a:t> </a:t>
            </a:r>
          </a:p>
          <a:p>
            <a:pPr marL="514353" indent="-514353" algn="just">
              <a:buFont typeface="+mj-lt"/>
              <a:buAutoNum type="arabicPeriod"/>
            </a:pPr>
            <a:r>
              <a:rPr lang="lv-LV" sz="2400" dirty="0"/>
              <a:t>Meistarklase par </a:t>
            </a:r>
            <a:r>
              <a:rPr lang="lv-LV" sz="2400" b="1" dirty="0"/>
              <a:t>palmu aušanu un piparkūku cepšanu </a:t>
            </a:r>
            <a:r>
              <a:rPr lang="lv-LV" sz="2400" dirty="0"/>
              <a:t>Viļņas rajonā</a:t>
            </a:r>
          </a:p>
          <a:p>
            <a:pPr marL="514353" indent="-514353" algn="just">
              <a:buFont typeface="+mj-lt"/>
              <a:buAutoNum type="arabicPeriod"/>
            </a:pPr>
            <a:r>
              <a:rPr lang="lv-LV" sz="2400" b="1" dirty="0"/>
              <a:t>Aušanas</a:t>
            </a:r>
            <a:r>
              <a:rPr lang="lv-LV" sz="2400" dirty="0"/>
              <a:t> plenērs Neretā, 08.2020</a:t>
            </a:r>
          </a:p>
          <a:p>
            <a:pPr marL="514353" indent="-514353" algn="just">
              <a:buFont typeface="+mj-lt"/>
              <a:buAutoNum type="arabicPeriod"/>
            </a:pPr>
            <a:r>
              <a:rPr lang="lv-LV" sz="2400" b="1" dirty="0"/>
              <a:t>Kokgriešanas</a:t>
            </a:r>
            <a:r>
              <a:rPr lang="lv-LV" sz="2400" dirty="0"/>
              <a:t> plenērs Jēkabpilī – </a:t>
            </a:r>
          </a:p>
          <a:p>
            <a:pPr marL="0" indent="0" algn="just">
              <a:buNone/>
            </a:pPr>
            <a:r>
              <a:rPr lang="lv-LV" sz="2400" dirty="0"/>
              <a:t>6 lielizmēra koka rotaļlietas</a:t>
            </a:r>
          </a:p>
          <a:p>
            <a:pPr marL="0" indent="0" algn="just">
              <a:buNone/>
            </a:pPr>
            <a:r>
              <a:rPr lang="lv-LV" sz="2400" b="1" dirty="0"/>
              <a:t>5.   Kokgriešanas</a:t>
            </a:r>
            <a:r>
              <a:rPr lang="lv-LV" sz="2400" dirty="0"/>
              <a:t> plenērs </a:t>
            </a:r>
            <a:r>
              <a:rPr lang="lv-LV" sz="2400" dirty="0" err="1"/>
              <a:t>Rokišķos</a:t>
            </a:r>
            <a:r>
              <a:rPr lang="lv-LV" sz="2400" dirty="0"/>
              <a:t> –</a:t>
            </a:r>
          </a:p>
          <a:p>
            <a:pPr marL="0" indent="0" algn="just">
              <a:buNone/>
            </a:pPr>
            <a:r>
              <a:rPr lang="lv-LV" sz="2400" dirty="0"/>
              <a:t> 10 koka skulptūras parkā, 1 virtuāla</a:t>
            </a:r>
          </a:p>
          <a:p>
            <a:pPr marL="0" indent="0" algn="just">
              <a:buNone/>
            </a:pPr>
            <a:r>
              <a:rPr lang="lv-LV" sz="2400" dirty="0"/>
              <a:t> izstāde, 12.-17.09.2019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1C1D27-8BE6-4C19-914A-E31F6E4E51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81" y="3880884"/>
            <a:ext cx="4031940" cy="268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4294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F94B8-AAFD-4116-A63D-CF3852CA4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850106"/>
          </a:xfrm>
        </p:spPr>
        <p:txBody>
          <a:bodyPr>
            <a:noAutofit/>
          </a:bodyPr>
          <a:lstStyle/>
          <a:p>
            <a:r>
              <a:rPr lang="lv-LV" sz="4000" b="1" dirty="0"/>
              <a:t>Pieredzes pārņemšana, saišu stiprināšana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A1969-3D75-455A-82BB-DF397ABD8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4" y="1484784"/>
            <a:ext cx="5122918" cy="489654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lv-LV" sz="2800" b="1" dirty="0"/>
              <a:t>Organizējot trīs pārrobežu festivālus, katrā no partnervalstīm, tiks stiprināta kultūras identitāte un tās vēsturiskās saites.</a:t>
            </a:r>
            <a:endParaRPr lang="en-GB" sz="2800" b="1" dirty="0"/>
          </a:p>
          <a:p>
            <a:pPr marL="514353" indent="-514353" algn="just">
              <a:buFont typeface="+mj-lt"/>
              <a:buAutoNum type="arabicPeriod"/>
            </a:pPr>
            <a:r>
              <a:rPr lang="lv-LV" sz="2600" dirty="0"/>
              <a:t>Seno laiku tematikas festivāls «Ceļā no vikingiem līdz grieķiem» </a:t>
            </a:r>
            <a:r>
              <a:rPr lang="lv-LV" sz="2600" dirty="0" err="1"/>
              <a:t>Polotskā</a:t>
            </a:r>
            <a:r>
              <a:rPr lang="lv-LV" sz="2600" dirty="0"/>
              <a:t>,  08.2019</a:t>
            </a:r>
          </a:p>
          <a:p>
            <a:pPr marL="514353" indent="-514353" algn="just">
              <a:buFont typeface="+mj-lt"/>
              <a:buAutoNum type="arabicPeriod"/>
            </a:pPr>
            <a:r>
              <a:rPr lang="lv-LV" sz="2600" dirty="0"/>
              <a:t>Folkloras mūzikas instrumentu festivāls</a:t>
            </a:r>
            <a:r>
              <a:rPr lang="en-GB" sz="2600" dirty="0"/>
              <a:t> </a:t>
            </a:r>
            <a:r>
              <a:rPr lang="en-GB" sz="2600" dirty="0" err="1"/>
              <a:t>Jēkabpil</a:t>
            </a:r>
            <a:r>
              <a:rPr lang="lv-LV" sz="2600" dirty="0"/>
              <a:t>ī, 27.09.2020</a:t>
            </a:r>
            <a:endParaRPr lang="en-GB" sz="2600" dirty="0"/>
          </a:p>
          <a:p>
            <a:pPr marL="514353" indent="-514353" algn="just">
              <a:buFont typeface="+mj-lt"/>
              <a:buAutoNum type="arabicPeriod"/>
            </a:pPr>
            <a:r>
              <a:rPr lang="lv-LV" sz="2600" dirty="0"/>
              <a:t>Pasākumu cikls veltīti Ziemassvētku tradīcijām un </a:t>
            </a:r>
            <a:r>
              <a:rPr lang="lv-LV" sz="2600" dirty="0" err="1"/>
              <a:t>Augštaitijai</a:t>
            </a:r>
            <a:r>
              <a:rPr lang="lv-LV" sz="2600" dirty="0"/>
              <a:t> </a:t>
            </a:r>
            <a:r>
              <a:rPr lang="lv-LV" sz="2600" dirty="0" err="1"/>
              <a:t>Rokišķos</a:t>
            </a:r>
            <a:r>
              <a:rPr lang="lv-LV" sz="2600" dirty="0"/>
              <a:t>, 12.2020 -  01.2021</a:t>
            </a:r>
            <a:endParaRPr lang="en-GB" sz="2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9E9CAB-FDBE-43A2-BEEE-A09B70BFD5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84784"/>
            <a:ext cx="3570945" cy="4761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893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01A36-53C7-4FCE-B813-62554AC5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3578"/>
            <a:ext cx="8229600" cy="957150"/>
          </a:xfrm>
        </p:spPr>
        <p:txBody>
          <a:bodyPr>
            <a:noAutofit/>
          </a:bodyPr>
          <a:lstStyle/>
          <a:p>
            <a:r>
              <a:rPr lang="lv-LV" sz="3200" b="1" dirty="0"/>
              <a:t>Nemateriālā kultūrās mantojuma un vietējās vēstures pieejamība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D0415-1737-4302-9C82-1815D74B0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85" y="1196752"/>
            <a:ext cx="8897403" cy="3384375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lv-LV" sz="6200" dirty="0"/>
              <a:t>Neretas novadā atjaunos brīvdabas estrādi (skatuve, skatītāju vietas, elektrība u.c.) un renovēs Kultūras namu, kur tiks izveidota vietējiem iedzīvotājiem pieejama aušanas studija ar 3D ekspozīciju “Iemācies aušanas mākslu!”;</a:t>
            </a:r>
          </a:p>
          <a:p>
            <a:pPr algn="just"/>
            <a:r>
              <a:rPr lang="lv-LV" sz="6200" dirty="0" err="1"/>
              <a:t>Rokišķu</a:t>
            </a:r>
            <a:r>
              <a:rPr lang="lv-LV" sz="6200" dirty="0"/>
              <a:t> Reģionālajā muzejā izveidos divas ekspozīcijas par senajiem zvejniecības amatiem un </a:t>
            </a:r>
            <a:r>
              <a:rPr lang="lv-LV" sz="6200" dirty="0" err="1"/>
              <a:t>Rokišķu</a:t>
            </a:r>
            <a:r>
              <a:rPr lang="lv-LV" sz="6200" dirty="0"/>
              <a:t> vēsturi cauri gadsimtiem.</a:t>
            </a:r>
          </a:p>
          <a:p>
            <a:pPr algn="just"/>
            <a:r>
              <a:rPr lang="lv-LV" sz="6200" dirty="0"/>
              <a:t>Jēkabpils Vēstures muzejā izveidos ekspozīciju “Runājošais stends”, iegādāsies 3D virtuālās realitātes, vēstures paneļa u.c. aprīkojumu kultūras pasākumu norisei;</a:t>
            </a:r>
          </a:p>
          <a:p>
            <a:pPr algn="just"/>
            <a:r>
              <a:rPr lang="lv-LV" sz="6200" dirty="0"/>
              <a:t>Viļņas rajonā izveidos interaktīvu kultūras un tradīciju karti. </a:t>
            </a:r>
          </a:p>
          <a:p>
            <a:pPr algn="just"/>
            <a:r>
              <a:rPr lang="lv-LV" sz="6200" dirty="0" err="1"/>
              <a:t>Norādzīmju</a:t>
            </a:r>
            <a:r>
              <a:rPr lang="lv-LV" sz="6200" dirty="0"/>
              <a:t> izvietošana </a:t>
            </a:r>
            <a:r>
              <a:rPr lang="lv-LV" sz="6200" dirty="0" err="1"/>
              <a:t>Polotskā</a:t>
            </a:r>
            <a:r>
              <a:rPr lang="lv-LV" sz="6200" dirty="0"/>
              <a:t> un Jēkabpilī. </a:t>
            </a:r>
            <a:endParaRPr lang="lv-LV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6FCF2D-ADF9-4073-878E-2E60F5440385}"/>
              </a:ext>
            </a:extLst>
          </p:cNvPr>
          <p:cNvSpPr txBox="1">
            <a:spLocks/>
          </p:cNvSpPr>
          <p:nvPr/>
        </p:nvSpPr>
        <p:spPr>
          <a:xfrm>
            <a:off x="67085" y="3712227"/>
            <a:ext cx="8825395" cy="1444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/>
              <a:t>Polockas vecpilsētā izvietos informatīvu piesaistes objektu ar animācijas programmu “Viduslaiku monēta”, iegādāsies audio gidus, īstenos mākslas projektu “Koku raksti”, kā arī izveidos un izvietos praktiski-interaktīvu ekspozīciju par Polocka vēsturisko attīstību “Izzudusī Polocka”.</a:t>
            </a:r>
          </a:p>
          <a:p>
            <a:endParaRPr lang="lv-LV" sz="2000" dirty="0"/>
          </a:p>
          <a:p>
            <a:endParaRPr lang="lv-LV" sz="2000" dirty="0"/>
          </a:p>
          <a:p>
            <a:endParaRPr lang="lv-LV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1DA2D5-DB44-4887-A538-17DC8426F9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669" y="5052489"/>
            <a:ext cx="2672900" cy="1781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F9FF62-83ED-498C-AAC6-7DEC619671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2" y="5086036"/>
            <a:ext cx="2626913" cy="1751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0CA2E3-6BA6-4616-95AE-90361C98A5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43" y="5064522"/>
            <a:ext cx="2626914" cy="1751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878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19723-2A96-4DB3-9554-0B813D40B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91" y="100953"/>
            <a:ext cx="8229600" cy="853314"/>
          </a:xfrm>
        </p:spPr>
        <p:txBody>
          <a:bodyPr>
            <a:noAutofit/>
          </a:bodyPr>
          <a:lstStyle/>
          <a:p>
            <a:r>
              <a:rPr lang="lv-LV" b="1" dirty="0"/>
              <a:t>Nozares stiprināšana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A3594-2EB3-490F-B664-22B5991C3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6192748" cy="556029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lv-LV" b="1" dirty="0"/>
              <a:t>Apmācības</a:t>
            </a:r>
            <a:r>
              <a:rPr lang="lv-LV" dirty="0"/>
              <a:t> kultūras un tūrisma nozares profesionāļiem Zemgalē par kultūras tūrisma attīstības perspektīvām un radošajām industrijām</a:t>
            </a:r>
          </a:p>
          <a:p>
            <a:pPr algn="just"/>
            <a:r>
              <a:rPr lang="lv-LV" b="1" dirty="0"/>
              <a:t>Gidu apmācības </a:t>
            </a:r>
            <a:r>
              <a:rPr lang="lv-LV" dirty="0"/>
              <a:t>Polockā</a:t>
            </a:r>
          </a:p>
          <a:p>
            <a:pPr algn="just"/>
            <a:r>
              <a:rPr lang="lv-LV" dirty="0"/>
              <a:t>Praktiskās amatniecības, dziesmu un</a:t>
            </a:r>
          </a:p>
          <a:p>
            <a:pPr marL="0" indent="0" algn="just">
              <a:buNone/>
            </a:pPr>
            <a:r>
              <a:rPr lang="lv-LV" dirty="0"/>
              <a:t> deju tradīciju </a:t>
            </a:r>
            <a:r>
              <a:rPr lang="lv-LV" b="1" dirty="0"/>
              <a:t>apmācības</a:t>
            </a:r>
            <a:r>
              <a:rPr lang="lv-LV" dirty="0"/>
              <a:t> Viļņas rajonā</a:t>
            </a:r>
          </a:p>
          <a:p>
            <a:pPr algn="just"/>
            <a:endParaRPr lang="lv-LV" sz="1200" dirty="0"/>
          </a:p>
          <a:p>
            <a:pPr algn="just"/>
            <a:r>
              <a:rPr lang="lv-LV" dirty="0"/>
              <a:t>Apvienots nemateriālā kultūras mantojuma un radošo industriju potenciāls, Jelgavā organizējot vienotu pārrobežu </a:t>
            </a:r>
            <a:r>
              <a:rPr lang="lv-LV" b="1" dirty="0"/>
              <a:t>starpnozaru sadarbības pasākumu </a:t>
            </a:r>
            <a:r>
              <a:rPr lang="lv-LV" dirty="0"/>
              <a:t>“</a:t>
            </a:r>
            <a:r>
              <a:rPr lang="lv-LV" dirty="0" err="1"/>
              <a:t>Pressure</a:t>
            </a:r>
            <a:r>
              <a:rPr lang="lv-LV" dirty="0"/>
              <a:t> </a:t>
            </a:r>
            <a:r>
              <a:rPr lang="lv-LV" dirty="0" err="1"/>
              <a:t>cooker</a:t>
            </a:r>
            <a:r>
              <a:rPr lang="lv-LV" dirty="0"/>
              <a:t>”, kurā piedalās projekta visu partneru amatnieki, dizaineri un biznesa eksperti, radot jaunu, kopīgu nemateriālajam kultūras mantojumam piemītošu produktu.</a:t>
            </a:r>
          </a:p>
          <a:p>
            <a:pPr algn="just"/>
            <a:endParaRPr lang="lv-LV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2411F6-77B0-43F7-852F-1B01A3C968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695" y="1018336"/>
            <a:ext cx="2636032" cy="1756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4F6161-0605-4E86-B3F0-502B77B2DB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022" y="2839331"/>
            <a:ext cx="2631705" cy="1756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426782-98EF-4700-ABEE-DCBCE63B04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60" y="4660326"/>
            <a:ext cx="2631176" cy="1756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79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AEAE89-1E58-43E0-9898-F120C363DF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35" y="1484784"/>
            <a:ext cx="1733565" cy="247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1CE750-68F8-4AAC-BD01-45C9EC51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0337"/>
            <a:ext cx="8686800" cy="1143000"/>
          </a:xfrm>
        </p:spPr>
        <p:txBody>
          <a:bodyPr>
            <a:normAutofit fontScale="90000"/>
          </a:bodyPr>
          <a:lstStyle/>
          <a:p>
            <a:br>
              <a:rPr lang="lv-LV" dirty="0"/>
            </a:br>
            <a:r>
              <a:rPr lang="lv-LV" b="1" dirty="0"/>
              <a:t>Stiprināta reģionālā identitāte, atpazīstamības materiāli/simboli:</a:t>
            </a:r>
            <a:br>
              <a:rPr lang="lv-LV" sz="4000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9C699-8F21-415D-8346-F861E7C12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628800"/>
            <a:ext cx="5832648" cy="48245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lv-LV" dirty="0"/>
              <a:t>Animācijas filma par Zemgales prezidentiem, grāmatu autoriem un citām svarīgām personībām</a:t>
            </a:r>
          </a:p>
          <a:p>
            <a:pPr algn="just"/>
            <a:r>
              <a:rPr lang="lv-LV" dirty="0"/>
              <a:t>14. gadsimta suvenīra monēta no Polockas</a:t>
            </a:r>
          </a:p>
          <a:p>
            <a:pPr algn="just"/>
            <a:r>
              <a:rPr lang="lv-LV" dirty="0"/>
              <a:t>Viļņas apgabala tradicionālie piparkūku un Lieldienu suvenīri</a:t>
            </a:r>
          </a:p>
          <a:p>
            <a:pPr algn="just"/>
            <a:r>
              <a:rPr lang="lv-LV" dirty="0"/>
              <a:t>Neretas novadam raksturīgais 19./20.gs. māla pods “</a:t>
            </a:r>
            <a:r>
              <a:rPr lang="lv-LV" dirty="0" err="1"/>
              <a:t>Pārosis</a:t>
            </a:r>
            <a:r>
              <a:rPr lang="lv-LV" dirty="0"/>
              <a:t>”</a:t>
            </a:r>
          </a:p>
          <a:p>
            <a:pPr algn="just"/>
            <a:r>
              <a:rPr lang="lv-LV" dirty="0"/>
              <a:t>Slavena lietuviešu kokgriezēja </a:t>
            </a:r>
          </a:p>
          <a:p>
            <a:pPr marL="0" indent="0" algn="just">
              <a:buNone/>
            </a:pPr>
            <a:r>
              <a:rPr lang="lv-LV" dirty="0"/>
              <a:t>replikas </a:t>
            </a:r>
            <a:r>
              <a:rPr lang="lv-LV" dirty="0" err="1"/>
              <a:t>Rokišķos</a:t>
            </a:r>
            <a:endParaRPr lang="lv-LV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98F591-4727-421D-8BC0-CEA8B19ECB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40665"/>
            <a:ext cx="3275856" cy="2183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84A2C6-60F6-4B79-8A3E-1B04C156B6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562839"/>
            <a:ext cx="1524332" cy="2399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4227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9EC24-AA05-48FB-9065-586D3E9D7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-99392"/>
            <a:ext cx="8852576" cy="925128"/>
          </a:xfrm>
        </p:spPr>
        <p:txBody>
          <a:bodyPr>
            <a:noAutofit/>
          </a:bodyPr>
          <a:lstStyle/>
          <a:p>
            <a:r>
              <a:rPr lang="lv-LV" b="1" dirty="0"/>
              <a:t>Kopīgi tūrisma maršruti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187A6-1D14-43C6-80E5-C884DFDE2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4443" y="915957"/>
            <a:ext cx="5938455" cy="56492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lv-LV" dirty="0"/>
              <a:t>Trīs jauni </a:t>
            </a:r>
            <a:r>
              <a:rPr lang="lv-LV" b="1" dirty="0"/>
              <a:t>kopīgi maršruti/informatīvie materiāli </a:t>
            </a:r>
          </a:p>
          <a:p>
            <a:pPr marL="0" indent="0">
              <a:buNone/>
            </a:pPr>
            <a:r>
              <a:rPr lang="lv-LV" dirty="0"/>
              <a:t>Maršrutu veidi: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lv-LV" dirty="0"/>
              <a:t>amatniecības tūrisma maršruti LV, LT, BLR (amatniecības tradīcijas, tūristu piedalīšanās, utt.) - objekti, kur ir iespējams pašam apmeklētājam piedalīties procesā.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lv-LV" dirty="0"/>
              <a:t>nemateriālie kultūras mantojuma objekti LV, LT, BLR (tautasdziesmas, dejas, kostīmi, tradicionālais reģionos, etniskās zīmes, tradīcijas (kāzas) u.c.) - objekti, kas izceļ Zemgalei, Sēlijai raksturīgo nemateriālajā kultūrā.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lv-LV" dirty="0"/>
              <a:t>lieliski nopelni, personības un notikumi LV, LT, BLR (literāti, komponisti, notikumi, vietas u.c.) – objekti, kas ir taustāmi un apskatāmi.</a:t>
            </a:r>
          </a:p>
          <a:p>
            <a:pPr marL="457200" lvl="1" indent="0">
              <a:buNone/>
            </a:pPr>
            <a:r>
              <a:rPr lang="lv-LV" dirty="0"/>
              <a:t>Brošūra - 6000 eksemplāri, piecās valodās.</a:t>
            </a:r>
          </a:p>
          <a:p>
            <a:pPr lvl="1">
              <a:buFont typeface="Calibri" panose="020F0502020204030204" pitchFamily="34" charset="0"/>
              <a:buChar char="‐"/>
            </a:pPr>
            <a:endParaRPr lang="lv-LV" dirty="0"/>
          </a:p>
          <a:p>
            <a:r>
              <a:rPr lang="lv-LV" dirty="0"/>
              <a:t>Kopīga</a:t>
            </a:r>
            <a:r>
              <a:rPr lang="lv-LV" b="1" dirty="0"/>
              <a:t> dalība tūrisma izstādēs </a:t>
            </a:r>
            <a:r>
              <a:rPr lang="lv-LV" dirty="0" err="1"/>
              <a:t>Balttour</a:t>
            </a:r>
            <a:r>
              <a:rPr lang="lv-LV" dirty="0"/>
              <a:t> (LV), </a:t>
            </a:r>
            <a:r>
              <a:rPr lang="lv-LV" dirty="0" err="1"/>
              <a:t>Adventur</a:t>
            </a:r>
            <a:r>
              <a:rPr lang="lv-LV" dirty="0"/>
              <a:t> (LT), </a:t>
            </a:r>
            <a:r>
              <a:rPr lang="lv-LV" dirty="0" err="1"/>
              <a:t>Recreation</a:t>
            </a:r>
            <a:r>
              <a:rPr lang="lv-LV" dirty="0"/>
              <a:t> (BLR) tūrisma maršrutu popularizēšanai</a:t>
            </a:r>
          </a:p>
          <a:p>
            <a:r>
              <a:rPr lang="lv-LV" b="1" dirty="0"/>
              <a:t>Žurnālistu vizīte </a:t>
            </a:r>
            <a:r>
              <a:rPr lang="lv-LV" dirty="0"/>
              <a:t>pārstāvjiem no Lietuvas un Baltkrievijas</a:t>
            </a:r>
          </a:p>
          <a:p>
            <a:endParaRPr lang="lv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5B8ED-189C-4C13-82D0-8D5098C7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16</a:t>
            </a:fld>
            <a:endParaRPr 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4C52EB-DE39-4E75-B941-D4A01CD306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98002"/>
            <a:ext cx="3394741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77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980" y="1844824"/>
            <a:ext cx="7772400" cy="1470025"/>
          </a:xfrm>
        </p:spPr>
        <p:txBody>
          <a:bodyPr>
            <a:normAutofit/>
          </a:bodyPr>
          <a:lstStyle/>
          <a:p>
            <a:r>
              <a:rPr lang="lv-LV" dirty="0"/>
              <a:t>Paldies!</a:t>
            </a:r>
          </a:p>
        </p:txBody>
      </p:sp>
      <p:pic>
        <p:nvPicPr>
          <p:cNvPr id="1026" name="Picture 2" descr="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30712"/>
            <a:ext cx="9140358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780" y="3212976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ENI-LLB-1-108 «</a:t>
            </a:r>
            <a:r>
              <a:rPr lang="en-US" dirty="0" err="1"/>
              <a:t>Nemateriālā</a:t>
            </a:r>
            <a:r>
              <a:rPr lang="en-US" dirty="0"/>
              <a:t> </a:t>
            </a:r>
            <a:r>
              <a:rPr lang="en-US" dirty="0" err="1"/>
              <a:t>kultūrvēsturiskā</a:t>
            </a:r>
            <a:r>
              <a:rPr lang="en-US" dirty="0"/>
              <a:t> </a:t>
            </a:r>
            <a:r>
              <a:rPr lang="en-US" dirty="0" err="1"/>
              <a:t>mantojuma</a:t>
            </a:r>
            <a:r>
              <a:rPr lang="en-US" dirty="0"/>
              <a:t> </a:t>
            </a:r>
            <a:r>
              <a:rPr lang="en-US" dirty="0" err="1"/>
              <a:t>saglabāšana</a:t>
            </a:r>
            <a:r>
              <a:rPr lang="en-US" dirty="0"/>
              <a:t>, </a:t>
            </a:r>
            <a:r>
              <a:rPr lang="en-US" dirty="0" err="1"/>
              <a:t>pieejamība</a:t>
            </a:r>
            <a:r>
              <a:rPr lang="en-US" dirty="0"/>
              <a:t> un </a:t>
            </a:r>
            <a:r>
              <a:rPr lang="en-US" dirty="0" err="1"/>
              <a:t>izmantošana</a:t>
            </a:r>
            <a:r>
              <a:rPr lang="en-US" dirty="0"/>
              <a:t> </a:t>
            </a:r>
            <a:r>
              <a:rPr lang="en-US" dirty="0" err="1"/>
              <a:t>kvalitatīvas</a:t>
            </a:r>
            <a:r>
              <a:rPr lang="en-US" dirty="0"/>
              <a:t> </a:t>
            </a:r>
            <a:r>
              <a:rPr lang="en-US" dirty="0" err="1"/>
              <a:t>dzīves</a:t>
            </a:r>
            <a:r>
              <a:rPr lang="en-US" dirty="0"/>
              <a:t> vides </a:t>
            </a:r>
            <a:r>
              <a:rPr lang="en-US" dirty="0" err="1"/>
              <a:t>veidošanā</a:t>
            </a:r>
            <a:r>
              <a:rPr lang="en-US" dirty="0"/>
              <a:t> un </a:t>
            </a:r>
            <a:r>
              <a:rPr lang="en-US" dirty="0" err="1"/>
              <a:t>iedzīvotāju</a:t>
            </a:r>
            <a:r>
              <a:rPr lang="en-US" dirty="0"/>
              <a:t> </a:t>
            </a:r>
            <a:r>
              <a:rPr lang="en-US" dirty="0" err="1"/>
              <a:t>piederības</a:t>
            </a:r>
            <a:r>
              <a:rPr lang="en-US" dirty="0"/>
              <a:t> </a:t>
            </a:r>
            <a:r>
              <a:rPr lang="en-US" dirty="0" err="1"/>
              <a:t>stiprināšanā</a:t>
            </a:r>
            <a:r>
              <a:rPr lang="en-US" dirty="0"/>
              <a:t> </a:t>
            </a:r>
            <a:r>
              <a:rPr lang="en-US" dirty="0" err="1"/>
              <a:t>Latvijas-Lietuvas-Baltkrievijas</a:t>
            </a:r>
            <a:r>
              <a:rPr lang="en-US" dirty="0"/>
              <a:t> </a:t>
            </a:r>
            <a:r>
              <a:rPr lang="en-US" dirty="0" err="1"/>
              <a:t>pierobežā</a:t>
            </a:r>
            <a:r>
              <a:rPr lang="en-US" dirty="0"/>
              <a:t> «/“Rediscover the roots of regions”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504" y="0"/>
            <a:ext cx="3959352" cy="14386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5641151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i="1" dirty="0"/>
              <a:t>Anna </a:t>
            </a:r>
            <a:r>
              <a:rPr lang="lv-LV" sz="1600" i="1" dirty="0" err="1"/>
              <a:t>Builo-Hoļme,</a:t>
            </a:r>
            <a:r>
              <a:rPr lang="lv-LV" sz="1600" i="1" dirty="0"/>
              <a:t> T.63028457, 27000470</a:t>
            </a:r>
          </a:p>
          <a:p>
            <a:r>
              <a:rPr lang="lv-LV" sz="1600" i="1" dirty="0" err="1"/>
              <a:t>Anna.builo@zpr.gov.lv</a:t>
            </a:r>
            <a:endParaRPr lang="lv-LV" sz="1600" i="1" dirty="0"/>
          </a:p>
        </p:txBody>
      </p:sp>
    </p:spTree>
    <p:extLst>
      <p:ext uri="{BB962C8B-B14F-4D97-AF65-F5344CB8AC3E}">
        <p14:creationId xmlns:p14="http://schemas.microsoft.com/office/powerpoint/2010/main" val="365085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D171D-9309-43DB-A2AB-FC5DF80E7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ZOOM dalības nosacījumi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BBF58-EB73-4EF6-83C6-32F893A8E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lv-LV" dirty="0"/>
              <a:t>Izslēgt skaņu/mikrofonu, kad runā lektores</a:t>
            </a:r>
          </a:p>
          <a:p>
            <a:pPr algn="just"/>
            <a:r>
              <a:rPr lang="lv-LV" dirty="0"/>
              <a:t>Jautājumus uzdot </a:t>
            </a:r>
            <a:r>
              <a:rPr lang="lv-LV" dirty="0" err="1"/>
              <a:t>čatā</a:t>
            </a:r>
            <a:endParaRPr lang="lv-LV" dirty="0"/>
          </a:p>
          <a:p>
            <a:pPr algn="just"/>
            <a:r>
              <a:rPr lang="lv-LV" dirty="0"/>
              <a:t>Diskusijas iespējamas apmācību beigās vai attiecīgi lektoru norādījumiem</a:t>
            </a:r>
          </a:p>
          <a:p>
            <a:pPr algn="just"/>
            <a:r>
              <a:rPr lang="lv-LV" dirty="0"/>
              <a:t>Apmācību dalībniekiem pieslēgt </a:t>
            </a:r>
            <a:r>
              <a:rPr lang="lv-LV" dirty="0" err="1"/>
              <a:t>web-kameras</a:t>
            </a:r>
            <a:r>
              <a:rPr lang="lv-LV" dirty="0"/>
              <a:t> nav obligāti</a:t>
            </a:r>
          </a:p>
          <a:p>
            <a:pPr algn="just"/>
            <a:r>
              <a:rPr lang="lv-LV" dirty="0"/>
              <a:t>Lūgums dalībniekiem jau laikus reģistrēties -  </a:t>
            </a:r>
            <a:r>
              <a:rPr lang="lv-LV" dirty="0">
                <a:hlinkClick r:id="rId2"/>
              </a:rPr>
              <a:t>https://ieej.lv/yV4YT</a:t>
            </a:r>
            <a:r>
              <a:rPr lang="lv-LV" dirty="0"/>
              <a:t>	uz 2.lekcijas daļu - tur radīsiet idejas praktiski, visi kopā.</a:t>
            </a:r>
          </a:p>
          <a:p>
            <a:pPr algn="just"/>
            <a:r>
              <a:rPr lang="lv-LV" dirty="0"/>
              <a:t>Novērtējuma anketas tiks izsūtītas pēc apmācībām</a:t>
            </a:r>
          </a:p>
          <a:p>
            <a:pPr algn="just"/>
            <a:r>
              <a:rPr lang="lv-LV" dirty="0"/>
              <a:t>Prezentācijas tiks nosūtītas uz e </a:t>
            </a:r>
            <a:r>
              <a:rPr lang="lv-LV" dirty="0" err="1"/>
              <a:t>pastiem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0918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45926-FA0F-4D20-B25A-97B83169B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lv-LV" b="1" dirty="0"/>
              <a:t>Zemgale - viens no pieciem plānošanas reģioniem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87" y="1484784"/>
            <a:ext cx="4031965" cy="5373216"/>
          </a:xfrm>
        </p:spPr>
        <p:txBody>
          <a:bodyPr>
            <a:normAutofit fontScale="70000" lnSpcReduction="20000"/>
          </a:bodyPr>
          <a:lstStyle/>
          <a:p>
            <a:pPr marL="214313" indent="-214313">
              <a:spcAft>
                <a:spcPts val="900"/>
              </a:spcAft>
            </a:pPr>
            <a:r>
              <a:rPr lang="lv-LV" dirty="0"/>
              <a:t>Vides Aizsardzības un Reģionālās attīstības ministrijas (VARAM) pārraudzība;</a:t>
            </a:r>
          </a:p>
          <a:p>
            <a:pPr marL="214313" indent="-214313">
              <a:spcAft>
                <a:spcPts val="900"/>
              </a:spcAft>
            </a:pPr>
            <a:r>
              <a:rPr lang="lv-LV" dirty="0"/>
              <a:t>228 409 (~12% no kopējiem LR iedzīvotājiem)</a:t>
            </a:r>
          </a:p>
          <a:p>
            <a:pPr marL="214313" indent="-214313">
              <a:spcAft>
                <a:spcPts val="900"/>
              </a:spcAft>
            </a:pPr>
            <a:r>
              <a:rPr lang="en-GB" spc="38" dirty="0"/>
              <a:t>Te</a:t>
            </a:r>
            <a:r>
              <a:rPr lang="lv-LV" spc="38" dirty="0"/>
              <a:t>ritorija</a:t>
            </a:r>
            <a:r>
              <a:rPr lang="en-GB" spc="38" dirty="0"/>
              <a:t>: 10 733</a:t>
            </a:r>
            <a:r>
              <a:rPr lang="lv-LV" spc="38" dirty="0"/>
              <a:t> </a:t>
            </a:r>
            <a:r>
              <a:rPr lang="en-GB" spc="38" dirty="0"/>
              <a:t>km</a:t>
            </a:r>
            <a:r>
              <a:rPr lang="en-GB" spc="38" baseline="30000" dirty="0"/>
              <a:t>2</a:t>
            </a:r>
            <a:r>
              <a:rPr lang="en-GB" spc="38" dirty="0"/>
              <a:t> (16,6% </a:t>
            </a:r>
            <a:r>
              <a:rPr lang="lv-LV" spc="38" dirty="0"/>
              <a:t>no Latvijas teritorijas</a:t>
            </a:r>
            <a:r>
              <a:rPr lang="en-GB" spc="38" dirty="0"/>
              <a:t>)</a:t>
            </a:r>
            <a:endParaRPr lang="lv-LV" spc="38" dirty="0"/>
          </a:p>
          <a:p>
            <a:pPr marL="214313" indent="-214313">
              <a:spcAft>
                <a:spcPts val="900"/>
              </a:spcAft>
            </a:pPr>
            <a:r>
              <a:rPr lang="en-US" dirty="0"/>
              <a:t>48%</a:t>
            </a:r>
            <a:r>
              <a:rPr lang="lv-LV" dirty="0"/>
              <a:t> dzīvo pilsētu teritorijās</a:t>
            </a:r>
            <a:r>
              <a:rPr lang="en-US" dirty="0"/>
              <a:t>, 52%</a:t>
            </a:r>
            <a:r>
              <a:rPr lang="lv-LV" dirty="0"/>
              <a:t> dzīvo lauku teritorijās</a:t>
            </a:r>
            <a:endParaRPr lang="lv-LV" spc="38" dirty="0"/>
          </a:p>
          <a:p>
            <a:pPr marL="214313" indent="-214313">
              <a:spcAft>
                <a:spcPts val="900"/>
              </a:spcAft>
            </a:pPr>
            <a:r>
              <a:rPr lang="lv-LV" dirty="0">
                <a:cs typeface="Times New Roman" pitchFamily="18" charset="0"/>
              </a:rPr>
              <a:t>Vairāk kā 240 km gara robeža ar kaimiņvalsti Lietuvu</a:t>
            </a:r>
          </a:p>
          <a:p>
            <a:pPr marL="214313" indent="-214313">
              <a:spcAft>
                <a:spcPts val="900"/>
              </a:spcAft>
            </a:pPr>
            <a:r>
              <a:rPr lang="lv-LV" spc="38" dirty="0"/>
              <a:t>Visauglīgākā lauksaimniecības zeme Latvijā</a:t>
            </a:r>
          </a:p>
          <a:p>
            <a:pPr marL="214313" indent="-214313">
              <a:spcAft>
                <a:spcPts val="900"/>
              </a:spcAft>
            </a:pPr>
            <a:r>
              <a:rPr lang="lv-LV" spc="50" dirty="0"/>
              <a:t>Pilis un muižas Zemgales reģionā</a:t>
            </a:r>
          </a:p>
          <a:p>
            <a:pPr marL="0" indent="0">
              <a:spcAft>
                <a:spcPts val="900"/>
              </a:spcAft>
              <a:buNone/>
            </a:pPr>
            <a:endParaRPr lang="lv-LV" spc="38" dirty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3397419"/>
            <a:ext cx="31863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900" b="1" dirty="0"/>
              <a:t>ZEMGALES PLĀNOŠANAS REĢIONS</a:t>
            </a:r>
            <a:endParaRPr lang="en-GB" sz="900" b="1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84742861-0157-4D01-A101-EAD8C46CAD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33391"/>
            <a:ext cx="4716764" cy="2907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BBC828-7B2F-4FEB-B2A0-1850972DCA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489949"/>
            <a:ext cx="2100106" cy="140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988AB7-D090-4AFC-B5AA-F3367787A8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747" y="4457544"/>
            <a:ext cx="2109299" cy="140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1E0316F4-E479-409F-A2E4-7EDC1380F5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676" y="4964742"/>
            <a:ext cx="2089315" cy="1566049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1438570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>
          <a:xfrm>
            <a:off x="0" y="299738"/>
            <a:ext cx="9108504" cy="1325563"/>
          </a:xfrm>
        </p:spPr>
        <p:txBody>
          <a:bodyPr>
            <a:normAutofit fontScale="90000"/>
          </a:bodyPr>
          <a:lstStyle/>
          <a:p>
            <a:pPr marL="214313" indent="-214313">
              <a:spcAft>
                <a:spcPts val="900"/>
              </a:spcAft>
            </a:pPr>
            <a:r>
              <a:rPr lang="lv-LV" sz="3600" b="1" spc="38" dirty="0"/>
              <a:t>Sastāv no 22 pašvaldībām- </a:t>
            </a:r>
            <a:r>
              <a:rPr lang="lv-LV" sz="3600" b="1" dirty="0"/>
              <a:t>divas republikas nozīmes pilsētas – Jelgava un Jēkabpils – un 20 novadi</a:t>
            </a:r>
            <a:endParaRPr lang="lv-LV" sz="3600" b="1" spc="38" dirty="0"/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6" y="1844824"/>
            <a:ext cx="895032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4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C6131-2012-42E3-B49B-7F8FB158B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4"/>
            <a:ext cx="7886700" cy="861611"/>
          </a:xfrm>
        </p:spPr>
        <p:txBody>
          <a:bodyPr/>
          <a:lstStyle/>
          <a:p>
            <a:r>
              <a:rPr lang="lv-LV" b="1" dirty="0"/>
              <a:t>Reģionālie tūrisma projekti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35401-E21E-481C-B119-981B5B9AD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99" y="1216244"/>
            <a:ext cx="7886700" cy="530909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lv-LV" dirty="0"/>
              <a:t>Reģionālie projekti – partnerībā aptver vairākas pašvaldības, ieguvums visam reģionam, prioritārie tūrisma veidi</a:t>
            </a:r>
          </a:p>
          <a:p>
            <a:pPr algn="just"/>
            <a:r>
              <a:rPr lang="lv-LV" dirty="0"/>
              <a:t>Īstenoti un tiek ieviesti 7 reģionālie projekti tūrisma jomā (neskaitot pastarpinātus projektus) </a:t>
            </a:r>
            <a:endParaRPr lang="lv-LV" dirty="0">
              <a:solidFill>
                <a:srgbClr val="FF0000"/>
              </a:solidFill>
            </a:endParaRPr>
          </a:p>
          <a:p>
            <a:pPr algn="just"/>
            <a:r>
              <a:rPr lang="lv-LV" dirty="0"/>
              <a:t>Kopējais finansējums ~ 6,3 milj. EUR</a:t>
            </a:r>
          </a:p>
          <a:p>
            <a:pPr algn="just"/>
            <a:r>
              <a:rPr lang="lv-LV" dirty="0"/>
              <a:t>Galvenie finansējuma avoti – Eiropas teritoriālās sadarbības programmas – Latvijas- Lietuvas pārrobežu programma, Centrālās Baltijas jūras reģiona pārrobežu programma, Latvijas, Lietuvas un Baltkrievijas pārrobežu sadarbības programma, u.c.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2A5A7-D9A8-4F3D-9015-770DE4D60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88607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7" y="476672"/>
            <a:ext cx="9070173" cy="60486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Autofit/>
          </a:bodyPr>
          <a:lstStyle/>
          <a:p>
            <a:r>
              <a:rPr lang="lv-LV" sz="2800" b="1" dirty="0">
                <a:solidFill>
                  <a:schemeClr val="bg1"/>
                </a:solidFill>
              </a:rPr>
              <a:t>Nemateriālā kultūrvēsturiskā mantojuma saglabāšana, pieejamība un izmantošana kvalitatīvas dzīves vides veidošanā un iedzīvotāju piederības stiprināšanā Latvijas-Lietuvas-Baltkrievijas pierobežā </a:t>
            </a:r>
          </a:p>
        </p:txBody>
      </p:sp>
    </p:spTree>
    <p:extLst>
      <p:ext uri="{BB962C8B-B14F-4D97-AF65-F5344CB8AC3E}">
        <p14:creationId xmlns:p14="http://schemas.microsoft.com/office/powerpoint/2010/main" val="106304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2059"/>
            <a:ext cx="8594812" cy="1560020"/>
          </a:xfrm>
        </p:spPr>
        <p:txBody>
          <a:bodyPr>
            <a:noAutofit/>
          </a:bodyPr>
          <a:lstStyle/>
          <a:p>
            <a:r>
              <a:rPr lang="lv-LV" sz="2400" b="1" dirty="0"/>
              <a:t>Nemateriālā kultūrvēsturiskā mantojuma saglabāšana, pieejamība un izmantošana kvalitatīvas dzīves vides veidošanā un iedzīvotāju piederības stiprināšanā Latvijas-Lietuvas-Baltkrievijas pierobežā </a:t>
            </a:r>
            <a:br>
              <a:rPr lang="lv-LV" sz="2400" b="1" dirty="0"/>
            </a:br>
            <a:r>
              <a:rPr lang="lv-LV" sz="2400" b="1" dirty="0"/>
              <a:t>REDISCOVER THE ROOTS OF THE REGION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06799"/>
            <a:ext cx="8918340" cy="4716833"/>
          </a:xfrm>
        </p:spPr>
        <p:txBody>
          <a:bodyPr>
            <a:normAutofit/>
          </a:bodyPr>
          <a:lstStyle/>
          <a:p>
            <a:pPr algn="just"/>
            <a:r>
              <a:rPr lang="lv-LV" sz="2400" b="1" dirty="0"/>
              <a:t>Vadošais partneris</a:t>
            </a:r>
            <a:r>
              <a:rPr lang="lv-LV" sz="2400" dirty="0"/>
              <a:t>: Zemgales plānošanas reģions</a:t>
            </a:r>
          </a:p>
          <a:p>
            <a:pPr algn="just"/>
            <a:r>
              <a:rPr lang="lv-LV" sz="2400" b="1" dirty="0"/>
              <a:t>Partneri: </a:t>
            </a:r>
            <a:r>
              <a:rPr lang="lv-LV" sz="2400" dirty="0"/>
              <a:t>Jēkabpils pilsēta, Neretas novads (LV), </a:t>
            </a:r>
            <a:r>
              <a:rPr lang="lv-LV" sz="2400" dirty="0" err="1"/>
              <a:t>Rokišķu</a:t>
            </a:r>
            <a:r>
              <a:rPr lang="lv-LV" sz="2400" dirty="0"/>
              <a:t> pašvaldība, Viļņas rajons (LT), Polockas pilsēta un rajons (BLR)</a:t>
            </a:r>
          </a:p>
          <a:p>
            <a:pPr algn="just"/>
            <a:r>
              <a:rPr lang="lv-LV" sz="2400" b="1" dirty="0"/>
              <a:t>Projekta mērķis </a:t>
            </a:r>
            <a:r>
              <a:rPr lang="lv-LV" sz="2400" dirty="0"/>
              <a:t>ir veicināt nemateriālo kultūras mantojuma un vietējās vēstures vērtību saglabāšanu, pieejamību un attīstību, uzlabojot ilgtspējīga kultūras tūrisma konkurētspēju Latvijas-Lietuvas-Baltkrievijas pierobežā</a:t>
            </a:r>
          </a:p>
          <a:p>
            <a:pPr algn="just"/>
            <a:r>
              <a:rPr lang="lv-LV" altLang="lv-LV" sz="2400" b="1" dirty="0"/>
              <a:t>Kopējais budžets: </a:t>
            </a:r>
            <a:r>
              <a:rPr lang="lv-LV" altLang="lv-LV" sz="2400" dirty="0"/>
              <a:t>1 027 336,48 EUR</a:t>
            </a:r>
          </a:p>
          <a:p>
            <a:pPr algn="just"/>
            <a:r>
              <a:rPr lang="lv-LV" altLang="lv-LV" sz="2400" b="1" dirty="0"/>
              <a:t>ZPR budžets: </a:t>
            </a:r>
            <a:r>
              <a:rPr lang="lv-LV" altLang="lv-LV" sz="2400" dirty="0"/>
              <a:t>151 560,80 EUR</a:t>
            </a:r>
          </a:p>
          <a:p>
            <a:pPr algn="just"/>
            <a:r>
              <a:rPr lang="lv-LV" sz="2400" b="1" dirty="0"/>
              <a:t>Projekta īstenošanas laiks: </a:t>
            </a:r>
            <a:r>
              <a:rPr lang="lv-LV" sz="2400" dirty="0"/>
              <a:t>(24 mēneši) 14.05.2019 – 13.05.2021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pPr/>
              <a:t>7</a:t>
            </a:fld>
            <a:endParaRPr lang="lv-LV"/>
          </a:p>
        </p:txBody>
      </p:sp>
      <p:pic>
        <p:nvPicPr>
          <p:cNvPr id="2050" name="Picture 2" descr="http://www.eni-cbc.eu/llb/data/public/thumbnails/2016/09/resize_636x600_lv-lt-by-programme-logo_lv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9945">
            <a:off x="6497939" y="4491450"/>
            <a:ext cx="1570074" cy="77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58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9AAB5-0C4F-45A4-80F6-73590B5D6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6632"/>
            <a:ext cx="8229600" cy="615204"/>
          </a:xfrm>
        </p:spPr>
        <p:txBody>
          <a:bodyPr>
            <a:noAutofit/>
          </a:bodyPr>
          <a:lstStyle/>
          <a:p>
            <a:r>
              <a:rPr lang="lv-LV" b="1" dirty="0"/>
              <a:t>Partnerība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57B3D-3714-4EBF-A382-FC2F63B64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731837"/>
            <a:ext cx="8229600" cy="53943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2800" dirty="0"/>
              <a:t>Partnerība aptver plašu ģeogrāfisko pārklājumu.</a:t>
            </a:r>
          </a:p>
          <a:p>
            <a:pPr marL="0" indent="0" algn="just">
              <a:buNone/>
            </a:pPr>
            <a:r>
              <a:rPr lang="lv-LV" sz="2000" dirty="0"/>
              <a:t>Partneriem ir daudzveidīgs, pievilcīgs nemateriālās kultūras mantojums, kam ir liela vērtība – dziesmas, tautas dejas, gadskārtu svētki, kolektīvi, amatniecības tradīcijas, nopelni - valsts vecākās pilsētas, lieliskas personības, kultūrvēsturiskie reģioni, utt.</a:t>
            </a:r>
            <a:endParaRPr lang="lv-LV" sz="2000" b="1" i="1" dirty="0"/>
          </a:p>
          <a:p>
            <a:pPr marL="0" indent="0" algn="just">
              <a:buNone/>
            </a:pPr>
            <a:r>
              <a:rPr lang="lv-LV" sz="2000" b="1" i="1" dirty="0"/>
              <a:t>            </a:t>
            </a:r>
            <a:r>
              <a:rPr lang="lv-LV" sz="2000" b="1" dirty="0" err="1"/>
              <a:t>Polotska</a:t>
            </a:r>
            <a:r>
              <a:rPr lang="lv-LV" sz="2000" b="1" dirty="0"/>
              <a:t> </a:t>
            </a:r>
            <a:r>
              <a:rPr lang="lv-LV" sz="2000" dirty="0"/>
              <a:t>ir senākā Baltkrievijas pilsēta, </a:t>
            </a:r>
            <a:r>
              <a:rPr lang="lv-LV" sz="2000" i="1" dirty="0"/>
              <a:t>1154 </a:t>
            </a:r>
            <a:r>
              <a:rPr lang="lv-LV" sz="2000" dirty="0"/>
              <a:t>gadus veca. </a:t>
            </a:r>
          </a:p>
          <a:p>
            <a:pPr marL="0" indent="0">
              <a:buNone/>
            </a:pPr>
            <a:r>
              <a:rPr lang="lv-LV" sz="2000" b="1" i="1" dirty="0"/>
              <a:t>  </a:t>
            </a:r>
            <a:r>
              <a:rPr lang="lv-LV" sz="2000" b="1" dirty="0"/>
              <a:t>         Viļņas rajona </a:t>
            </a:r>
            <a:r>
              <a:rPr lang="lv-LV" sz="2000" dirty="0"/>
              <a:t>vecākā pilsēta </a:t>
            </a:r>
            <a:r>
              <a:rPr lang="lv-LV" sz="2000" i="1" dirty="0" err="1"/>
              <a:t>Maišiagala</a:t>
            </a:r>
            <a:r>
              <a:rPr lang="lv-LV" sz="2000" i="1" dirty="0"/>
              <a:t> (1254) </a:t>
            </a:r>
            <a:r>
              <a:rPr lang="lv-LV" sz="2000" dirty="0"/>
              <a:t>ir viena no agrākajām Lietuvas apmetnēm. </a:t>
            </a:r>
          </a:p>
          <a:p>
            <a:pPr marL="0" indent="0">
              <a:buNone/>
            </a:pPr>
            <a:r>
              <a:rPr lang="lv-LV" sz="2000" b="1" dirty="0"/>
              <a:t>          Zemgale </a:t>
            </a:r>
            <a:r>
              <a:rPr lang="lv-LV" sz="2000" i="1" dirty="0"/>
              <a:t>– </a:t>
            </a:r>
            <a:r>
              <a:rPr lang="lv-LV" sz="2000" dirty="0"/>
              <a:t>lieliskas personības kā pirmie Latvijas prezidenti, bērnu literatūras autori. </a:t>
            </a:r>
          </a:p>
          <a:p>
            <a:pPr marL="0" indent="0">
              <a:buNone/>
            </a:pPr>
            <a:r>
              <a:rPr lang="lv-LV" sz="2000" b="1" dirty="0"/>
              <a:t>          Jēkabpils, Nereta un </a:t>
            </a:r>
            <a:r>
              <a:rPr lang="lv-LV" sz="2000" b="1" dirty="0" err="1"/>
              <a:t>Rokišķi</a:t>
            </a:r>
            <a:r>
              <a:rPr lang="lv-LV" sz="2000" b="1" dirty="0"/>
              <a:t> </a:t>
            </a:r>
            <a:r>
              <a:rPr lang="lv-LV" sz="2000" dirty="0"/>
              <a:t>ir daļa no kultūrvēsturiskā Sēlijas reģiona </a:t>
            </a:r>
          </a:p>
          <a:p>
            <a:pPr marL="0" indent="0">
              <a:buNone/>
            </a:pPr>
            <a:r>
              <a:rPr lang="lv-LV" sz="2000" b="1" dirty="0"/>
              <a:t>          Jēkabpilī</a:t>
            </a:r>
            <a:r>
              <a:rPr lang="lv-LV" sz="2000" dirty="0"/>
              <a:t> atrodas viens no 2 Latvijas </a:t>
            </a:r>
            <a:r>
              <a:rPr lang="lv-LV" sz="2000" i="1" dirty="0"/>
              <a:t>UNESCO </a:t>
            </a:r>
            <a:r>
              <a:rPr lang="lv-LV" sz="2000" dirty="0"/>
              <a:t>pasaules mantojuma objektiem – </a:t>
            </a:r>
            <a:r>
              <a:rPr lang="lv-LV" sz="2000" dirty="0" err="1"/>
              <a:t>Strūves</a:t>
            </a:r>
            <a:r>
              <a:rPr lang="lv-LV" sz="2000" dirty="0"/>
              <a:t> ģeodēziskais loks. 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6940C6E-1291-460E-BBB2-3B347A93E573}"/>
              </a:ext>
            </a:extLst>
          </p:cNvPr>
          <p:cNvSpPr/>
          <p:nvPr/>
        </p:nvSpPr>
        <p:spPr>
          <a:xfrm>
            <a:off x="574739" y="2694759"/>
            <a:ext cx="216024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00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9150815-2B1F-49F8-A64C-F318FC196B47}"/>
              </a:ext>
            </a:extLst>
          </p:cNvPr>
          <p:cNvSpPr/>
          <p:nvPr/>
        </p:nvSpPr>
        <p:spPr>
          <a:xfrm>
            <a:off x="574739" y="3046385"/>
            <a:ext cx="216024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00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554CC88-7A21-4FAE-BD9E-CC64D18CF28A}"/>
              </a:ext>
            </a:extLst>
          </p:cNvPr>
          <p:cNvSpPr/>
          <p:nvPr/>
        </p:nvSpPr>
        <p:spPr>
          <a:xfrm>
            <a:off x="539241" y="3730655"/>
            <a:ext cx="216024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00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E7B1F7DF-2DDC-405B-BABB-2394CE8F82FE}"/>
              </a:ext>
            </a:extLst>
          </p:cNvPr>
          <p:cNvSpPr/>
          <p:nvPr/>
        </p:nvSpPr>
        <p:spPr>
          <a:xfrm>
            <a:off x="539241" y="4361899"/>
            <a:ext cx="216024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00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557A68B-9F3C-4947-8B93-17C528FA56BF}"/>
              </a:ext>
            </a:extLst>
          </p:cNvPr>
          <p:cNvSpPr/>
          <p:nvPr/>
        </p:nvSpPr>
        <p:spPr>
          <a:xfrm>
            <a:off x="539241" y="4789567"/>
            <a:ext cx="216024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00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1" y="5356358"/>
            <a:ext cx="2115727" cy="1410484"/>
          </a:xfrm>
          <a:prstGeom prst="rect">
            <a:avLst/>
          </a:prstGeom>
        </p:spPr>
      </p:pic>
      <p:pic>
        <p:nvPicPr>
          <p:cNvPr id="2050" name="Picture 2" descr="Image result for pirmais preziden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32" y="5344735"/>
            <a:ext cx="1014737" cy="141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5D5CDA-C87C-4466-8F63-85F36D9E4B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01" y="5356358"/>
            <a:ext cx="1999923" cy="13988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79648E-C83C-4D96-85B2-3CA5CA9C86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047" y="5350168"/>
            <a:ext cx="2115726" cy="13988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569F67-45A0-4BAE-84F3-401138FC5A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43" y="5351383"/>
            <a:ext cx="926656" cy="138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35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FC9A2-C9BB-4BAE-8759-ABC019E5B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02503"/>
            <a:ext cx="8928992" cy="836712"/>
          </a:xfrm>
        </p:spPr>
        <p:txBody>
          <a:bodyPr>
            <a:noAutofit/>
          </a:bodyPr>
          <a:lstStyle/>
          <a:p>
            <a:r>
              <a:rPr lang="lv-LV" b="1" dirty="0"/>
              <a:t>Mantojuma un tradīciju saglabāšana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EA95C-65E1-49AA-80C5-A1710FA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21375"/>
            <a:ext cx="8352928" cy="58341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lv-LV" sz="2100" b="1" dirty="0"/>
              <a:t>Lai saglabātu mantojumu un tradīcijas, 5 starppaaudžu tikšanās tiks organizētas, vairojot interesi un nemateriālā kultūras mantojuma pārmantojamību: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lv-LV" sz="2100" dirty="0"/>
              <a:t>Tikšanās </a:t>
            </a:r>
            <a:r>
              <a:rPr lang="en-GB" sz="2100" b="1" dirty="0"/>
              <a:t>par </a:t>
            </a:r>
            <a:r>
              <a:rPr lang="en-GB" sz="2100" b="1" dirty="0" err="1"/>
              <a:t>tekstilmozaīku</a:t>
            </a:r>
            <a:r>
              <a:rPr lang="en-GB" sz="2100" b="1" dirty="0"/>
              <a:t> </a:t>
            </a:r>
            <a:r>
              <a:rPr lang="en-GB" sz="2100" dirty="0" err="1"/>
              <a:t>Polotskā</a:t>
            </a:r>
            <a:r>
              <a:rPr lang="en-GB" sz="2100" dirty="0"/>
              <a:t> - 15 </a:t>
            </a:r>
            <a:r>
              <a:rPr lang="en-GB" sz="2100" dirty="0" err="1"/>
              <a:t>vecākā</a:t>
            </a:r>
            <a:r>
              <a:rPr lang="en-GB" sz="2100" dirty="0"/>
              <a:t> </a:t>
            </a:r>
            <a:r>
              <a:rPr lang="en-GB" sz="2100" dirty="0" err="1"/>
              <a:t>gada</a:t>
            </a:r>
            <a:r>
              <a:rPr lang="en-GB" sz="2100" dirty="0"/>
              <a:t> </a:t>
            </a:r>
            <a:r>
              <a:rPr lang="en-GB" sz="2100" dirty="0" err="1"/>
              <a:t>gājuma</a:t>
            </a:r>
            <a:r>
              <a:rPr lang="en-GB" sz="2100" dirty="0"/>
              <a:t> </a:t>
            </a:r>
            <a:r>
              <a:rPr lang="en-GB" sz="2100" dirty="0" err="1"/>
              <a:t>cilvēki</a:t>
            </a:r>
            <a:r>
              <a:rPr lang="en-GB" sz="2100" dirty="0"/>
              <a:t> un 15 </a:t>
            </a:r>
            <a:r>
              <a:rPr lang="en-GB" sz="2100" dirty="0" err="1"/>
              <a:t>bērni</a:t>
            </a:r>
            <a:endParaRPr lang="en-GB" sz="2100" dirty="0"/>
          </a:p>
          <a:p>
            <a:pPr marL="457200" indent="-457200" algn="just">
              <a:buFont typeface="+mj-lt"/>
              <a:buAutoNum type="arabicPeriod"/>
            </a:pPr>
            <a:r>
              <a:rPr lang="en-GB" sz="2100" dirty="0" err="1"/>
              <a:t>Tikšanās</a:t>
            </a:r>
            <a:r>
              <a:rPr lang="en-GB" sz="2100" dirty="0"/>
              <a:t> </a:t>
            </a:r>
            <a:r>
              <a:rPr lang="en-GB" sz="2100" b="1" dirty="0"/>
              <a:t>par </a:t>
            </a:r>
            <a:r>
              <a:rPr lang="en-GB" sz="2100" b="1" dirty="0" err="1"/>
              <a:t>dziesmām</a:t>
            </a:r>
            <a:r>
              <a:rPr lang="en-GB" sz="2100" b="1" dirty="0"/>
              <a:t> </a:t>
            </a:r>
            <a:r>
              <a:rPr lang="en-GB" sz="2100" dirty="0" err="1"/>
              <a:t>Viļnas</a:t>
            </a:r>
            <a:r>
              <a:rPr lang="en-GB" sz="2100" dirty="0"/>
              <a:t> </a:t>
            </a:r>
            <a:r>
              <a:rPr lang="en-GB" sz="2100" dirty="0" err="1"/>
              <a:t>rajonā</a:t>
            </a:r>
            <a:r>
              <a:rPr lang="en-GB" sz="2100" dirty="0"/>
              <a:t> – 40 </a:t>
            </a:r>
            <a:r>
              <a:rPr lang="en-GB" sz="2100" dirty="0" err="1"/>
              <a:t>jaunieši</a:t>
            </a:r>
            <a:r>
              <a:rPr lang="en-GB" sz="2100" dirty="0"/>
              <a:t>, 40 </a:t>
            </a:r>
            <a:r>
              <a:rPr lang="en-GB" sz="2100" dirty="0" err="1"/>
              <a:t>vecāka</a:t>
            </a:r>
            <a:r>
              <a:rPr lang="en-GB" sz="2100" dirty="0"/>
              <a:t> </a:t>
            </a:r>
            <a:r>
              <a:rPr lang="en-GB" sz="2100" dirty="0" err="1"/>
              <a:t>gada</a:t>
            </a:r>
            <a:r>
              <a:rPr lang="en-GB" sz="2100" dirty="0"/>
              <a:t> </a:t>
            </a:r>
            <a:r>
              <a:rPr lang="en-GB" sz="2100" dirty="0" err="1"/>
              <a:t>gājuma</a:t>
            </a:r>
            <a:r>
              <a:rPr lang="en-GB" sz="2100" dirty="0"/>
              <a:t> </a:t>
            </a:r>
            <a:r>
              <a:rPr lang="en-GB" sz="2100" dirty="0" err="1"/>
              <a:t>cilvēki</a:t>
            </a:r>
            <a:r>
              <a:rPr lang="en-GB" sz="2100" dirty="0"/>
              <a:t>, 5 personas </a:t>
            </a:r>
            <a:r>
              <a:rPr lang="en-GB" sz="2100" dirty="0" err="1"/>
              <a:t>ar</a:t>
            </a:r>
            <a:r>
              <a:rPr lang="en-GB" sz="2100" dirty="0"/>
              <a:t> </a:t>
            </a:r>
            <a:r>
              <a:rPr lang="en-GB" sz="2100" dirty="0" err="1"/>
              <a:t>ierobežotām</a:t>
            </a:r>
            <a:r>
              <a:rPr lang="en-GB" sz="2100" dirty="0"/>
              <a:t> </a:t>
            </a:r>
            <a:r>
              <a:rPr lang="en-GB" sz="2100" dirty="0" err="1"/>
              <a:t>spējām</a:t>
            </a:r>
            <a:r>
              <a:rPr lang="en-GB" sz="2100" dirty="0"/>
              <a:t> – </a:t>
            </a:r>
            <a:r>
              <a:rPr lang="en-GB" sz="2100" dirty="0" err="1"/>
              <a:t>zīmējumu</a:t>
            </a:r>
            <a:r>
              <a:rPr lang="en-GB" sz="2100" dirty="0"/>
              <a:t> </a:t>
            </a:r>
            <a:r>
              <a:rPr lang="en-GB" sz="2100" dirty="0" err="1"/>
              <a:t>izstāde</a:t>
            </a:r>
            <a:r>
              <a:rPr lang="en-GB" sz="2100" dirty="0"/>
              <a:t>, </a:t>
            </a:r>
            <a:r>
              <a:rPr lang="en-GB" sz="2100" dirty="0" err="1"/>
              <a:t>grāmatas</a:t>
            </a:r>
            <a:r>
              <a:rPr lang="en-GB" sz="2100" dirty="0"/>
              <a:t> </a:t>
            </a:r>
            <a:r>
              <a:rPr lang="en-GB" sz="2100" dirty="0" err="1"/>
              <a:t>ar</a:t>
            </a:r>
            <a:r>
              <a:rPr lang="en-GB" sz="2100" dirty="0"/>
              <a:t> CD.</a:t>
            </a:r>
            <a:r>
              <a:rPr lang="lv-LV" sz="2100" dirty="0"/>
              <a:t> 08.2019 -08.2020</a:t>
            </a:r>
          </a:p>
          <a:p>
            <a:pPr marL="457200" indent="-457200" algn="just">
              <a:buFont typeface="+mj-lt"/>
              <a:buAutoNum type="arabicPeriod"/>
            </a:pPr>
            <a:endParaRPr lang="lv-LV" sz="2100" dirty="0"/>
          </a:p>
          <a:p>
            <a:pPr marL="457200" indent="-457200" algn="just">
              <a:buFont typeface="+mj-lt"/>
              <a:buAutoNum type="arabicPeriod"/>
            </a:pPr>
            <a:endParaRPr lang="lv-LV" sz="2100" dirty="0"/>
          </a:p>
          <a:p>
            <a:pPr marL="457200" indent="-457200" algn="just">
              <a:buFont typeface="+mj-lt"/>
              <a:buAutoNum type="arabicPeriod"/>
            </a:pPr>
            <a:endParaRPr lang="lv-LV" sz="2100" dirty="0"/>
          </a:p>
          <a:p>
            <a:pPr marL="457200" indent="-457200" algn="just">
              <a:buFont typeface="+mj-lt"/>
              <a:buAutoNum type="arabicPeriod"/>
            </a:pPr>
            <a:endParaRPr lang="lv-LV" sz="2100" dirty="0"/>
          </a:p>
          <a:p>
            <a:pPr marL="457200" indent="-457200" algn="just">
              <a:buFont typeface="+mj-lt"/>
              <a:buAutoNum type="arabicPeriod"/>
            </a:pPr>
            <a:endParaRPr lang="lv-LV" sz="2100" dirty="0"/>
          </a:p>
          <a:p>
            <a:pPr marL="457200" indent="-457200" algn="just">
              <a:buFont typeface="+mj-lt"/>
              <a:buAutoNum type="arabicPeriod"/>
            </a:pPr>
            <a:endParaRPr lang="en-GB" sz="2100" dirty="0"/>
          </a:p>
          <a:p>
            <a:pPr marL="457200" indent="-457200" algn="just">
              <a:buFont typeface="+mj-lt"/>
              <a:buAutoNum type="arabicPeriod"/>
            </a:pPr>
            <a:r>
              <a:rPr lang="en-GB" sz="2100" dirty="0" err="1"/>
              <a:t>Tikšanās</a:t>
            </a:r>
            <a:r>
              <a:rPr lang="en-GB" sz="2100" dirty="0"/>
              <a:t> </a:t>
            </a:r>
            <a:r>
              <a:rPr lang="en-GB" sz="2100" b="1" dirty="0"/>
              <a:t>par </a:t>
            </a:r>
            <a:r>
              <a:rPr lang="en-GB" sz="2100" b="1" dirty="0" err="1"/>
              <a:t>aušanu</a:t>
            </a:r>
            <a:r>
              <a:rPr lang="en-GB" sz="2100" b="1" dirty="0"/>
              <a:t> </a:t>
            </a:r>
            <a:r>
              <a:rPr lang="en-GB" sz="2100" dirty="0" err="1"/>
              <a:t>Neretā</a:t>
            </a:r>
            <a:r>
              <a:rPr lang="en-GB" sz="2100" dirty="0"/>
              <a:t> – 40 </a:t>
            </a:r>
            <a:r>
              <a:rPr lang="en-GB" sz="2100" dirty="0" err="1"/>
              <a:t>bērni</a:t>
            </a:r>
            <a:r>
              <a:rPr lang="en-GB" sz="2100" dirty="0"/>
              <a:t>, 10 </a:t>
            </a:r>
            <a:r>
              <a:rPr lang="en-GB" sz="2100" dirty="0" err="1"/>
              <a:t>profesionāļi</a:t>
            </a:r>
            <a:r>
              <a:rPr lang="en-GB" sz="2100" dirty="0"/>
              <a:t> – </a:t>
            </a:r>
            <a:r>
              <a:rPr lang="en-GB" sz="2100" dirty="0" err="1"/>
              <a:t>paklājs</a:t>
            </a:r>
            <a:r>
              <a:rPr lang="en-GB" sz="2100" dirty="0"/>
              <a:t>, </a:t>
            </a:r>
            <a:r>
              <a:rPr lang="en-GB" sz="2100" dirty="0" err="1"/>
              <a:t>foto</a:t>
            </a:r>
            <a:r>
              <a:rPr lang="en-GB" sz="2100" dirty="0"/>
              <a:t> </a:t>
            </a:r>
            <a:r>
              <a:rPr lang="en-GB" sz="2100" dirty="0" err="1"/>
              <a:t>izstāde</a:t>
            </a:r>
            <a:r>
              <a:rPr lang="en-GB" sz="2100" dirty="0"/>
              <a:t>.</a:t>
            </a:r>
          </a:p>
          <a:p>
            <a:pPr algn="just"/>
            <a:endParaRPr lang="en-GB" sz="2100" dirty="0"/>
          </a:p>
          <a:p>
            <a:pPr algn="just"/>
            <a:endParaRPr lang="en-GB" sz="2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4A4740-19F1-45B8-B2E4-0EC5309A1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699955"/>
            <a:ext cx="4136907" cy="2236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97C047-3BAB-4831-A80B-06459BE5B2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52" y="3699955"/>
            <a:ext cx="3350711" cy="2236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74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1274</Words>
  <Application>Microsoft Office PowerPoint</Application>
  <PresentationFormat>On-screen Show (4:3)</PresentationFormat>
  <Paragraphs>113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  </vt:lpstr>
      <vt:lpstr>ZOOM dalības nosacījumi</vt:lpstr>
      <vt:lpstr>Zemgale - viens no pieciem plānošanas reģioniem </vt:lpstr>
      <vt:lpstr>Sastāv no 22 pašvaldībām- divas republikas nozīmes pilsētas – Jelgava un Jēkabpils – un 20 novadi</vt:lpstr>
      <vt:lpstr>Reģionālie tūrisma projekti </vt:lpstr>
      <vt:lpstr>Nemateriālā kultūrvēsturiskā mantojuma saglabāšana, pieejamība un izmantošana kvalitatīvas dzīves vides veidošanā un iedzīvotāju piederības stiprināšanā Latvijas-Lietuvas-Baltkrievijas pierobežā </vt:lpstr>
      <vt:lpstr>Nemateriālā kultūrvēsturiskā mantojuma saglabāšana, pieejamība un izmantošana kvalitatīvas dzīves vides veidošanā un iedzīvotāju piederības stiprināšanā Latvijas-Lietuvas-Baltkrievijas pierobežā  REDISCOVER THE ROOTS OF THE REGION</vt:lpstr>
      <vt:lpstr>Partnerība</vt:lpstr>
      <vt:lpstr>Mantojuma un tradīciju saglabāšana</vt:lpstr>
      <vt:lpstr>Mantojuma un tradīciju saglabāšana</vt:lpstr>
      <vt:lpstr>Izglītošana, nemateriālā kultūras mantojuma kopīgais un atšķirīgais </vt:lpstr>
      <vt:lpstr>Pieredzes pārņemšana, saišu stiprināšana</vt:lpstr>
      <vt:lpstr>Nemateriālā kultūrās mantojuma un vietējās vēstures pieejamība  </vt:lpstr>
      <vt:lpstr>Nozares stiprināšana</vt:lpstr>
      <vt:lpstr> Stiprināta reģionālā identitāte, atpazīstamības materiāli/simboli: </vt:lpstr>
      <vt:lpstr>Kopīgi tūrisma maršruti</vt:lpstr>
      <vt:lpstr>Paldies!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Anna</cp:lastModifiedBy>
  <cp:revision>196</cp:revision>
  <cp:lastPrinted>2019-02-04T06:29:46Z</cp:lastPrinted>
  <dcterms:created xsi:type="dcterms:W3CDTF">2018-05-24T10:49:47Z</dcterms:created>
  <dcterms:modified xsi:type="dcterms:W3CDTF">2020-09-18T06:20:44Z</dcterms:modified>
</cp:coreProperties>
</file>