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80" r:id="rId4"/>
    <p:sldId id="284" r:id="rId5"/>
    <p:sldId id="276" r:id="rId6"/>
    <p:sldId id="277" r:id="rId7"/>
    <p:sldId id="278" r:id="rId8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a\Dropbox\VRI\2016\Klimata%20dati\done\Klimata_Dat_log_zoob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tiss\Desktop\invaz_sugas_sudrabk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lv-LV" dirty="0" err="1"/>
              <a:t>Zoobentoss</a:t>
            </a:r>
            <a:r>
              <a:rPr lang="lv-LV" baseline="0" dirty="0"/>
              <a:t> pa sugām </a:t>
            </a:r>
            <a:endParaRPr lang="lv-LV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lv-LV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'grafiki,sast'!$D$112</c:f>
              <c:strCache>
                <c:ptCount val="1"/>
                <c:pt idx="0">
                  <c:v>1955 PEL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'grafiki,sast'!$B$113:$C$181</c:f>
              <c:multiLvlStrCache>
                <c:ptCount val="69"/>
                <c:lvl>
                  <c:pt idx="0">
                    <c:v>Anadonnta complanata</c:v>
                  </c:pt>
                  <c:pt idx="1">
                    <c:v>Anodonta sp.</c:v>
                  </c:pt>
                  <c:pt idx="2">
                    <c:v>Dreissena polymorpha</c:v>
                  </c:pt>
                  <c:pt idx="3">
                    <c:v>Unio pictorum</c:v>
                  </c:pt>
                  <c:pt idx="4">
                    <c:v>Unio tumidus</c:v>
                  </c:pt>
                  <c:pt idx="5">
                    <c:v>Pisidium nitidum</c:v>
                  </c:pt>
                  <c:pt idx="6">
                    <c:v>Pisidium casertanum</c:v>
                  </c:pt>
                  <c:pt idx="7">
                    <c:v>Sphaerium corneum</c:v>
                  </c:pt>
                  <c:pt idx="8">
                    <c:v>Pisidium amnicum</c:v>
                  </c:pt>
                  <c:pt idx="9">
                    <c:v>Pisidium casertanum</c:v>
                  </c:pt>
                  <c:pt idx="10">
                    <c:v>Pisidium nitidium</c:v>
                  </c:pt>
                  <c:pt idx="11">
                    <c:v>Pisidium pulchellum</c:v>
                  </c:pt>
                  <c:pt idx="12">
                    <c:v>Sphaerium corneum</c:v>
                  </c:pt>
                  <c:pt idx="13">
                    <c:v>Sphaerium solidum</c:v>
                  </c:pt>
                  <c:pt idx="14">
                    <c:v>Coleoptera</c:v>
                  </c:pt>
                  <c:pt idx="15">
                    <c:v>Asellus aquaticus</c:v>
                  </c:pt>
                  <c:pt idx="16">
                    <c:v>Gammarus lacustris</c:v>
                  </c:pt>
                  <c:pt idx="17">
                    <c:v>Chironomidae</c:v>
                  </c:pt>
                  <c:pt idx="18">
                    <c:v>Chrisops sp.</c:v>
                  </c:pt>
                  <c:pt idx="19">
                    <c:v>Chironomus plumosus</c:v>
                  </c:pt>
                  <c:pt idx="20">
                    <c:v>Diptera kopā</c:v>
                  </c:pt>
                  <c:pt idx="21">
                    <c:v>Ceratopogonidae</c:v>
                  </c:pt>
                  <c:pt idx="22">
                    <c:v>Bezzia sp.</c:v>
                  </c:pt>
                  <c:pt idx="23">
                    <c:v>Caenis lactea</c:v>
                  </c:pt>
                  <c:pt idx="24">
                    <c:v>Cloeon dipterum</c:v>
                  </c:pt>
                  <c:pt idx="25">
                    <c:v>Ephemera vulgata</c:v>
                  </c:pt>
                  <c:pt idx="26">
                    <c:v>Acroloxus lacustris</c:v>
                  </c:pt>
                  <c:pt idx="27">
                    <c:v>Anisus apirorbis</c:v>
                  </c:pt>
                  <c:pt idx="28">
                    <c:v>Bithynia tentaculata</c:v>
                  </c:pt>
                  <c:pt idx="29">
                    <c:v>Gyraulus albus</c:v>
                  </c:pt>
                  <c:pt idx="30">
                    <c:v>Lymnaea stagnalis</c:v>
                  </c:pt>
                  <c:pt idx="31">
                    <c:v>Physa fontinalis</c:v>
                  </c:pt>
                  <c:pt idx="32">
                    <c:v>Radix ovata</c:v>
                  </c:pt>
                  <c:pt idx="33">
                    <c:v>Valvata piscinalis</c:v>
                  </c:pt>
                  <c:pt idx="34">
                    <c:v>Viviparus viviparus</c:v>
                  </c:pt>
                  <c:pt idx="35">
                    <c:v>Valvata pulchella</c:v>
                  </c:pt>
                  <c:pt idx="36">
                    <c:v>Anisus vortex</c:v>
                  </c:pt>
                  <c:pt idx="37">
                    <c:v>Coretus corneus</c:v>
                  </c:pt>
                  <c:pt idx="38">
                    <c:v>Hippeutis complanatus</c:v>
                  </c:pt>
                  <c:pt idx="39">
                    <c:v>Limnea stagnalis</c:v>
                  </c:pt>
                  <c:pt idx="40">
                    <c:v>Physa fontinalis</c:v>
                  </c:pt>
                  <c:pt idx="41">
                    <c:v>Planorbis carinatus</c:v>
                  </c:pt>
                  <c:pt idx="42">
                    <c:v>Radix auricularia</c:v>
                  </c:pt>
                  <c:pt idx="43">
                    <c:v>Cystobranchus fasciatus</c:v>
                  </c:pt>
                  <c:pt idx="44">
                    <c:v>Erpobdella sp.</c:v>
                  </c:pt>
                  <c:pt idx="45">
                    <c:v>Glossiphonia complanata</c:v>
                  </c:pt>
                  <c:pt idx="46">
                    <c:v>Glossiphonia heteroclita</c:v>
                  </c:pt>
                  <c:pt idx="47">
                    <c:v>Helobdella stagnalis</c:v>
                  </c:pt>
                  <c:pt idx="48">
                    <c:v>Hemiclepsis marginata</c:v>
                  </c:pt>
                  <c:pt idx="49">
                    <c:v>Theromyzon maculosum</c:v>
                  </c:pt>
                  <c:pt idx="50">
                    <c:v>Gammarus lacustris</c:v>
                  </c:pt>
                  <c:pt idx="51">
                    <c:v>Asellus aquaticus</c:v>
                  </c:pt>
                  <c:pt idx="52">
                    <c:v>Sialis lutaria</c:v>
                  </c:pt>
                  <c:pt idx="53">
                    <c:v>Odonata</c:v>
                  </c:pt>
                  <c:pt idx="54">
                    <c:v>Coenagrion sp.</c:v>
                  </c:pt>
                  <c:pt idx="55">
                    <c:v>Libellulidae</c:v>
                  </c:pt>
                  <c:pt idx="56">
                    <c:v>Liebellula quadrimaculata</c:v>
                  </c:pt>
                  <c:pt idx="57">
                    <c:v>Oligochaeta</c:v>
                  </c:pt>
                  <c:pt idx="58">
                    <c:v>Agraylea sp.</c:v>
                  </c:pt>
                  <c:pt idx="59">
                    <c:v>Molanna angustata</c:v>
                  </c:pt>
                  <c:pt idx="60">
                    <c:v>Mystacides  longicornis</c:v>
                  </c:pt>
                  <c:pt idx="61">
                    <c:v>Phryganea sp.</c:v>
                  </c:pt>
                  <c:pt idx="62">
                    <c:v>Leptocerus cinereus</c:v>
                  </c:pt>
                  <c:pt idx="63">
                    <c:v>Limnephilus sp.</c:v>
                  </c:pt>
                  <c:pt idx="64">
                    <c:v>Molanna angustata</c:v>
                  </c:pt>
                  <c:pt idx="65">
                    <c:v>Phryganea striata</c:v>
                  </c:pt>
                  <c:pt idx="66">
                    <c:v>Dugesia lugubris</c:v>
                  </c:pt>
                  <c:pt idx="67">
                    <c:v>Planaris torva</c:v>
                  </c:pt>
                  <c:pt idx="68">
                    <c:v>Polycelis nigra</c:v>
                  </c:pt>
                </c:lvl>
                <c:lvl>
                  <c:pt idx="0">
                    <c:v>BI</c:v>
                  </c:pt>
                  <c:pt idx="14">
                    <c:v>.</c:v>
                  </c:pt>
                  <c:pt idx="15">
                    <c:v>CR</c:v>
                  </c:pt>
                  <c:pt idx="17">
                    <c:v>DI</c:v>
                  </c:pt>
                  <c:pt idx="23">
                    <c:v>EP</c:v>
                  </c:pt>
                  <c:pt idx="26">
                    <c:v>GA</c:v>
                  </c:pt>
                  <c:pt idx="43">
                    <c:v>HI</c:v>
                  </c:pt>
                  <c:pt idx="50">
                    <c:v>MA</c:v>
                  </c:pt>
                  <c:pt idx="53">
                    <c:v>OD</c:v>
                  </c:pt>
                  <c:pt idx="57">
                    <c:v>.</c:v>
                  </c:pt>
                  <c:pt idx="58">
                    <c:v>TR</c:v>
                  </c:pt>
                  <c:pt idx="66">
                    <c:v>TU</c:v>
                  </c:pt>
                </c:lvl>
              </c:multiLvlStrCache>
            </c:multiLvlStrRef>
          </c:cat>
          <c:val>
            <c:numRef>
              <c:f>'grafiki,sast'!$D$113:$D$181</c:f>
              <c:numCache>
                <c:formatCode>General</c:formatCode>
                <c:ptCount val="69"/>
                <c:pt idx="0" formatCode="0.0">
                  <c:v>4.8459003682884285</c:v>
                </c:pt>
                <c:pt idx="3" formatCode="0.0">
                  <c:v>1.6088389222717583</c:v>
                </c:pt>
                <c:pt idx="5" formatCode="0.0">
                  <c:v>3.2176778445435166</c:v>
                </c:pt>
                <c:pt idx="6" formatCode="0.0">
                  <c:v>9.691800736576857</c:v>
                </c:pt>
                <c:pt idx="7" formatCode="0.0">
                  <c:v>1.5894553207986044</c:v>
                </c:pt>
                <c:pt idx="8" formatCode="0.0">
                  <c:v>4.8459003682884285</c:v>
                </c:pt>
                <c:pt idx="16" formatCode="0.0">
                  <c:v>6.4353556890870331</c:v>
                </c:pt>
                <c:pt idx="17" formatCode="0.0">
                  <c:v>3.2176778445435166</c:v>
                </c:pt>
                <c:pt idx="28" formatCode="0.0">
                  <c:v>9.691800736576857</c:v>
                </c:pt>
                <c:pt idx="33" formatCode="0.0">
                  <c:v>24.22950184144214</c:v>
                </c:pt>
                <c:pt idx="48" formatCode="0.0">
                  <c:v>1.5894553207986044</c:v>
                </c:pt>
                <c:pt idx="51" formatCode="0.0">
                  <c:v>6.4353556890870331</c:v>
                </c:pt>
                <c:pt idx="54" formatCode="0.0">
                  <c:v>4.8459003682884285</c:v>
                </c:pt>
                <c:pt idx="57" formatCode="0.0">
                  <c:v>17.755378949408801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41-492E-B877-3198756D82E5}"/>
            </c:ext>
          </c:extLst>
        </c:ser>
        <c:ser>
          <c:idx val="1"/>
          <c:order val="1"/>
          <c:tx>
            <c:strRef>
              <c:f>'grafiki,sast'!$E$112</c:f>
              <c:strCache>
                <c:ptCount val="1"/>
                <c:pt idx="0">
                  <c:v>1955 LIT</c:v>
                </c:pt>
              </c:strCache>
            </c:strRef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'grafiki,sast'!$B$113:$C$181</c:f>
              <c:multiLvlStrCache>
                <c:ptCount val="69"/>
                <c:lvl>
                  <c:pt idx="0">
                    <c:v>Anadonnta complanata</c:v>
                  </c:pt>
                  <c:pt idx="1">
                    <c:v>Anodonta sp.</c:v>
                  </c:pt>
                  <c:pt idx="2">
                    <c:v>Dreissena polymorpha</c:v>
                  </c:pt>
                  <c:pt idx="3">
                    <c:v>Unio pictorum</c:v>
                  </c:pt>
                  <c:pt idx="4">
                    <c:v>Unio tumidus</c:v>
                  </c:pt>
                  <c:pt idx="5">
                    <c:v>Pisidium nitidum</c:v>
                  </c:pt>
                  <c:pt idx="6">
                    <c:v>Pisidium casertanum</c:v>
                  </c:pt>
                  <c:pt idx="7">
                    <c:v>Sphaerium corneum</c:v>
                  </c:pt>
                  <c:pt idx="8">
                    <c:v>Pisidium amnicum</c:v>
                  </c:pt>
                  <c:pt idx="9">
                    <c:v>Pisidium casertanum</c:v>
                  </c:pt>
                  <c:pt idx="10">
                    <c:v>Pisidium nitidium</c:v>
                  </c:pt>
                  <c:pt idx="11">
                    <c:v>Pisidium pulchellum</c:v>
                  </c:pt>
                  <c:pt idx="12">
                    <c:v>Sphaerium corneum</c:v>
                  </c:pt>
                  <c:pt idx="13">
                    <c:v>Sphaerium solidum</c:v>
                  </c:pt>
                  <c:pt idx="14">
                    <c:v>Coleoptera</c:v>
                  </c:pt>
                  <c:pt idx="15">
                    <c:v>Asellus aquaticus</c:v>
                  </c:pt>
                  <c:pt idx="16">
                    <c:v>Gammarus lacustris</c:v>
                  </c:pt>
                  <c:pt idx="17">
                    <c:v>Chironomidae</c:v>
                  </c:pt>
                  <c:pt idx="18">
                    <c:v>Chrisops sp.</c:v>
                  </c:pt>
                  <c:pt idx="19">
                    <c:v>Chironomus plumosus</c:v>
                  </c:pt>
                  <c:pt idx="20">
                    <c:v>Diptera kopā</c:v>
                  </c:pt>
                  <c:pt idx="21">
                    <c:v>Ceratopogonidae</c:v>
                  </c:pt>
                  <c:pt idx="22">
                    <c:v>Bezzia sp.</c:v>
                  </c:pt>
                  <c:pt idx="23">
                    <c:v>Caenis lactea</c:v>
                  </c:pt>
                  <c:pt idx="24">
                    <c:v>Cloeon dipterum</c:v>
                  </c:pt>
                  <c:pt idx="25">
                    <c:v>Ephemera vulgata</c:v>
                  </c:pt>
                  <c:pt idx="26">
                    <c:v>Acroloxus lacustris</c:v>
                  </c:pt>
                  <c:pt idx="27">
                    <c:v>Anisus apirorbis</c:v>
                  </c:pt>
                  <c:pt idx="28">
                    <c:v>Bithynia tentaculata</c:v>
                  </c:pt>
                  <c:pt idx="29">
                    <c:v>Gyraulus albus</c:v>
                  </c:pt>
                  <c:pt idx="30">
                    <c:v>Lymnaea stagnalis</c:v>
                  </c:pt>
                  <c:pt idx="31">
                    <c:v>Physa fontinalis</c:v>
                  </c:pt>
                  <c:pt idx="32">
                    <c:v>Radix ovata</c:v>
                  </c:pt>
                  <c:pt idx="33">
                    <c:v>Valvata piscinalis</c:v>
                  </c:pt>
                  <c:pt idx="34">
                    <c:v>Viviparus viviparus</c:v>
                  </c:pt>
                  <c:pt idx="35">
                    <c:v>Valvata pulchella</c:v>
                  </c:pt>
                  <c:pt idx="36">
                    <c:v>Anisus vortex</c:v>
                  </c:pt>
                  <c:pt idx="37">
                    <c:v>Coretus corneus</c:v>
                  </c:pt>
                  <c:pt idx="38">
                    <c:v>Hippeutis complanatus</c:v>
                  </c:pt>
                  <c:pt idx="39">
                    <c:v>Limnea stagnalis</c:v>
                  </c:pt>
                  <c:pt idx="40">
                    <c:v>Physa fontinalis</c:v>
                  </c:pt>
                  <c:pt idx="41">
                    <c:v>Planorbis carinatus</c:v>
                  </c:pt>
                  <c:pt idx="42">
                    <c:v>Radix auricularia</c:v>
                  </c:pt>
                  <c:pt idx="43">
                    <c:v>Cystobranchus fasciatus</c:v>
                  </c:pt>
                  <c:pt idx="44">
                    <c:v>Erpobdella sp.</c:v>
                  </c:pt>
                  <c:pt idx="45">
                    <c:v>Glossiphonia complanata</c:v>
                  </c:pt>
                  <c:pt idx="46">
                    <c:v>Glossiphonia heteroclita</c:v>
                  </c:pt>
                  <c:pt idx="47">
                    <c:v>Helobdella stagnalis</c:v>
                  </c:pt>
                  <c:pt idx="48">
                    <c:v>Hemiclepsis marginata</c:v>
                  </c:pt>
                  <c:pt idx="49">
                    <c:v>Theromyzon maculosum</c:v>
                  </c:pt>
                  <c:pt idx="50">
                    <c:v>Gammarus lacustris</c:v>
                  </c:pt>
                  <c:pt idx="51">
                    <c:v>Asellus aquaticus</c:v>
                  </c:pt>
                  <c:pt idx="52">
                    <c:v>Sialis lutaria</c:v>
                  </c:pt>
                  <c:pt idx="53">
                    <c:v>Odonata</c:v>
                  </c:pt>
                  <c:pt idx="54">
                    <c:v>Coenagrion sp.</c:v>
                  </c:pt>
                  <c:pt idx="55">
                    <c:v>Libellulidae</c:v>
                  </c:pt>
                  <c:pt idx="56">
                    <c:v>Liebellula quadrimaculata</c:v>
                  </c:pt>
                  <c:pt idx="57">
                    <c:v>Oligochaeta</c:v>
                  </c:pt>
                  <c:pt idx="58">
                    <c:v>Agraylea sp.</c:v>
                  </c:pt>
                  <c:pt idx="59">
                    <c:v>Molanna angustata</c:v>
                  </c:pt>
                  <c:pt idx="60">
                    <c:v>Mystacides  longicornis</c:v>
                  </c:pt>
                  <c:pt idx="61">
                    <c:v>Phryganea sp.</c:v>
                  </c:pt>
                  <c:pt idx="62">
                    <c:v>Leptocerus cinereus</c:v>
                  </c:pt>
                  <c:pt idx="63">
                    <c:v>Limnephilus sp.</c:v>
                  </c:pt>
                  <c:pt idx="64">
                    <c:v>Molanna angustata</c:v>
                  </c:pt>
                  <c:pt idx="65">
                    <c:v>Phryganea striata</c:v>
                  </c:pt>
                  <c:pt idx="66">
                    <c:v>Dugesia lugubris</c:v>
                  </c:pt>
                  <c:pt idx="67">
                    <c:v>Planaris torva</c:v>
                  </c:pt>
                  <c:pt idx="68">
                    <c:v>Polycelis nigra</c:v>
                  </c:pt>
                </c:lvl>
                <c:lvl>
                  <c:pt idx="0">
                    <c:v>BI</c:v>
                  </c:pt>
                  <c:pt idx="14">
                    <c:v>.</c:v>
                  </c:pt>
                  <c:pt idx="15">
                    <c:v>CR</c:v>
                  </c:pt>
                  <c:pt idx="17">
                    <c:v>DI</c:v>
                  </c:pt>
                  <c:pt idx="23">
                    <c:v>EP</c:v>
                  </c:pt>
                  <c:pt idx="26">
                    <c:v>GA</c:v>
                  </c:pt>
                  <c:pt idx="43">
                    <c:v>HI</c:v>
                  </c:pt>
                  <c:pt idx="50">
                    <c:v>MA</c:v>
                  </c:pt>
                  <c:pt idx="53">
                    <c:v>OD</c:v>
                  </c:pt>
                  <c:pt idx="57">
                    <c:v>.</c:v>
                  </c:pt>
                  <c:pt idx="58">
                    <c:v>TR</c:v>
                  </c:pt>
                  <c:pt idx="66">
                    <c:v>TU</c:v>
                  </c:pt>
                </c:lvl>
              </c:multiLvlStrCache>
            </c:multiLvlStrRef>
          </c:cat>
          <c:val>
            <c:numRef>
              <c:f>'grafiki,sast'!$E$113:$E$181</c:f>
              <c:numCache>
                <c:formatCode>General</c:formatCode>
                <c:ptCount val="69"/>
                <c:pt idx="3" formatCode="0.0">
                  <c:v>1.0472182098919165</c:v>
                </c:pt>
                <c:pt idx="8" formatCode="0.0">
                  <c:v>11.655127758131197</c:v>
                </c:pt>
                <c:pt idx="9" formatCode="0.0">
                  <c:v>1.4195347910544409</c:v>
                </c:pt>
                <c:pt idx="10" formatCode="0.0">
                  <c:v>3.835234347761121</c:v>
                </c:pt>
                <c:pt idx="11" formatCode="0.0">
                  <c:v>2.0670418887283968</c:v>
                </c:pt>
                <c:pt idx="12" formatCode="0.0">
                  <c:v>6.985605419136327</c:v>
                </c:pt>
                <c:pt idx="13" formatCode="0.0">
                  <c:v>0.70976739552722046</c:v>
                </c:pt>
                <c:pt idx="17" formatCode="0.0">
                  <c:v>5.9520844747721293</c:v>
                </c:pt>
                <c:pt idx="22" formatCode="0.0">
                  <c:v>2.4156995567066804</c:v>
                </c:pt>
                <c:pt idx="25" formatCode="0.0">
                  <c:v>4.5325496837176882</c:v>
                </c:pt>
                <c:pt idx="27" formatCode="0.0">
                  <c:v>1.3821786123424822</c:v>
                </c:pt>
                <c:pt idx="28" formatCode="0.0">
                  <c:v>5.6034268067938457</c:v>
                </c:pt>
                <c:pt idx="32" formatCode="0.0">
                  <c:v>1</c:v>
                </c:pt>
                <c:pt idx="33" formatCode="0.0">
                  <c:v>10.895552124321368</c:v>
                </c:pt>
                <c:pt idx="34" formatCode="0.0">
                  <c:v>1.4195347910544409</c:v>
                </c:pt>
                <c:pt idx="35" formatCode="0.0">
                  <c:v>1.7681924590327247</c:v>
                </c:pt>
                <c:pt idx="36" formatCode="0.0">
                  <c:v>3.2001793096578184</c:v>
                </c:pt>
                <c:pt idx="37" formatCode="0.0">
                  <c:v>1.7432883398914185</c:v>
                </c:pt>
                <c:pt idx="38" formatCode="0.0">
                  <c:v>1.3821786123424822</c:v>
                </c:pt>
                <c:pt idx="39" formatCode="0.0">
                  <c:v>1.7432883398914185</c:v>
                </c:pt>
                <c:pt idx="40" formatCode="0.0">
                  <c:v>0.34865766797828374</c:v>
                </c:pt>
                <c:pt idx="41" formatCode="0.0">
                  <c:v>1.0584250635055041</c:v>
                </c:pt>
                <c:pt idx="42" formatCode="0.0">
                  <c:v>1.0335209443641984</c:v>
                </c:pt>
                <c:pt idx="48" formatCode="0.0">
                  <c:v>0.35737410967774086</c:v>
                </c:pt>
                <c:pt idx="50" formatCode="0.0">
                  <c:v>1.0335209443641984</c:v>
                </c:pt>
                <c:pt idx="51" formatCode="0.0">
                  <c:v>6.6618518702993494</c:v>
                </c:pt>
                <c:pt idx="54" formatCode="0.0">
                  <c:v>1.0335209443641984</c:v>
                </c:pt>
                <c:pt idx="56" formatCode="0.0">
                  <c:v>1.0335209443641984</c:v>
                </c:pt>
                <c:pt idx="57" formatCode="0.0">
                  <c:v>4.1465358370274457</c:v>
                </c:pt>
                <c:pt idx="62" formatCode="0.0">
                  <c:v>2.0670418887283968</c:v>
                </c:pt>
                <c:pt idx="63" formatCode="0.0">
                  <c:v>3.835234347761121</c:v>
                </c:pt>
                <c:pt idx="64" formatCode="0.0">
                  <c:v>5.5660706280818868</c:v>
                </c:pt>
                <c:pt idx="65" formatCode="0.0">
                  <c:v>1.0335209443641984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41-492E-B877-3198756D82E5}"/>
            </c:ext>
          </c:extLst>
        </c:ser>
        <c:ser>
          <c:idx val="2"/>
          <c:order val="2"/>
          <c:tx>
            <c:strRef>
              <c:f>'grafiki,sast'!$F$112</c:f>
              <c:strCache>
                <c:ptCount val="1"/>
                <c:pt idx="0">
                  <c:v>2014 PEL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'grafiki,sast'!$B$113:$C$181</c:f>
              <c:multiLvlStrCache>
                <c:ptCount val="69"/>
                <c:lvl>
                  <c:pt idx="0">
                    <c:v>Anadonnta complanata</c:v>
                  </c:pt>
                  <c:pt idx="1">
                    <c:v>Anodonta sp.</c:v>
                  </c:pt>
                  <c:pt idx="2">
                    <c:v>Dreissena polymorpha</c:v>
                  </c:pt>
                  <c:pt idx="3">
                    <c:v>Unio pictorum</c:v>
                  </c:pt>
                  <c:pt idx="4">
                    <c:v>Unio tumidus</c:v>
                  </c:pt>
                  <c:pt idx="5">
                    <c:v>Pisidium nitidum</c:v>
                  </c:pt>
                  <c:pt idx="6">
                    <c:v>Pisidium casertanum</c:v>
                  </c:pt>
                  <c:pt idx="7">
                    <c:v>Sphaerium corneum</c:v>
                  </c:pt>
                  <c:pt idx="8">
                    <c:v>Pisidium amnicum</c:v>
                  </c:pt>
                  <c:pt idx="9">
                    <c:v>Pisidium casertanum</c:v>
                  </c:pt>
                  <c:pt idx="10">
                    <c:v>Pisidium nitidium</c:v>
                  </c:pt>
                  <c:pt idx="11">
                    <c:v>Pisidium pulchellum</c:v>
                  </c:pt>
                  <c:pt idx="12">
                    <c:v>Sphaerium corneum</c:v>
                  </c:pt>
                  <c:pt idx="13">
                    <c:v>Sphaerium solidum</c:v>
                  </c:pt>
                  <c:pt idx="14">
                    <c:v>Coleoptera</c:v>
                  </c:pt>
                  <c:pt idx="15">
                    <c:v>Asellus aquaticus</c:v>
                  </c:pt>
                  <c:pt idx="16">
                    <c:v>Gammarus lacustris</c:v>
                  </c:pt>
                  <c:pt idx="17">
                    <c:v>Chironomidae</c:v>
                  </c:pt>
                  <c:pt idx="18">
                    <c:v>Chrisops sp.</c:v>
                  </c:pt>
                  <c:pt idx="19">
                    <c:v>Chironomus plumosus</c:v>
                  </c:pt>
                  <c:pt idx="20">
                    <c:v>Diptera kopā</c:v>
                  </c:pt>
                  <c:pt idx="21">
                    <c:v>Ceratopogonidae</c:v>
                  </c:pt>
                  <c:pt idx="22">
                    <c:v>Bezzia sp.</c:v>
                  </c:pt>
                  <c:pt idx="23">
                    <c:v>Caenis lactea</c:v>
                  </c:pt>
                  <c:pt idx="24">
                    <c:v>Cloeon dipterum</c:v>
                  </c:pt>
                  <c:pt idx="25">
                    <c:v>Ephemera vulgata</c:v>
                  </c:pt>
                  <c:pt idx="26">
                    <c:v>Acroloxus lacustris</c:v>
                  </c:pt>
                  <c:pt idx="27">
                    <c:v>Anisus apirorbis</c:v>
                  </c:pt>
                  <c:pt idx="28">
                    <c:v>Bithynia tentaculata</c:v>
                  </c:pt>
                  <c:pt idx="29">
                    <c:v>Gyraulus albus</c:v>
                  </c:pt>
                  <c:pt idx="30">
                    <c:v>Lymnaea stagnalis</c:v>
                  </c:pt>
                  <c:pt idx="31">
                    <c:v>Physa fontinalis</c:v>
                  </c:pt>
                  <c:pt idx="32">
                    <c:v>Radix ovata</c:v>
                  </c:pt>
                  <c:pt idx="33">
                    <c:v>Valvata piscinalis</c:v>
                  </c:pt>
                  <c:pt idx="34">
                    <c:v>Viviparus viviparus</c:v>
                  </c:pt>
                  <c:pt idx="35">
                    <c:v>Valvata pulchella</c:v>
                  </c:pt>
                  <c:pt idx="36">
                    <c:v>Anisus vortex</c:v>
                  </c:pt>
                  <c:pt idx="37">
                    <c:v>Coretus corneus</c:v>
                  </c:pt>
                  <c:pt idx="38">
                    <c:v>Hippeutis complanatus</c:v>
                  </c:pt>
                  <c:pt idx="39">
                    <c:v>Limnea stagnalis</c:v>
                  </c:pt>
                  <c:pt idx="40">
                    <c:v>Physa fontinalis</c:v>
                  </c:pt>
                  <c:pt idx="41">
                    <c:v>Planorbis carinatus</c:v>
                  </c:pt>
                  <c:pt idx="42">
                    <c:v>Radix auricularia</c:v>
                  </c:pt>
                  <c:pt idx="43">
                    <c:v>Cystobranchus fasciatus</c:v>
                  </c:pt>
                  <c:pt idx="44">
                    <c:v>Erpobdella sp.</c:v>
                  </c:pt>
                  <c:pt idx="45">
                    <c:v>Glossiphonia complanata</c:v>
                  </c:pt>
                  <c:pt idx="46">
                    <c:v>Glossiphonia heteroclita</c:v>
                  </c:pt>
                  <c:pt idx="47">
                    <c:v>Helobdella stagnalis</c:v>
                  </c:pt>
                  <c:pt idx="48">
                    <c:v>Hemiclepsis marginata</c:v>
                  </c:pt>
                  <c:pt idx="49">
                    <c:v>Theromyzon maculosum</c:v>
                  </c:pt>
                  <c:pt idx="50">
                    <c:v>Gammarus lacustris</c:v>
                  </c:pt>
                  <c:pt idx="51">
                    <c:v>Asellus aquaticus</c:v>
                  </c:pt>
                  <c:pt idx="52">
                    <c:v>Sialis lutaria</c:v>
                  </c:pt>
                  <c:pt idx="53">
                    <c:v>Odonata</c:v>
                  </c:pt>
                  <c:pt idx="54">
                    <c:v>Coenagrion sp.</c:v>
                  </c:pt>
                  <c:pt idx="55">
                    <c:v>Libellulidae</c:v>
                  </c:pt>
                  <c:pt idx="56">
                    <c:v>Liebellula quadrimaculata</c:v>
                  </c:pt>
                  <c:pt idx="57">
                    <c:v>Oligochaeta</c:v>
                  </c:pt>
                  <c:pt idx="58">
                    <c:v>Agraylea sp.</c:v>
                  </c:pt>
                  <c:pt idx="59">
                    <c:v>Molanna angustata</c:v>
                  </c:pt>
                  <c:pt idx="60">
                    <c:v>Mystacides  longicornis</c:v>
                  </c:pt>
                  <c:pt idx="61">
                    <c:v>Phryganea sp.</c:v>
                  </c:pt>
                  <c:pt idx="62">
                    <c:v>Leptocerus cinereus</c:v>
                  </c:pt>
                  <c:pt idx="63">
                    <c:v>Limnephilus sp.</c:v>
                  </c:pt>
                  <c:pt idx="64">
                    <c:v>Molanna angustata</c:v>
                  </c:pt>
                  <c:pt idx="65">
                    <c:v>Phryganea striata</c:v>
                  </c:pt>
                  <c:pt idx="66">
                    <c:v>Dugesia lugubris</c:v>
                  </c:pt>
                  <c:pt idx="67">
                    <c:v>Planaris torva</c:v>
                  </c:pt>
                  <c:pt idx="68">
                    <c:v>Polycelis nigra</c:v>
                  </c:pt>
                </c:lvl>
                <c:lvl>
                  <c:pt idx="0">
                    <c:v>BI</c:v>
                  </c:pt>
                  <c:pt idx="14">
                    <c:v>.</c:v>
                  </c:pt>
                  <c:pt idx="15">
                    <c:v>CR</c:v>
                  </c:pt>
                  <c:pt idx="17">
                    <c:v>DI</c:v>
                  </c:pt>
                  <c:pt idx="23">
                    <c:v>EP</c:v>
                  </c:pt>
                  <c:pt idx="26">
                    <c:v>GA</c:v>
                  </c:pt>
                  <c:pt idx="43">
                    <c:v>HI</c:v>
                  </c:pt>
                  <c:pt idx="50">
                    <c:v>MA</c:v>
                  </c:pt>
                  <c:pt idx="53">
                    <c:v>OD</c:v>
                  </c:pt>
                  <c:pt idx="57">
                    <c:v>.</c:v>
                  </c:pt>
                  <c:pt idx="58">
                    <c:v>TR</c:v>
                  </c:pt>
                  <c:pt idx="66">
                    <c:v>TU</c:v>
                  </c:pt>
                </c:lvl>
              </c:multiLvlStrCache>
            </c:multiLvlStrRef>
          </c:cat>
          <c:val>
            <c:numRef>
              <c:f>'grafiki,sast'!$F$113:$F$181</c:f>
              <c:numCache>
                <c:formatCode>General</c:formatCode>
                <c:ptCount val="69"/>
                <c:pt idx="16" formatCode="0.0">
                  <c:v>11.728395061728396</c:v>
                </c:pt>
                <c:pt idx="19" formatCode="0.0">
                  <c:v>31.481481481481481</c:v>
                </c:pt>
                <c:pt idx="20" formatCode="0.0">
                  <c:v>43.827160493827158</c:v>
                </c:pt>
                <c:pt idx="21" formatCode="0.0">
                  <c:v>0.61728395061728403</c:v>
                </c:pt>
                <c:pt idx="57" formatCode="0.0">
                  <c:v>12.345679012345681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41-492E-B877-3198756D82E5}"/>
            </c:ext>
          </c:extLst>
        </c:ser>
        <c:ser>
          <c:idx val="3"/>
          <c:order val="3"/>
          <c:tx>
            <c:strRef>
              <c:f>'grafiki,sast'!$G$112</c:f>
              <c:strCache>
                <c:ptCount val="1"/>
                <c:pt idx="0">
                  <c:v>2014 LIT</c:v>
                </c:pt>
              </c:strCache>
            </c:strRef>
          </c:tx>
          <c:spPr>
            <a:pattFill prst="pct5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'grafiki,sast'!$B$113:$C$181</c:f>
              <c:multiLvlStrCache>
                <c:ptCount val="69"/>
                <c:lvl>
                  <c:pt idx="0">
                    <c:v>Anadonnta complanata</c:v>
                  </c:pt>
                  <c:pt idx="1">
                    <c:v>Anodonta sp.</c:v>
                  </c:pt>
                  <c:pt idx="2">
                    <c:v>Dreissena polymorpha</c:v>
                  </c:pt>
                  <c:pt idx="3">
                    <c:v>Unio pictorum</c:v>
                  </c:pt>
                  <c:pt idx="4">
                    <c:v>Unio tumidus</c:v>
                  </c:pt>
                  <c:pt idx="5">
                    <c:v>Pisidium nitidum</c:v>
                  </c:pt>
                  <c:pt idx="6">
                    <c:v>Pisidium casertanum</c:v>
                  </c:pt>
                  <c:pt idx="7">
                    <c:v>Sphaerium corneum</c:v>
                  </c:pt>
                  <c:pt idx="8">
                    <c:v>Pisidium amnicum</c:v>
                  </c:pt>
                  <c:pt idx="9">
                    <c:v>Pisidium casertanum</c:v>
                  </c:pt>
                  <c:pt idx="10">
                    <c:v>Pisidium nitidium</c:v>
                  </c:pt>
                  <c:pt idx="11">
                    <c:v>Pisidium pulchellum</c:v>
                  </c:pt>
                  <c:pt idx="12">
                    <c:v>Sphaerium corneum</c:v>
                  </c:pt>
                  <c:pt idx="13">
                    <c:v>Sphaerium solidum</c:v>
                  </c:pt>
                  <c:pt idx="14">
                    <c:v>Coleoptera</c:v>
                  </c:pt>
                  <c:pt idx="15">
                    <c:v>Asellus aquaticus</c:v>
                  </c:pt>
                  <c:pt idx="16">
                    <c:v>Gammarus lacustris</c:v>
                  </c:pt>
                  <c:pt idx="17">
                    <c:v>Chironomidae</c:v>
                  </c:pt>
                  <c:pt idx="18">
                    <c:v>Chrisops sp.</c:v>
                  </c:pt>
                  <c:pt idx="19">
                    <c:v>Chironomus plumosus</c:v>
                  </c:pt>
                  <c:pt idx="20">
                    <c:v>Diptera kopā</c:v>
                  </c:pt>
                  <c:pt idx="21">
                    <c:v>Ceratopogonidae</c:v>
                  </c:pt>
                  <c:pt idx="22">
                    <c:v>Bezzia sp.</c:v>
                  </c:pt>
                  <c:pt idx="23">
                    <c:v>Caenis lactea</c:v>
                  </c:pt>
                  <c:pt idx="24">
                    <c:v>Cloeon dipterum</c:v>
                  </c:pt>
                  <c:pt idx="25">
                    <c:v>Ephemera vulgata</c:v>
                  </c:pt>
                  <c:pt idx="26">
                    <c:v>Acroloxus lacustris</c:v>
                  </c:pt>
                  <c:pt idx="27">
                    <c:v>Anisus apirorbis</c:v>
                  </c:pt>
                  <c:pt idx="28">
                    <c:v>Bithynia tentaculata</c:v>
                  </c:pt>
                  <c:pt idx="29">
                    <c:v>Gyraulus albus</c:v>
                  </c:pt>
                  <c:pt idx="30">
                    <c:v>Lymnaea stagnalis</c:v>
                  </c:pt>
                  <c:pt idx="31">
                    <c:v>Physa fontinalis</c:v>
                  </c:pt>
                  <c:pt idx="32">
                    <c:v>Radix ovata</c:v>
                  </c:pt>
                  <c:pt idx="33">
                    <c:v>Valvata piscinalis</c:v>
                  </c:pt>
                  <c:pt idx="34">
                    <c:v>Viviparus viviparus</c:v>
                  </c:pt>
                  <c:pt idx="35">
                    <c:v>Valvata pulchella</c:v>
                  </c:pt>
                  <c:pt idx="36">
                    <c:v>Anisus vortex</c:v>
                  </c:pt>
                  <c:pt idx="37">
                    <c:v>Coretus corneus</c:v>
                  </c:pt>
                  <c:pt idx="38">
                    <c:v>Hippeutis complanatus</c:v>
                  </c:pt>
                  <c:pt idx="39">
                    <c:v>Limnea stagnalis</c:v>
                  </c:pt>
                  <c:pt idx="40">
                    <c:v>Physa fontinalis</c:v>
                  </c:pt>
                  <c:pt idx="41">
                    <c:v>Planorbis carinatus</c:v>
                  </c:pt>
                  <c:pt idx="42">
                    <c:v>Radix auricularia</c:v>
                  </c:pt>
                  <c:pt idx="43">
                    <c:v>Cystobranchus fasciatus</c:v>
                  </c:pt>
                  <c:pt idx="44">
                    <c:v>Erpobdella sp.</c:v>
                  </c:pt>
                  <c:pt idx="45">
                    <c:v>Glossiphonia complanata</c:v>
                  </c:pt>
                  <c:pt idx="46">
                    <c:v>Glossiphonia heteroclita</c:v>
                  </c:pt>
                  <c:pt idx="47">
                    <c:v>Helobdella stagnalis</c:v>
                  </c:pt>
                  <c:pt idx="48">
                    <c:v>Hemiclepsis marginata</c:v>
                  </c:pt>
                  <c:pt idx="49">
                    <c:v>Theromyzon maculosum</c:v>
                  </c:pt>
                  <c:pt idx="50">
                    <c:v>Gammarus lacustris</c:v>
                  </c:pt>
                  <c:pt idx="51">
                    <c:v>Asellus aquaticus</c:v>
                  </c:pt>
                  <c:pt idx="52">
                    <c:v>Sialis lutaria</c:v>
                  </c:pt>
                  <c:pt idx="53">
                    <c:v>Odonata</c:v>
                  </c:pt>
                  <c:pt idx="54">
                    <c:v>Coenagrion sp.</c:v>
                  </c:pt>
                  <c:pt idx="55">
                    <c:v>Libellulidae</c:v>
                  </c:pt>
                  <c:pt idx="56">
                    <c:v>Liebellula quadrimaculata</c:v>
                  </c:pt>
                  <c:pt idx="57">
                    <c:v>Oligochaeta</c:v>
                  </c:pt>
                  <c:pt idx="58">
                    <c:v>Agraylea sp.</c:v>
                  </c:pt>
                  <c:pt idx="59">
                    <c:v>Molanna angustata</c:v>
                  </c:pt>
                  <c:pt idx="60">
                    <c:v>Mystacides  longicornis</c:v>
                  </c:pt>
                  <c:pt idx="61">
                    <c:v>Phryganea sp.</c:v>
                  </c:pt>
                  <c:pt idx="62">
                    <c:v>Leptocerus cinereus</c:v>
                  </c:pt>
                  <c:pt idx="63">
                    <c:v>Limnephilus sp.</c:v>
                  </c:pt>
                  <c:pt idx="64">
                    <c:v>Molanna angustata</c:v>
                  </c:pt>
                  <c:pt idx="65">
                    <c:v>Phryganea striata</c:v>
                  </c:pt>
                  <c:pt idx="66">
                    <c:v>Dugesia lugubris</c:v>
                  </c:pt>
                  <c:pt idx="67">
                    <c:v>Planaris torva</c:v>
                  </c:pt>
                  <c:pt idx="68">
                    <c:v>Polycelis nigra</c:v>
                  </c:pt>
                </c:lvl>
                <c:lvl>
                  <c:pt idx="0">
                    <c:v>BI</c:v>
                  </c:pt>
                  <c:pt idx="14">
                    <c:v>.</c:v>
                  </c:pt>
                  <c:pt idx="15">
                    <c:v>CR</c:v>
                  </c:pt>
                  <c:pt idx="17">
                    <c:v>DI</c:v>
                  </c:pt>
                  <c:pt idx="23">
                    <c:v>EP</c:v>
                  </c:pt>
                  <c:pt idx="26">
                    <c:v>GA</c:v>
                  </c:pt>
                  <c:pt idx="43">
                    <c:v>HI</c:v>
                  </c:pt>
                  <c:pt idx="50">
                    <c:v>MA</c:v>
                  </c:pt>
                  <c:pt idx="53">
                    <c:v>OD</c:v>
                  </c:pt>
                  <c:pt idx="57">
                    <c:v>.</c:v>
                  </c:pt>
                  <c:pt idx="58">
                    <c:v>TR</c:v>
                  </c:pt>
                  <c:pt idx="66">
                    <c:v>TU</c:v>
                  </c:pt>
                </c:lvl>
              </c:multiLvlStrCache>
            </c:multiLvlStrRef>
          </c:cat>
          <c:val>
            <c:numRef>
              <c:f>'grafiki,sast'!$G$113:$G$181</c:f>
              <c:numCache>
                <c:formatCode>0.0</c:formatCode>
                <c:ptCount val="69"/>
                <c:pt idx="1">
                  <c:v>1.8197748871065578</c:v>
                </c:pt>
                <c:pt idx="2">
                  <c:v>37.103187976005927</c:v>
                </c:pt>
                <c:pt idx="3">
                  <c:v>0.40439441935701287</c:v>
                </c:pt>
                <c:pt idx="4">
                  <c:v>0.67399069892835473</c:v>
                </c:pt>
                <c:pt idx="14">
                  <c:v>0.20219720967850643</c:v>
                </c:pt>
                <c:pt idx="15">
                  <c:v>2.6285637258205834</c:v>
                </c:pt>
                <c:pt idx="16">
                  <c:v>0.40439441935701287</c:v>
                </c:pt>
                <c:pt idx="17">
                  <c:v>12.981060861360112</c:v>
                </c:pt>
                <c:pt idx="18">
                  <c:v>2.5274651209813306</c:v>
                </c:pt>
                <c:pt idx="23">
                  <c:v>1.550178607535216</c:v>
                </c:pt>
                <c:pt idx="24">
                  <c:v>0.40439441935701287</c:v>
                </c:pt>
                <c:pt idx="26">
                  <c:v>0.80878883871402574</c:v>
                </c:pt>
                <c:pt idx="27">
                  <c:v>1.0109860483925321</c:v>
                </c:pt>
                <c:pt idx="28">
                  <c:v>0.45494372177663944</c:v>
                </c:pt>
                <c:pt idx="29">
                  <c:v>0.90988744355327889</c:v>
                </c:pt>
                <c:pt idx="30">
                  <c:v>0.80878883871402574</c:v>
                </c:pt>
                <c:pt idx="31">
                  <c:v>0.80878883871402574</c:v>
                </c:pt>
                <c:pt idx="32">
                  <c:v>3.1340567500168497</c:v>
                </c:pt>
                <c:pt idx="33">
                  <c:v>1.5670283750084248</c:v>
                </c:pt>
                <c:pt idx="34">
                  <c:v>0.5560423266158927</c:v>
                </c:pt>
                <c:pt idx="43">
                  <c:v>8.6439307137561503</c:v>
                </c:pt>
                <c:pt idx="44">
                  <c:v>7.7239334097189456</c:v>
                </c:pt>
                <c:pt idx="45">
                  <c:v>1.9545730268922292</c:v>
                </c:pt>
                <c:pt idx="46">
                  <c:v>2.2241693064635708</c:v>
                </c:pt>
                <c:pt idx="47">
                  <c:v>1.6681269798476779</c:v>
                </c:pt>
                <c:pt idx="48">
                  <c:v>0.40439441935701287</c:v>
                </c:pt>
                <c:pt idx="49">
                  <c:v>0.20219720967850643</c:v>
                </c:pt>
                <c:pt idx="52">
                  <c:v>0.40439441935701287</c:v>
                </c:pt>
                <c:pt idx="53">
                  <c:v>0.25274651209813304</c:v>
                </c:pt>
                <c:pt idx="54">
                  <c:v>0.20219720967850643</c:v>
                </c:pt>
                <c:pt idx="55">
                  <c:v>0.20219720967850643</c:v>
                </c:pt>
                <c:pt idx="57">
                  <c:v>1.2131832580710384</c:v>
                </c:pt>
                <c:pt idx="58">
                  <c:v>0.60659162903551933</c:v>
                </c:pt>
                <c:pt idx="59">
                  <c:v>0.60659162903551933</c:v>
                </c:pt>
                <c:pt idx="60">
                  <c:v>0.20219720967850643</c:v>
                </c:pt>
                <c:pt idx="61">
                  <c:v>0.50549302419626607</c:v>
                </c:pt>
                <c:pt idx="66">
                  <c:v>0.20219720967850643</c:v>
                </c:pt>
                <c:pt idx="67">
                  <c:v>1.0109860483925321</c:v>
                </c:pt>
                <c:pt idx="68">
                  <c:v>1.0109860483925321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441-492E-B877-3198756D8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59160944"/>
        <c:axId val="259163120"/>
      </c:barChart>
      <c:catAx>
        <c:axId val="259160944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lv-LV"/>
          </a:p>
        </c:txPr>
        <c:crossAx val="259163120"/>
        <c:crossesAt val="1.0000000000000002E-2"/>
        <c:auto val="1"/>
        <c:lblAlgn val="ctr"/>
        <c:lblOffset val="100"/>
        <c:noMultiLvlLbl val="0"/>
      </c:catAx>
      <c:valAx>
        <c:axId val="259163120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lv-LV"/>
                  <a:t>Abundance</a:t>
                </a:r>
                <a:r>
                  <a:rPr lang="lv-LV" baseline="0"/>
                  <a:t> (%) </a:t>
                </a:r>
                <a:endParaRPr lang="lv-LV"/>
              </a:p>
            </c:rich>
          </c:tx>
          <c:layout>
            <c:manualLayout>
              <c:xMode val="edge"/>
              <c:yMode val="edge"/>
              <c:x val="2.2757325490119659E-2"/>
              <c:y val="0.31722586379291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lv-LV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lv-LV"/>
          </a:p>
        </c:txPr>
        <c:crossAx val="259160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lv-LV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lv-LV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/>
              <a:t>Kopsvars,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lv-LV"/>
        </a:p>
      </c:txPr>
    </c:title>
    <c:autoTitleDeleted val="0"/>
    <c:plotArea>
      <c:layout>
        <c:manualLayout>
          <c:layoutTarget val="inner"/>
          <c:xMode val="edge"/>
          <c:yMode val="edge"/>
          <c:x val="5.3743116721666984E-2"/>
          <c:y val="7.9263693245167674E-2"/>
          <c:w val="0.93435025747545608"/>
          <c:h val="0.6123215823486098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[invaz_sugas_sudrabk.xlsx]grafiki!$AO$1</c:f>
              <c:strCache>
                <c:ptCount val="1"/>
                <c:pt idx="0">
                  <c:v>Akmeņgrauzis</c:v>
                </c:pt>
              </c:strCache>
            </c:strRef>
          </c:tx>
          <c:spPr>
            <a:solidFill>
              <a:schemeClr val="accent4">
                <a:shade val="33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[invaz_sugas_sudrabk.xlsx]grafiki!$AO$2:$AO$62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0.01</c:v>
                </c:pt>
                <c:pt idx="3">
                  <c:v>0</c:v>
                </c:pt>
                <c:pt idx="4">
                  <c:v>0</c:v>
                </c:pt>
                <c:pt idx="5">
                  <c:v>6.0000000000000001E-3</c:v>
                </c:pt>
                <c:pt idx="6">
                  <c:v>0</c:v>
                </c:pt>
                <c:pt idx="7">
                  <c:v>0.01</c:v>
                </c:pt>
                <c:pt idx="8">
                  <c:v>8.0000000000000002E-3</c:v>
                </c:pt>
                <c:pt idx="9">
                  <c:v>0</c:v>
                </c:pt>
                <c:pt idx="10">
                  <c:v>0</c:v>
                </c:pt>
                <c:pt idx="11">
                  <c:v>4.0000000000000001E-3</c:v>
                </c:pt>
                <c:pt idx="12">
                  <c:v>0</c:v>
                </c:pt>
                <c:pt idx="13">
                  <c:v>1.2199999999999999E-2</c:v>
                </c:pt>
                <c:pt idx="14">
                  <c:v>0</c:v>
                </c:pt>
                <c:pt idx="15">
                  <c:v>3.7499999999999999E-2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1270-4BFB-8312-24AA2DB8FD8A}"/>
            </c:ext>
          </c:extLst>
        </c:ser>
        <c:ser>
          <c:idx val="1"/>
          <c:order val="1"/>
          <c:tx>
            <c:strRef>
              <c:f>[invaz_sugas_sudrabk.xlsx]grafiki!$AP$1</c:f>
              <c:strCache>
                <c:ptCount val="1"/>
                <c:pt idx="0">
                  <c:v>Asaris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[invaz_sugas_sudrabk.xlsx]grafiki!$AP$2:$AP$62</c:f>
              <c:numCache>
                <c:formatCode>General</c:formatCode>
                <c:ptCount val="19"/>
                <c:pt idx="0">
                  <c:v>6.216050968889447</c:v>
                </c:pt>
                <c:pt idx="1">
                  <c:v>3.0330999999999992</c:v>
                </c:pt>
                <c:pt idx="2">
                  <c:v>1.373</c:v>
                </c:pt>
                <c:pt idx="3">
                  <c:v>2.6890000000000001</c:v>
                </c:pt>
                <c:pt idx="4">
                  <c:v>19.063649516823844</c:v>
                </c:pt>
                <c:pt idx="5">
                  <c:v>0.77586310433689676</c:v>
                </c:pt>
                <c:pt idx="6">
                  <c:v>7.3407999999999989</c:v>
                </c:pt>
                <c:pt idx="7">
                  <c:v>21.157142520603173</c:v>
                </c:pt>
                <c:pt idx="8">
                  <c:v>0.86529999999999996</c:v>
                </c:pt>
                <c:pt idx="9">
                  <c:v>19.152299999999997</c:v>
                </c:pt>
                <c:pt idx="10">
                  <c:v>0</c:v>
                </c:pt>
                <c:pt idx="11">
                  <c:v>11.474500000000001</c:v>
                </c:pt>
                <c:pt idx="12">
                  <c:v>33.215830623144434</c:v>
                </c:pt>
                <c:pt idx="13">
                  <c:v>5.8423999999999996</c:v>
                </c:pt>
                <c:pt idx="14">
                  <c:v>8.5163999999999991</c:v>
                </c:pt>
                <c:pt idx="15">
                  <c:v>5.2373000000000003</c:v>
                </c:pt>
                <c:pt idx="16">
                  <c:v>8.4527991408735375</c:v>
                </c:pt>
                <c:pt idx="17">
                  <c:v>0.80600000000000005</c:v>
                </c:pt>
                <c:pt idx="18">
                  <c:v>6.9456129032258067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1270-4BFB-8312-24AA2DB8FD8A}"/>
            </c:ext>
          </c:extLst>
        </c:ser>
        <c:ser>
          <c:idx val="2"/>
          <c:order val="2"/>
          <c:tx>
            <c:strRef>
              <c:f>[invaz_sugas_sudrabk.xlsx]grafiki!$AQ$1</c:f>
              <c:strCache>
                <c:ptCount val="1"/>
                <c:pt idx="0">
                  <c:v>Ausleja</c:v>
                </c:pt>
              </c:strCache>
            </c:strRef>
          </c:tx>
          <c:spPr>
            <a:solidFill>
              <a:schemeClr val="accent4">
                <a:shade val="41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[invaz_sugas_sudrabk.xlsx]grafiki!$AQ$2:$AQ$62</c:f>
              <c:numCache>
                <c:formatCode>General</c:formatCode>
                <c:ptCount val="19"/>
                <c:pt idx="0">
                  <c:v>4.4899999999999995E-2</c:v>
                </c:pt>
                <c:pt idx="1">
                  <c:v>0.161</c:v>
                </c:pt>
                <c:pt idx="2">
                  <c:v>1.0999999999999999E-2</c:v>
                </c:pt>
                <c:pt idx="3">
                  <c:v>0.159</c:v>
                </c:pt>
                <c:pt idx="4">
                  <c:v>3.4800000000000005E-2</c:v>
                </c:pt>
                <c:pt idx="5">
                  <c:v>0</c:v>
                </c:pt>
                <c:pt idx="6">
                  <c:v>1.3557999999999999</c:v>
                </c:pt>
                <c:pt idx="7">
                  <c:v>0</c:v>
                </c:pt>
                <c:pt idx="8">
                  <c:v>2.7700000000000002E-2</c:v>
                </c:pt>
                <c:pt idx="9">
                  <c:v>0</c:v>
                </c:pt>
                <c:pt idx="10">
                  <c:v>1.0599999999999998E-2</c:v>
                </c:pt>
                <c:pt idx="11">
                  <c:v>1.0592999999999999</c:v>
                </c:pt>
                <c:pt idx="12">
                  <c:v>0</c:v>
                </c:pt>
                <c:pt idx="13">
                  <c:v>0</c:v>
                </c:pt>
                <c:pt idx="14">
                  <c:v>8.6999999999999994E-3</c:v>
                </c:pt>
                <c:pt idx="15">
                  <c:v>8.8300000000000003E-2</c:v>
                </c:pt>
                <c:pt idx="16">
                  <c:v>2.0270002110943519</c:v>
                </c:pt>
                <c:pt idx="17">
                  <c:v>4.0000000000000001E-3</c:v>
                </c:pt>
                <c:pt idx="18">
                  <c:v>9.1999999999999998E-2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1270-4BFB-8312-24AA2DB8FD8A}"/>
            </c:ext>
          </c:extLst>
        </c:ser>
        <c:ser>
          <c:idx val="3"/>
          <c:order val="3"/>
          <c:tx>
            <c:strRef>
              <c:f>[invaz_sugas_sudrabk.xlsx]grafiki!$AR$1</c:f>
              <c:strCache>
                <c:ptCount val="1"/>
                <c:pt idx="0">
                  <c:v>Ālants</c:v>
                </c:pt>
              </c:strCache>
            </c:strRef>
          </c:tx>
          <c:spPr>
            <a:solidFill>
              <a:schemeClr val="accent4">
                <a:shade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[invaz_sugas_sudrabk.xlsx]grafiki!$AR$2:$AR$62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1270-4BFB-8312-24AA2DB8FD8A}"/>
            </c:ext>
          </c:extLst>
        </c:ser>
        <c:ser>
          <c:idx val="4"/>
          <c:order val="4"/>
          <c:tx>
            <c:strRef>
              <c:f>[invaz_sugas_sudrabk.xlsx]grafiki!$AS$1</c:f>
              <c:strCache>
                <c:ptCount val="1"/>
                <c:pt idx="0">
                  <c:v>Baltais sapals</c:v>
                </c:pt>
              </c:strCache>
            </c:strRef>
          </c:tx>
          <c:spPr>
            <a:solidFill>
              <a:schemeClr val="accent4">
                <a:shade val="49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[invaz_sugas_sudrabk.xlsx]grafiki!$AS$2:$AS$62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1270-4BFB-8312-24AA2DB8FD8A}"/>
            </c:ext>
          </c:extLst>
        </c:ser>
        <c:ser>
          <c:idx val="5"/>
          <c:order val="5"/>
          <c:tx>
            <c:strRef>
              <c:f>[invaz_sugas_sudrabk.xlsx]grafiki!$AT$1</c:f>
              <c:strCache>
                <c:ptCount val="1"/>
                <c:pt idx="0">
                  <c:v>Bārdainais akmeņgrauzis</c:v>
                </c:pt>
              </c:strCache>
            </c:strRef>
          </c:tx>
          <c:spPr>
            <a:solidFill>
              <a:schemeClr val="accent4">
                <a:shade val="53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[invaz_sugas_sudrabk.xlsx]grafiki!$AT$2:$AT$62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4.2000000000000006E-3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1270-4BFB-8312-24AA2DB8FD8A}"/>
            </c:ext>
          </c:extLst>
        </c:ser>
        <c:ser>
          <c:idx val="6"/>
          <c:order val="6"/>
          <c:tx>
            <c:strRef>
              <c:f>[invaz_sugas_sudrabk.xlsx]grafiki!$AU$1</c:f>
              <c:strCache>
                <c:ptCount val="1"/>
                <c:pt idx="0">
                  <c:v>Ezera salaka</c:v>
                </c:pt>
              </c:strCache>
            </c:strRef>
          </c:tx>
          <c:spPr>
            <a:solidFill>
              <a:schemeClr val="accent4">
                <a:shade val="57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[invaz_sugas_sudrabk.xlsx]grafiki!$AU$2:$AU$62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1270-4BFB-8312-24AA2DB8FD8A}"/>
            </c:ext>
          </c:extLst>
        </c:ser>
        <c:ser>
          <c:idx val="7"/>
          <c:order val="7"/>
          <c:tx>
            <c:strRef>
              <c:f>[invaz_sugas_sudrabk.xlsx]grafiki!$AV$1</c:f>
              <c:strCache>
                <c:ptCount val="1"/>
                <c:pt idx="0">
                  <c:v>Grundulis</c:v>
                </c:pt>
              </c:strCache>
            </c:strRef>
          </c:tx>
          <c:spPr>
            <a:solidFill>
              <a:schemeClr val="accent4">
                <a:shade val="61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[invaz_sugas_sudrabk.xlsx]grafiki!$AV$2:$AV$62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9.8100000000000007E-2</c:v>
                </c:pt>
                <c:pt idx="5">
                  <c:v>0</c:v>
                </c:pt>
                <c:pt idx="6">
                  <c:v>1.1699999999999999E-2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8.3299999999999999E-2</c:v>
                </c:pt>
                <c:pt idx="16">
                  <c:v>0.14219999999999999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1270-4BFB-8312-24AA2DB8FD8A}"/>
            </c:ext>
          </c:extLst>
        </c:ser>
        <c:ser>
          <c:idx val="8"/>
          <c:order val="8"/>
          <c:tx>
            <c:strRef>
              <c:f>[invaz_sugas_sudrabk.xlsx]grafiki!$AW$1</c:f>
              <c:strCache>
                <c:ptCount val="1"/>
                <c:pt idx="0">
                  <c:v>Karpa</c:v>
                </c:pt>
              </c:strCache>
            </c:strRef>
          </c:tx>
          <c:spPr>
            <a:solidFill>
              <a:schemeClr val="accent4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[invaz_sugas_sudrabk.xlsx]grafiki!$AW$2:$AW$62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3.6336999999999997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2.7148000000000003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0.74129999999999996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1270-4BFB-8312-24AA2DB8FD8A}"/>
            </c:ext>
          </c:extLst>
        </c:ser>
        <c:ser>
          <c:idx val="9"/>
          <c:order val="9"/>
          <c:tx>
            <c:strRef>
              <c:f>[invaz_sugas_sudrabk.xlsx]grafiki!$AX$1</c:f>
              <c:strCache>
                <c:ptCount val="1"/>
                <c:pt idx="0">
                  <c:v>Karūsa</c:v>
                </c:pt>
              </c:strCache>
            </c:strRef>
          </c:tx>
          <c:spPr>
            <a:solidFill>
              <a:schemeClr val="accent4">
                <a:shade val="68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[invaz_sugas_sudrabk.xlsx]grafiki!$AX$2:$AX$62</c:f>
              <c:numCache>
                <c:formatCode>General</c:formatCode>
                <c:ptCount val="19"/>
                <c:pt idx="0">
                  <c:v>0.76019999999999999</c:v>
                </c:pt>
                <c:pt idx="1">
                  <c:v>0</c:v>
                </c:pt>
                <c:pt idx="2">
                  <c:v>1.302</c:v>
                </c:pt>
                <c:pt idx="3">
                  <c:v>2.6</c:v>
                </c:pt>
                <c:pt idx="4">
                  <c:v>1.8106</c:v>
                </c:pt>
                <c:pt idx="5">
                  <c:v>2.6225000000000001</c:v>
                </c:pt>
                <c:pt idx="6">
                  <c:v>0.45200000000000001</c:v>
                </c:pt>
                <c:pt idx="7">
                  <c:v>0</c:v>
                </c:pt>
                <c:pt idx="8">
                  <c:v>0</c:v>
                </c:pt>
                <c:pt idx="9">
                  <c:v>0.79700000000000004</c:v>
                </c:pt>
                <c:pt idx="10">
                  <c:v>0.15780000000000002</c:v>
                </c:pt>
                <c:pt idx="11">
                  <c:v>4.5293000000000001</c:v>
                </c:pt>
                <c:pt idx="12">
                  <c:v>0</c:v>
                </c:pt>
                <c:pt idx="13">
                  <c:v>2.2333000000000003</c:v>
                </c:pt>
                <c:pt idx="14">
                  <c:v>0</c:v>
                </c:pt>
                <c:pt idx="15">
                  <c:v>6.0568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1270-4BFB-8312-24AA2DB8FD8A}"/>
            </c:ext>
          </c:extLst>
        </c:ser>
        <c:ser>
          <c:idx val="10"/>
          <c:order val="10"/>
          <c:tx>
            <c:strRef>
              <c:f>[invaz_sugas_sudrabk.xlsx]grafiki!$AY$1</c:f>
              <c:strCache>
                <c:ptCount val="1"/>
                <c:pt idx="0">
                  <c:v>Ķīsis</c:v>
                </c:pt>
              </c:strCache>
            </c:strRef>
          </c:tx>
          <c:spPr>
            <a:solidFill>
              <a:schemeClr val="accent4">
                <a:shade val="72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[invaz_sugas_sudrabk.xlsx]grafiki!$AY$2:$AY$62</c:f>
              <c:numCache>
                <c:formatCode>General</c:formatCode>
                <c:ptCount val="19"/>
                <c:pt idx="0">
                  <c:v>5.3100000000000008E-2</c:v>
                </c:pt>
                <c:pt idx="1">
                  <c:v>1.7500000000000002E-2</c:v>
                </c:pt>
                <c:pt idx="2">
                  <c:v>0.05</c:v>
                </c:pt>
                <c:pt idx="3">
                  <c:v>0</c:v>
                </c:pt>
                <c:pt idx="4">
                  <c:v>2.1603000000000003</c:v>
                </c:pt>
                <c:pt idx="5">
                  <c:v>6.9099999999999995E-2</c:v>
                </c:pt>
                <c:pt idx="6">
                  <c:v>0.23100000000000001</c:v>
                </c:pt>
                <c:pt idx="7">
                  <c:v>1.1319999999999999</c:v>
                </c:pt>
                <c:pt idx="8">
                  <c:v>0</c:v>
                </c:pt>
                <c:pt idx="9">
                  <c:v>0.40279999999999994</c:v>
                </c:pt>
                <c:pt idx="10">
                  <c:v>0</c:v>
                </c:pt>
                <c:pt idx="11">
                  <c:v>1.1017999999999999</c:v>
                </c:pt>
                <c:pt idx="12">
                  <c:v>3.9261732760997123</c:v>
                </c:pt>
                <c:pt idx="13">
                  <c:v>0.42780000000000001</c:v>
                </c:pt>
                <c:pt idx="14">
                  <c:v>0.37959999999999999</c:v>
                </c:pt>
                <c:pt idx="15">
                  <c:v>1.5089000000000001</c:v>
                </c:pt>
                <c:pt idx="16">
                  <c:v>0</c:v>
                </c:pt>
                <c:pt idx="17">
                  <c:v>0</c:v>
                </c:pt>
                <c:pt idx="18">
                  <c:v>0.29099999999999998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A-1270-4BFB-8312-24AA2DB8FD8A}"/>
            </c:ext>
          </c:extLst>
        </c:ser>
        <c:ser>
          <c:idx val="11"/>
          <c:order val="11"/>
          <c:tx>
            <c:strRef>
              <c:f>[invaz_sugas_sudrabk.xlsx]grafiki!$AZ$1</c:f>
              <c:strCache>
                <c:ptCount val="1"/>
                <c:pt idx="0">
                  <c:v>Līdaka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[invaz_sugas_sudrabk.xlsx]grafiki!$AZ$2:$AZ$62</c:f>
              <c:numCache>
                <c:formatCode>General</c:formatCode>
                <c:ptCount val="19"/>
                <c:pt idx="0">
                  <c:v>3.6643000000000003</c:v>
                </c:pt>
                <c:pt idx="1">
                  <c:v>3.286</c:v>
                </c:pt>
                <c:pt idx="2">
                  <c:v>0</c:v>
                </c:pt>
                <c:pt idx="3">
                  <c:v>0</c:v>
                </c:pt>
                <c:pt idx="4">
                  <c:v>9.3674999999999997</c:v>
                </c:pt>
                <c:pt idx="5">
                  <c:v>5.527338256643203</c:v>
                </c:pt>
                <c:pt idx="6">
                  <c:v>0.54500000000000004</c:v>
                </c:pt>
                <c:pt idx="7">
                  <c:v>0.45139999999999997</c:v>
                </c:pt>
                <c:pt idx="8">
                  <c:v>0.18490000000000001</c:v>
                </c:pt>
                <c:pt idx="9">
                  <c:v>0</c:v>
                </c:pt>
                <c:pt idx="10">
                  <c:v>0</c:v>
                </c:pt>
                <c:pt idx="11">
                  <c:v>1.6961999999999997</c:v>
                </c:pt>
                <c:pt idx="12">
                  <c:v>1.4259999999999999</c:v>
                </c:pt>
                <c:pt idx="13">
                  <c:v>1.8674000000000002</c:v>
                </c:pt>
                <c:pt idx="14">
                  <c:v>2.0466000000000002</c:v>
                </c:pt>
                <c:pt idx="15">
                  <c:v>7.5143999999999993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B-1270-4BFB-8312-24AA2DB8FD8A}"/>
            </c:ext>
          </c:extLst>
        </c:ser>
        <c:ser>
          <c:idx val="12"/>
          <c:order val="12"/>
          <c:tx>
            <c:strRef>
              <c:f>[invaz_sugas_sudrabk.xlsx]grafiki!$BA$1</c:f>
              <c:strCache>
                <c:ptCount val="1"/>
                <c:pt idx="0">
                  <c:v>Līnis</c:v>
                </c:pt>
              </c:strCache>
            </c:strRef>
          </c:tx>
          <c:spPr>
            <a:solidFill>
              <a:schemeClr val="accent4">
                <a:shade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[invaz_sugas_sudrabk.xlsx]grafiki!$BA$2:$BA$62</c:f>
              <c:numCache>
                <c:formatCode>General</c:formatCode>
                <c:ptCount val="19"/>
                <c:pt idx="0">
                  <c:v>2.9851000000000005</c:v>
                </c:pt>
                <c:pt idx="1">
                  <c:v>4.0464000000000002</c:v>
                </c:pt>
                <c:pt idx="2">
                  <c:v>1.7629999999999999</c:v>
                </c:pt>
                <c:pt idx="3">
                  <c:v>2.992</c:v>
                </c:pt>
                <c:pt idx="4">
                  <c:v>1.8687999999999998</c:v>
                </c:pt>
                <c:pt idx="5">
                  <c:v>5.1900000000000002E-2</c:v>
                </c:pt>
                <c:pt idx="6">
                  <c:v>1.9239999999999999</c:v>
                </c:pt>
                <c:pt idx="7">
                  <c:v>26.379099999999998</c:v>
                </c:pt>
                <c:pt idx="8">
                  <c:v>6.9271000000000003</c:v>
                </c:pt>
                <c:pt idx="9">
                  <c:v>4.1343000000000005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1.7459</c:v>
                </c:pt>
                <c:pt idx="14">
                  <c:v>5.49</c:v>
                </c:pt>
                <c:pt idx="15">
                  <c:v>3.6155000000000004</c:v>
                </c:pt>
                <c:pt idx="16">
                  <c:v>0</c:v>
                </c:pt>
                <c:pt idx="17">
                  <c:v>2.2040000000000002</c:v>
                </c:pt>
                <c:pt idx="18">
                  <c:v>1.633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C-1270-4BFB-8312-24AA2DB8FD8A}"/>
            </c:ext>
          </c:extLst>
        </c:ser>
        <c:ser>
          <c:idx val="13"/>
          <c:order val="13"/>
          <c:tx>
            <c:strRef>
              <c:f>[invaz_sugas_sudrabk.xlsx]grafiki!$BB$1</c:f>
              <c:strCache>
                <c:ptCount val="1"/>
                <c:pt idx="0">
                  <c:v>Meža vimba</c:v>
                </c:pt>
              </c:strCache>
            </c:strRef>
          </c:tx>
          <c:spPr>
            <a:solidFill>
              <a:schemeClr val="accent4">
                <a:shade val="84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[invaz_sugas_sudrabk.xlsx]grafiki!$BB$2:$BB$62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D-1270-4BFB-8312-24AA2DB8FD8A}"/>
            </c:ext>
          </c:extLst>
        </c:ser>
        <c:ser>
          <c:idx val="14"/>
          <c:order val="14"/>
          <c:tx>
            <c:strRef>
              <c:f>[invaz_sugas_sudrabk.xlsx]grafiki!$BC$1</c:f>
              <c:strCache>
                <c:ptCount val="1"/>
                <c:pt idx="0">
                  <c:v>Pavīķe</c:v>
                </c:pt>
              </c:strCache>
            </c:strRef>
          </c:tx>
          <c:spPr>
            <a:solidFill>
              <a:schemeClr val="accent4">
                <a:shade val="88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[invaz_sugas_sudrabk.xlsx]grafiki!$BC$2:$BC$62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E-1270-4BFB-8312-24AA2DB8FD8A}"/>
            </c:ext>
          </c:extLst>
        </c:ser>
        <c:ser>
          <c:idx val="15"/>
          <c:order val="15"/>
          <c:tx>
            <c:strRef>
              <c:f>[invaz_sugas_sudrabk.xlsx]grafiki!$BD$1</c:f>
              <c:strCache>
                <c:ptCount val="1"/>
                <c:pt idx="0">
                  <c:v>Platgalve</c:v>
                </c:pt>
              </c:strCache>
            </c:strRef>
          </c:tx>
          <c:spPr>
            <a:solidFill>
              <a:schemeClr val="accent4">
                <a:shade val="92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[invaz_sugas_sudrabk.xlsx]grafiki!$BD$2:$BD$62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F-1270-4BFB-8312-24AA2DB8FD8A}"/>
            </c:ext>
          </c:extLst>
        </c:ser>
        <c:ser>
          <c:idx val="16"/>
          <c:order val="16"/>
          <c:tx>
            <c:strRef>
              <c:f>[invaz_sugas_sudrabk.xlsx]grafiki!$BE$1</c:f>
              <c:strCache>
                <c:ptCount val="1"/>
                <c:pt idx="0">
                  <c:v>Plaudis</c:v>
                </c:pt>
              </c:strCache>
            </c:strRef>
          </c:tx>
          <c:spPr>
            <a:solidFill>
              <a:schemeClr val="accent4">
                <a:shade val="96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[invaz_sugas_sudrabk.xlsx]grafiki!$BE$2:$BE$62</c:f>
              <c:numCache>
                <c:formatCode>General</c:formatCode>
                <c:ptCount val="19"/>
                <c:pt idx="0">
                  <c:v>6.5329000000000024</c:v>
                </c:pt>
                <c:pt idx="1">
                  <c:v>3.5005000000000002</c:v>
                </c:pt>
                <c:pt idx="2">
                  <c:v>6.08</c:v>
                </c:pt>
                <c:pt idx="3">
                  <c:v>0</c:v>
                </c:pt>
                <c:pt idx="4">
                  <c:v>19.489400000000003</c:v>
                </c:pt>
                <c:pt idx="5">
                  <c:v>1.0815999999999999</c:v>
                </c:pt>
                <c:pt idx="6">
                  <c:v>5.9060999999999995</c:v>
                </c:pt>
                <c:pt idx="7">
                  <c:v>4.3196000000000003</c:v>
                </c:pt>
                <c:pt idx="8">
                  <c:v>6.5027000000000008</c:v>
                </c:pt>
                <c:pt idx="9">
                  <c:v>9.9536999999999995</c:v>
                </c:pt>
                <c:pt idx="10">
                  <c:v>0</c:v>
                </c:pt>
                <c:pt idx="11">
                  <c:v>5.6398000000000001</c:v>
                </c:pt>
                <c:pt idx="12">
                  <c:v>2.341568851885536</c:v>
                </c:pt>
                <c:pt idx="13">
                  <c:v>6.3090000000000019</c:v>
                </c:pt>
                <c:pt idx="14">
                  <c:v>6.1899999999999986</c:v>
                </c:pt>
                <c:pt idx="15">
                  <c:v>15.544099999999998</c:v>
                </c:pt>
                <c:pt idx="16">
                  <c:v>0</c:v>
                </c:pt>
                <c:pt idx="17">
                  <c:v>1.0369999999999999</c:v>
                </c:pt>
                <c:pt idx="18">
                  <c:v>1.675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0-1270-4BFB-8312-24AA2DB8FD8A}"/>
            </c:ext>
          </c:extLst>
        </c:ser>
        <c:ser>
          <c:idx val="17"/>
          <c:order val="17"/>
          <c:tx>
            <c:strRef>
              <c:f>[invaz_sugas_sudrabk.xlsx]grafiki!$BF$1</c:f>
              <c:strCache>
                <c:ptCount val="1"/>
                <c:pt idx="0">
                  <c:v>Plicis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[invaz_sugas_sudrabk.xlsx]grafiki!$BF$2:$BF$62</c:f>
              <c:numCache>
                <c:formatCode>General</c:formatCode>
                <c:ptCount val="19"/>
                <c:pt idx="0">
                  <c:v>0</c:v>
                </c:pt>
                <c:pt idx="1">
                  <c:v>1.998</c:v>
                </c:pt>
                <c:pt idx="2">
                  <c:v>0</c:v>
                </c:pt>
                <c:pt idx="3">
                  <c:v>0</c:v>
                </c:pt>
                <c:pt idx="4">
                  <c:v>11.104700000000001</c:v>
                </c:pt>
                <c:pt idx="5">
                  <c:v>4.2599999999999999E-2</c:v>
                </c:pt>
                <c:pt idx="6">
                  <c:v>5.6429000000000009</c:v>
                </c:pt>
                <c:pt idx="7">
                  <c:v>12.9665</c:v>
                </c:pt>
                <c:pt idx="8">
                  <c:v>1.0572999999999999</c:v>
                </c:pt>
                <c:pt idx="9">
                  <c:v>5.4116999999999988</c:v>
                </c:pt>
                <c:pt idx="10">
                  <c:v>0</c:v>
                </c:pt>
                <c:pt idx="11">
                  <c:v>5.4071999999999996</c:v>
                </c:pt>
                <c:pt idx="12">
                  <c:v>5.5264600000000002</c:v>
                </c:pt>
                <c:pt idx="13">
                  <c:v>2.0300000000000002E-2</c:v>
                </c:pt>
                <c:pt idx="14">
                  <c:v>7.0763999999999987</c:v>
                </c:pt>
                <c:pt idx="15">
                  <c:v>37.634800000000006</c:v>
                </c:pt>
                <c:pt idx="16">
                  <c:v>0</c:v>
                </c:pt>
                <c:pt idx="17">
                  <c:v>0</c:v>
                </c:pt>
                <c:pt idx="18">
                  <c:v>0.79900000000000004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1-1270-4BFB-8312-24AA2DB8FD8A}"/>
            </c:ext>
          </c:extLst>
        </c:ser>
        <c:ser>
          <c:idx val="18"/>
          <c:order val="18"/>
          <c:tx>
            <c:strRef>
              <c:f>[invaz_sugas_sudrabk.xlsx]grafiki!$BG$1</c:f>
              <c:strCache>
                <c:ptCount val="1"/>
                <c:pt idx="0">
                  <c:v>Rauda</c:v>
                </c:pt>
              </c:strCache>
            </c:strRef>
          </c:tx>
          <c:spPr>
            <a:solidFill>
              <a:schemeClr val="accent4">
                <a:tint val="97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[invaz_sugas_sudrabk.xlsx]grafiki!$BG$2:$BG$62</c:f>
              <c:numCache>
                <c:formatCode>General</c:formatCode>
                <c:ptCount val="19"/>
                <c:pt idx="0">
                  <c:v>7.4710330272613286</c:v>
                </c:pt>
                <c:pt idx="1">
                  <c:v>13.603400000000004</c:v>
                </c:pt>
                <c:pt idx="2">
                  <c:v>2.173</c:v>
                </c:pt>
                <c:pt idx="3">
                  <c:v>12.141999999999999</c:v>
                </c:pt>
                <c:pt idx="4">
                  <c:v>14.345929592717566</c:v>
                </c:pt>
                <c:pt idx="5">
                  <c:v>10.887465150033316</c:v>
                </c:pt>
                <c:pt idx="6">
                  <c:v>9.9922999999999984</c:v>
                </c:pt>
                <c:pt idx="7">
                  <c:v>23.343361101573329</c:v>
                </c:pt>
                <c:pt idx="8">
                  <c:v>4.7690999999999999</c:v>
                </c:pt>
                <c:pt idx="9">
                  <c:v>34.843600000000009</c:v>
                </c:pt>
                <c:pt idx="10">
                  <c:v>2.5299999999999996E-2</c:v>
                </c:pt>
                <c:pt idx="11">
                  <c:v>12.687088390848853</c:v>
                </c:pt>
                <c:pt idx="12">
                  <c:v>16.279686263164479</c:v>
                </c:pt>
                <c:pt idx="13">
                  <c:v>9.4710999999999999</c:v>
                </c:pt>
                <c:pt idx="14">
                  <c:v>6.3609999999999998</c:v>
                </c:pt>
                <c:pt idx="15">
                  <c:v>18.397600000000004</c:v>
                </c:pt>
                <c:pt idx="16">
                  <c:v>16.226486300582714</c:v>
                </c:pt>
                <c:pt idx="17">
                  <c:v>3.9590000000000001</c:v>
                </c:pt>
                <c:pt idx="18">
                  <c:v>10.395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2-1270-4BFB-8312-24AA2DB8FD8A}"/>
            </c:ext>
          </c:extLst>
        </c:ser>
        <c:ser>
          <c:idx val="19"/>
          <c:order val="19"/>
          <c:tx>
            <c:strRef>
              <c:f>[invaz_sugas_sudrabk.xlsx]grafiki!$BH$1</c:f>
              <c:strCache>
                <c:ptCount val="1"/>
                <c:pt idx="0">
                  <c:v>Repsis</c:v>
                </c:pt>
              </c:strCache>
            </c:strRef>
          </c:tx>
          <c:spPr>
            <a:solidFill>
              <a:schemeClr val="accent4">
                <a:tint val="93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[invaz_sugas_sudrabk.xlsx]grafiki!$BH$2:$BH$62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3-1270-4BFB-8312-24AA2DB8FD8A}"/>
            </c:ext>
          </c:extLst>
        </c:ser>
        <c:ser>
          <c:idx val="20"/>
          <c:order val="20"/>
          <c:tx>
            <c:strRef>
              <c:f>[invaz_sugas_sudrabk.xlsx]grafiki!$BI$1</c:f>
              <c:strCache>
                <c:ptCount val="1"/>
                <c:pt idx="0">
                  <c:v>Rotans</c:v>
                </c:pt>
              </c:strCache>
            </c:strRef>
          </c:tx>
          <c:spPr>
            <a:solidFill>
              <a:schemeClr val="accent4">
                <a:tint val="89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[invaz_sugas_sudrabk.xlsx]grafiki!$BI$2:$BI$62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0.43699999999999994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4-1270-4BFB-8312-24AA2DB8FD8A}"/>
            </c:ext>
          </c:extLst>
        </c:ser>
        <c:ser>
          <c:idx val="21"/>
          <c:order val="21"/>
          <c:tx>
            <c:strRef>
              <c:f>[invaz_sugas_sudrabk.xlsx]grafiki!$BJ$1</c:f>
              <c:strCache>
                <c:ptCount val="1"/>
                <c:pt idx="0">
                  <c:v>Rudulis</c:v>
                </c:pt>
              </c:strCache>
            </c:strRef>
          </c:tx>
          <c:spPr>
            <a:solidFill>
              <a:schemeClr val="accent4">
                <a:tint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[invaz_sugas_sudrabk.xlsx]grafiki!$BJ$2:$BJ$62</c:f>
              <c:numCache>
                <c:formatCode>General</c:formatCode>
                <c:ptCount val="19"/>
                <c:pt idx="0">
                  <c:v>0.51490000000000002</c:v>
                </c:pt>
                <c:pt idx="1">
                  <c:v>1.2709999999999999</c:v>
                </c:pt>
                <c:pt idx="2">
                  <c:v>0.19900000000000001</c:v>
                </c:pt>
                <c:pt idx="3">
                  <c:v>0.215</c:v>
                </c:pt>
                <c:pt idx="4">
                  <c:v>1.0944</c:v>
                </c:pt>
                <c:pt idx="5">
                  <c:v>2.0402486550158767</c:v>
                </c:pt>
                <c:pt idx="6">
                  <c:v>0</c:v>
                </c:pt>
                <c:pt idx="7">
                  <c:v>3.0296999999999996</c:v>
                </c:pt>
                <c:pt idx="8">
                  <c:v>2.2296</c:v>
                </c:pt>
                <c:pt idx="9">
                  <c:v>4.3028000000000004</c:v>
                </c:pt>
                <c:pt idx="10">
                  <c:v>0.1212</c:v>
                </c:pt>
                <c:pt idx="11">
                  <c:v>0.40960000000000002</c:v>
                </c:pt>
                <c:pt idx="12">
                  <c:v>0.14499999999999999</c:v>
                </c:pt>
                <c:pt idx="13">
                  <c:v>1.3302</c:v>
                </c:pt>
                <c:pt idx="14">
                  <c:v>0.22900000000000001</c:v>
                </c:pt>
                <c:pt idx="15">
                  <c:v>2.9661000000000004</c:v>
                </c:pt>
                <c:pt idx="16">
                  <c:v>0.92849999999999999</c:v>
                </c:pt>
                <c:pt idx="17">
                  <c:v>2.8279999999999998</c:v>
                </c:pt>
                <c:pt idx="18">
                  <c:v>0.443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5-1270-4BFB-8312-24AA2DB8FD8A}"/>
            </c:ext>
          </c:extLst>
        </c:ser>
        <c:ser>
          <c:idx val="22"/>
          <c:order val="22"/>
          <c:tx>
            <c:strRef>
              <c:f>[invaz_sugas_sudrabk.xlsx]grafiki!$BK$1</c:f>
              <c:strCache>
                <c:ptCount val="1"/>
                <c:pt idx="0">
                  <c:v>Salaka</c:v>
                </c:pt>
              </c:strCache>
            </c:strRef>
          </c:tx>
          <c:spPr>
            <a:solidFill>
              <a:schemeClr val="accent4">
                <a:tint val="81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[invaz_sugas_sudrabk.xlsx]grafiki!$BK$2:$BK$62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3.5300000000000005E-2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6-1270-4BFB-8312-24AA2DB8FD8A}"/>
            </c:ext>
          </c:extLst>
        </c:ser>
        <c:ser>
          <c:idx val="23"/>
          <c:order val="23"/>
          <c:tx>
            <c:strRef>
              <c:f>[invaz_sugas_sudrabk.xlsx]grafiki!$BL$1</c:f>
              <c:strCache>
                <c:ptCount val="1"/>
                <c:pt idx="0">
                  <c:v>Sams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[invaz_sugas_sudrabk.xlsx]grafiki!$BL$2:$BL$62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7-1270-4BFB-8312-24AA2DB8FD8A}"/>
            </c:ext>
          </c:extLst>
        </c:ser>
        <c:ser>
          <c:idx val="24"/>
          <c:order val="24"/>
          <c:tx>
            <c:strRef>
              <c:f>[invaz_sugas_sudrabk.xlsx]grafiki!$BM$1</c:f>
              <c:strCache>
                <c:ptCount val="1"/>
                <c:pt idx="0">
                  <c:v>Sapals</c:v>
                </c:pt>
              </c:strCache>
            </c:strRef>
          </c:tx>
          <c:spPr>
            <a:solidFill>
              <a:schemeClr val="accent4">
                <a:tint val="73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[invaz_sugas_sudrabk.xlsx]grafiki!$BM$2:$BM$62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0.47809999999999997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0.62271315678048511</c:v>
                </c:pt>
                <c:pt idx="13">
                  <c:v>0</c:v>
                </c:pt>
                <c:pt idx="14">
                  <c:v>0.56189999999999996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0.88100000000000001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8-1270-4BFB-8312-24AA2DB8FD8A}"/>
            </c:ext>
          </c:extLst>
        </c:ser>
        <c:ser>
          <c:idx val="25"/>
          <c:order val="25"/>
          <c:tx>
            <c:strRef>
              <c:f>[invaz_sugas_sudrabk.xlsx]grafiki!$BN$1</c:f>
              <c:strCache>
                <c:ptCount val="1"/>
                <c:pt idx="0">
                  <c:v>Sīga</c:v>
                </c:pt>
              </c:strCache>
            </c:strRef>
          </c:tx>
          <c:spPr>
            <a:solidFill>
              <a:schemeClr val="accent4">
                <a:tint val="69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[invaz_sugas_sudrabk.xlsx]grafiki!$BN$2:$BN$62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9-1270-4BFB-8312-24AA2DB8FD8A}"/>
            </c:ext>
          </c:extLst>
        </c:ser>
        <c:ser>
          <c:idx val="26"/>
          <c:order val="26"/>
          <c:tx>
            <c:strRef>
              <c:f>[invaz_sugas_sudrabk.xlsx]grafiki!$BO$1</c:f>
              <c:strCache>
                <c:ptCount val="1"/>
                <c:pt idx="0">
                  <c:v>Spidiļķis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[invaz_sugas_sudrabk.xlsx]grafiki!$BO$2:$BO$62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8.0000000000000002E-3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8.9999999999999993E-3</c:v>
                </c:pt>
                <c:pt idx="7">
                  <c:v>0</c:v>
                </c:pt>
                <c:pt idx="8">
                  <c:v>1.5817000000000003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0.26929999999999998</c:v>
                </c:pt>
                <c:pt idx="16">
                  <c:v>0</c:v>
                </c:pt>
                <c:pt idx="17">
                  <c:v>2.9000000000000001E-2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A-1270-4BFB-8312-24AA2DB8FD8A}"/>
            </c:ext>
          </c:extLst>
        </c:ser>
        <c:ser>
          <c:idx val="27"/>
          <c:order val="27"/>
          <c:tx>
            <c:strRef>
              <c:f>[invaz_sugas_sudrabk.xlsx]grafiki!$BP$1</c:f>
              <c:strCache>
                <c:ptCount val="1"/>
                <c:pt idx="0">
                  <c:v>Spoguļkarpa</c:v>
                </c:pt>
              </c:strCache>
            </c:strRef>
          </c:tx>
          <c:spPr>
            <a:solidFill>
              <a:schemeClr val="accent4">
                <a:tint val="62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[invaz_sugas_sudrabk.xlsx]grafiki!$BP$2:$BP$62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2.3170000000000002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B-1270-4BFB-8312-24AA2DB8FD8A}"/>
            </c:ext>
          </c:extLst>
        </c:ser>
        <c:ser>
          <c:idx val="28"/>
          <c:order val="28"/>
          <c:tx>
            <c:strRef>
              <c:f>[invaz_sugas_sudrabk.xlsx]grafiki!$BQ$1</c:f>
              <c:strCache>
                <c:ptCount val="1"/>
                <c:pt idx="0">
                  <c:v>Sudrabkarūsa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[invaz_sugas_sudrabk.xlsx]grafiki!$BQ$2:$BQ$62</c:f>
              <c:numCache>
                <c:formatCode>General</c:formatCode>
                <c:ptCount val="19"/>
                <c:pt idx="0">
                  <c:v>0.40960000000000002</c:v>
                </c:pt>
                <c:pt idx="1">
                  <c:v>2.1859999999999999</c:v>
                </c:pt>
                <c:pt idx="2">
                  <c:v>1.5</c:v>
                </c:pt>
                <c:pt idx="3">
                  <c:v>1.252</c:v>
                </c:pt>
                <c:pt idx="4">
                  <c:v>7.8810000000000002</c:v>
                </c:pt>
                <c:pt idx="5">
                  <c:v>1.4177</c:v>
                </c:pt>
                <c:pt idx="6">
                  <c:v>18.260000000000002</c:v>
                </c:pt>
                <c:pt idx="7">
                  <c:v>2.6471</c:v>
                </c:pt>
                <c:pt idx="8">
                  <c:v>1.2583</c:v>
                </c:pt>
                <c:pt idx="9">
                  <c:v>2.58E-2</c:v>
                </c:pt>
                <c:pt idx="10">
                  <c:v>1.8151000000000002</c:v>
                </c:pt>
                <c:pt idx="11">
                  <c:v>5.2466999999999997</c:v>
                </c:pt>
                <c:pt idx="12">
                  <c:v>4.2916999999999996</c:v>
                </c:pt>
                <c:pt idx="13">
                  <c:v>0.40500000000000003</c:v>
                </c:pt>
                <c:pt idx="14">
                  <c:v>4.4217999999999993</c:v>
                </c:pt>
                <c:pt idx="15">
                  <c:v>6.3029999999999999</c:v>
                </c:pt>
                <c:pt idx="16">
                  <c:v>4.7686999999999991</c:v>
                </c:pt>
                <c:pt idx="17">
                  <c:v>3.1520000000000001</c:v>
                </c:pt>
                <c:pt idx="18">
                  <c:v>2.37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C-1270-4BFB-8312-24AA2DB8FD8A}"/>
            </c:ext>
          </c:extLst>
        </c:ser>
        <c:ser>
          <c:idx val="29"/>
          <c:order val="29"/>
          <c:tx>
            <c:strRef>
              <c:f>[invaz_sugas_sudrabk.xlsx]grafiki!$BR$1</c:f>
              <c:strCache>
                <c:ptCount val="1"/>
                <c:pt idx="0">
                  <c:v>Trīsadatu stagars</c:v>
                </c:pt>
              </c:strCache>
            </c:strRef>
          </c:tx>
          <c:spPr>
            <a:solidFill>
              <a:schemeClr val="accent4">
                <a:tint val="54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[invaz_sugas_sudrabk.xlsx]grafiki!$BR$2:$BR$62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2.5999999999999994E-3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D-1270-4BFB-8312-24AA2DB8FD8A}"/>
            </c:ext>
          </c:extLst>
        </c:ser>
        <c:ser>
          <c:idx val="30"/>
          <c:order val="30"/>
          <c:tx>
            <c:strRef>
              <c:f>[invaz_sugas_sudrabk.xlsx]grafiki!$BS$1</c:f>
              <c:strCache>
                <c:ptCount val="1"/>
                <c:pt idx="0">
                  <c:v>Vēdzele</c:v>
                </c:pt>
              </c:strCache>
            </c:strRef>
          </c:tx>
          <c:spPr>
            <a:solidFill>
              <a:schemeClr val="accent4">
                <a:tint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[invaz_sugas_sudrabk.xlsx]grafiki!$BS$2:$BS$62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E-1270-4BFB-8312-24AA2DB8FD8A}"/>
            </c:ext>
          </c:extLst>
        </c:ser>
        <c:ser>
          <c:idx val="31"/>
          <c:order val="31"/>
          <c:tx>
            <c:strRef>
              <c:f>[invaz_sugas_sudrabk.xlsx]grafiki!$BT$1</c:f>
              <c:strCache>
                <c:ptCount val="1"/>
                <c:pt idx="0">
                  <c:v>Vimba</c:v>
                </c:pt>
              </c:strCache>
            </c:strRef>
          </c:tx>
          <c:spPr>
            <a:solidFill>
              <a:schemeClr val="accent4">
                <a:tint val="46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[invaz_sugas_sudrabk.xlsx]grafiki!$BT$2:$BT$62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F-1270-4BFB-8312-24AA2DB8FD8A}"/>
            </c:ext>
          </c:extLst>
        </c:ser>
        <c:ser>
          <c:idx val="32"/>
          <c:order val="32"/>
          <c:tx>
            <c:strRef>
              <c:f>[invaz_sugas_sudrabk.xlsx]grafiki!$BU$1</c:f>
              <c:strCache>
                <c:ptCount val="1"/>
                <c:pt idx="0">
                  <c:v>Vīķe</c:v>
                </c:pt>
              </c:strCache>
            </c:strRef>
          </c:tx>
          <c:spPr>
            <a:solidFill>
              <a:schemeClr val="accent4">
                <a:tint val="42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[invaz_sugas_sudrabk.xlsx]grafiki!$BU$2:$BU$62</c:f>
              <c:numCache>
                <c:formatCode>General</c:formatCode>
                <c:ptCount val="19"/>
                <c:pt idx="0">
                  <c:v>0</c:v>
                </c:pt>
                <c:pt idx="1">
                  <c:v>0.19500000000000001</c:v>
                </c:pt>
                <c:pt idx="2">
                  <c:v>0</c:v>
                </c:pt>
                <c:pt idx="3">
                  <c:v>0</c:v>
                </c:pt>
                <c:pt idx="4">
                  <c:v>4.6138999999999992</c:v>
                </c:pt>
                <c:pt idx="5">
                  <c:v>0</c:v>
                </c:pt>
                <c:pt idx="6">
                  <c:v>4.97</c:v>
                </c:pt>
                <c:pt idx="7">
                  <c:v>2.9933400918273647</c:v>
                </c:pt>
                <c:pt idx="8">
                  <c:v>0</c:v>
                </c:pt>
                <c:pt idx="9">
                  <c:v>1.5802</c:v>
                </c:pt>
                <c:pt idx="10">
                  <c:v>0</c:v>
                </c:pt>
                <c:pt idx="11">
                  <c:v>0.38850000000000001</c:v>
                </c:pt>
                <c:pt idx="12">
                  <c:v>12.530289225377073</c:v>
                </c:pt>
                <c:pt idx="13">
                  <c:v>0.65779999999999994</c:v>
                </c:pt>
                <c:pt idx="14">
                  <c:v>1.0390999999999999</c:v>
                </c:pt>
                <c:pt idx="15">
                  <c:v>11.828000000000001</c:v>
                </c:pt>
                <c:pt idx="16">
                  <c:v>0</c:v>
                </c:pt>
                <c:pt idx="17">
                  <c:v>4.8000000000000001E-2</c:v>
                </c:pt>
                <c:pt idx="18">
                  <c:v>0.77500000000000002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20-1270-4BFB-8312-24AA2DB8FD8A}"/>
            </c:ext>
          </c:extLst>
        </c:ser>
        <c:ser>
          <c:idx val="33"/>
          <c:order val="33"/>
          <c:tx>
            <c:strRef>
              <c:f>[invaz_sugas_sudrabk.xlsx]grafiki!$BV$1</c:f>
              <c:strCache>
                <c:ptCount val="1"/>
                <c:pt idx="0">
                  <c:v>Zandarts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[invaz_sugas_sudrabk.xlsx]grafiki!$BV$2:$BV$62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19.251099999999994</c:v>
                </c:pt>
                <c:pt idx="5">
                  <c:v>0</c:v>
                </c:pt>
                <c:pt idx="6">
                  <c:v>0</c:v>
                </c:pt>
                <c:pt idx="7">
                  <c:v>9.0558999999999994</c:v>
                </c:pt>
                <c:pt idx="8">
                  <c:v>0</c:v>
                </c:pt>
                <c:pt idx="9">
                  <c:v>21.143499999999996</c:v>
                </c:pt>
                <c:pt idx="10">
                  <c:v>0</c:v>
                </c:pt>
                <c:pt idx="11">
                  <c:v>0</c:v>
                </c:pt>
                <c:pt idx="12">
                  <c:v>8.2912742574257425</c:v>
                </c:pt>
                <c:pt idx="13">
                  <c:v>3.3289</c:v>
                </c:pt>
                <c:pt idx="14">
                  <c:v>0</c:v>
                </c:pt>
                <c:pt idx="15">
                  <c:v>23.942100000000003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21-1270-4BFB-8312-24AA2DB8FD8A}"/>
            </c:ext>
          </c:extLst>
        </c:ser>
        <c:ser>
          <c:idx val="34"/>
          <c:order val="34"/>
          <c:tx>
            <c:strRef>
              <c:f>[invaz_sugas_sudrabk.xlsx]grafiki!$BW$1</c:f>
              <c:strCache>
                <c:ptCount val="1"/>
                <c:pt idx="0">
                  <c:v>Zutis</c:v>
                </c:pt>
              </c:strCache>
            </c:strRef>
          </c:tx>
          <c:spPr>
            <a:solidFill>
              <a:schemeClr val="accent4">
                <a:tint val="34000"/>
              </a:schemeClr>
            </a:solidFill>
            <a:ln>
              <a:noFill/>
            </a:ln>
            <a:effectLst/>
          </c:spPr>
          <c:invertIfNegative val="0"/>
          <c:cat>
            <c:strRef>
              <c:f>[invaz_sugas_sudrabk.xlsx]grafiki!$AN$2:$AN$62</c:f>
              <c:strCache>
                <c:ptCount val="19"/>
                <c:pt idx="0">
                  <c:v>Āraišu ezers</c:v>
                </c:pt>
                <c:pt idx="1">
                  <c:v>Brenguļu uzpludinājums</c:v>
                </c:pt>
                <c:pt idx="2">
                  <c:v>Brengūzis</c:v>
                </c:pt>
                <c:pt idx="3">
                  <c:v>Dūķa ezers</c:v>
                </c:pt>
                <c:pt idx="4">
                  <c:v>Dūņezers</c:v>
                </c:pt>
                <c:pt idx="5">
                  <c:v>Ezerrožu ezers</c:v>
                </c:pt>
                <c:pt idx="6">
                  <c:v>Kāša ezers</c:v>
                </c:pt>
                <c:pt idx="7">
                  <c:v>Lielais Baltezers</c:v>
                </c:pt>
                <c:pt idx="8">
                  <c:v>Liepupes dzirnavezers</c:v>
                </c:pt>
                <c:pt idx="9">
                  <c:v>Limbažu Lielezers</c:v>
                </c:pt>
                <c:pt idx="10">
                  <c:v>Ļubasta ezers</c:v>
                </c:pt>
                <c:pt idx="11">
                  <c:v>Marinzejas ezers</c:v>
                </c:pt>
                <c:pt idx="12">
                  <c:v>Mazais Baltezers</c:v>
                </c:pt>
                <c:pt idx="13">
                  <c:v>Mazuma ezers</c:v>
                </c:pt>
                <c:pt idx="14">
                  <c:v>Mācītājmuižas ezers</c:v>
                </c:pt>
                <c:pt idx="15">
                  <c:v>Pakuļu ūdenskrātuve</c:v>
                </c:pt>
                <c:pt idx="16">
                  <c:v>Sāvienas ezers</c:v>
                </c:pt>
                <c:pt idx="17">
                  <c:v>Seisums</c:v>
                </c:pt>
                <c:pt idx="18">
                  <c:v>Zvārtavas ezers</c:v>
                </c:pt>
              </c:strCache>
              <c:extLst/>
            </c:strRef>
          </c:cat>
          <c:val>
            <c:numRef>
              <c:f>[invaz_sugas_sudrabk.xlsx]grafiki!$BW$2:$BW$62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0.129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22-1270-4BFB-8312-24AA2DB8FD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23444784"/>
        <c:axId val="842740288"/>
      </c:barChart>
      <c:catAx>
        <c:axId val="1023444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lv-LV"/>
          </a:p>
        </c:txPr>
        <c:crossAx val="842740288"/>
        <c:crosses val="autoZero"/>
        <c:auto val="1"/>
        <c:lblAlgn val="ctr"/>
        <c:lblOffset val="100"/>
        <c:noMultiLvlLbl val="0"/>
      </c:catAx>
      <c:valAx>
        <c:axId val="8427402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Kopsvars,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lv-LV"/>
            </a:p>
          </c:txPr>
        </c:title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lv-LV"/>
          </a:p>
        </c:txPr>
        <c:crossAx val="1023444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1704150946355159E-2"/>
          <c:y val="0.86864014193365235"/>
          <c:w val="0.95767403340486135"/>
          <c:h val="0.118185837028369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lv-LV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lv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37331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5419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0846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27624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78161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0103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15496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3136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7598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9556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9246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9A37C-1612-471F-9149-D33D98406570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BF724-899F-4759-B8F7-53835963B75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6408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3246" y="2530548"/>
            <a:ext cx="9778410" cy="1386221"/>
          </a:xfrm>
        </p:spPr>
        <p:txBody>
          <a:bodyPr>
            <a:normAutofit fontScale="90000"/>
          </a:bodyPr>
          <a:lstStyle/>
          <a:p>
            <a:br>
              <a:rPr lang="lv-LV" dirty="0"/>
            </a:br>
            <a:br>
              <a:rPr lang="lv-LV" dirty="0"/>
            </a:br>
            <a:br>
              <a:rPr lang="lv-LV" dirty="0"/>
            </a:br>
            <a:r>
              <a:rPr lang="lv-LV" sz="4900" dirty="0"/>
              <a:t>Invazīvas sugas Latvijas ezeros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630778"/>
            <a:ext cx="9144000" cy="1161471"/>
          </a:xfrm>
        </p:spPr>
        <p:txBody>
          <a:bodyPr/>
          <a:lstStyle/>
          <a:p>
            <a:r>
              <a:rPr lang="lv-LV" dirty="0"/>
              <a:t>Matīss Žagars</a:t>
            </a:r>
          </a:p>
        </p:txBody>
      </p:sp>
      <p:pic>
        <p:nvPicPr>
          <p:cNvPr id="4" name="Picture 3" descr="C:\Users\Matiss\AppData\Local\Temp\logo_lat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463" y="241804"/>
            <a:ext cx="2865145" cy="814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08A0DF-0E95-4AF7-A21F-F7964B5584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44" y="65750"/>
            <a:ext cx="1560593" cy="111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840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"/>
            <a:ext cx="10515600" cy="914400"/>
          </a:xfrm>
        </p:spPr>
        <p:txBody>
          <a:bodyPr/>
          <a:lstStyle/>
          <a:p>
            <a:pPr algn="r"/>
            <a:r>
              <a:rPr lang="lv-LV" dirty="0" err="1"/>
              <a:t>Invazīvas</a:t>
            </a:r>
            <a:r>
              <a:rPr lang="lv-LV" dirty="0"/>
              <a:t> sugas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5415"/>
            <a:ext cx="10662138" cy="5573097"/>
          </a:xfrm>
        </p:spPr>
        <p:txBody>
          <a:bodyPr>
            <a:normAutofit/>
          </a:bodyPr>
          <a:lstStyle/>
          <a:p>
            <a:r>
              <a:rPr lang="lv-LV" dirty="0"/>
              <a:t>Latvijas ezeru kontekstā minētas sugas:</a:t>
            </a:r>
          </a:p>
          <a:p>
            <a:pPr lvl="1"/>
            <a:r>
              <a:rPr lang="lv-LV" dirty="0"/>
              <a:t>Daudzveidīgā </a:t>
            </a:r>
            <a:r>
              <a:rPr lang="lv-LV" dirty="0" err="1"/>
              <a:t>sēdgliemene</a:t>
            </a:r>
            <a:r>
              <a:rPr lang="lv-LV" dirty="0"/>
              <a:t> (</a:t>
            </a:r>
            <a:r>
              <a:rPr lang="lv-LV" i="1" dirty="0" err="1"/>
              <a:t>Dreissena</a:t>
            </a:r>
            <a:r>
              <a:rPr lang="lv-LV" i="1" dirty="0"/>
              <a:t> </a:t>
            </a:r>
            <a:r>
              <a:rPr lang="lv-LV" i="1" dirty="0" err="1"/>
              <a:t>polymorpha</a:t>
            </a:r>
            <a:r>
              <a:rPr lang="lv-LV" dirty="0"/>
              <a:t>)</a:t>
            </a:r>
          </a:p>
          <a:p>
            <a:pPr lvl="1"/>
            <a:r>
              <a:rPr lang="lv-LV" dirty="0" err="1"/>
              <a:t>Signālvēzis</a:t>
            </a:r>
            <a:r>
              <a:rPr lang="lv-LV" dirty="0"/>
              <a:t> (</a:t>
            </a:r>
            <a:r>
              <a:rPr lang="lv-LV" i="1" dirty="0" err="1"/>
              <a:t>Pacifastacus</a:t>
            </a:r>
            <a:r>
              <a:rPr lang="lv-LV" i="1" dirty="0"/>
              <a:t> </a:t>
            </a:r>
            <a:r>
              <a:rPr lang="lv-LV" i="1" dirty="0" err="1"/>
              <a:t>leniusculus</a:t>
            </a:r>
            <a:r>
              <a:rPr lang="lv-LV" dirty="0"/>
              <a:t>)</a:t>
            </a:r>
          </a:p>
          <a:p>
            <a:pPr lvl="1"/>
            <a:r>
              <a:rPr lang="lv-LV" dirty="0" err="1"/>
              <a:t>Šķeltkājvēzis</a:t>
            </a:r>
            <a:r>
              <a:rPr lang="lv-LV" dirty="0"/>
              <a:t> (</a:t>
            </a:r>
            <a:r>
              <a:rPr lang="lv-LV" i="1" dirty="0" err="1"/>
              <a:t>Paramysis</a:t>
            </a:r>
            <a:r>
              <a:rPr lang="lv-LV" i="1" dirty="0"/>
              <a:t> </a:t>
            </a:r>
            <a:r>
              <a:rPr lang="lv-LV" i="1" dirty="0" err="1"/>
              <a:t>lacustris</a:t>
            </a:r>
            <a:r>
              <a:rPr lang="lv-LV" i="1" dirty="0"/>
              <a:t>)</a:t>
            </a:r>
          </a:p>
          <a:p>
            <a:pPr lvl="1"/>
            <a:r>
              <a:rPr lang="lv-LV" dirty="0" err="1"/>
              <a:t>Sānpelde</a:t>
            </a:r>
            <a:r>
              <a:rPr lang="lv-LV" i="1" dirty="0"/>
              <a:t> </a:t>
            </a:r>
            <a:r>
              <a:rPr lang="lv-LV" dirty="0"/>
              <a:t>(</a:t>
            </a:r>
            <a:r>
              <a:rPr lang="lv-LV" i="1" dirty="0" err="1"/>
              <a:t>Pontogammarus</a:t>
            </a:r>
            <a:r>
              <a:rPr lang="lv-LV" i="1" dirty="0"/>
              <a:t> </a:t>
            </a:r>
            <a:r>
              <a:rPr lang="lv-LV" i="1" dirty="0" err="1"/>
              <a:t>robustoides</a:t>
            </a:r>
            <a:r>
              <a:rPr lang="lv-LV" dirty="0"/>
              <a:t>) </a:t>
            </a:r>
            <a:endParaRPr lang="lv-LV" i="1" dirty="0"/>
          </a:p>
          <a:p>
            <a:pPr lvl="1"/>
            <a:r>
              <a:rPr lang="lv-LV" dirty="0" err="1"/>
              <a:t>Rotans</a:t>
            </a:r>
            <a:r>
              <a:rPr lang="lv-LV" dirty="0"/>
              <a:t> (</a:t>
            </a:r>
            <a:r>
              <a:rPr lang="lv-LV" dirty="0" err="1"/>
              <a:t>Perccottus</a:t>
            </a:r>
            <a:r>
              <a:rPr lang="lv-LV" dirty="0"/>
              <a:t> </a:t>
            </a:r>
            <a:r>
              <a:rPr lang="lv-LV" dirty="0" err="1"/>
              <a:t>glenii</a:t>
            </a:r>
            <a:r>
              <a:rPr lang="lv-LV" dirty="0"/>
              <a:t>) </a:t>
            </a:r>
          </a:p>
          <a:p>
            <a:pPr lvl="1"/>
            <a:r>
              <a:rPr lang="lv-LV" dirty="0"/>
              <a:t>Sudrabkarūsa (</a:t>
            </a:r>
            <a:r>
              <a:rPr lang="lv-LV" i="1" dirty="0" err="1"/>
              <a:t>Carassius</a:t>
            </a:r>
            <a:r>
              <a:rPr lang="lv-LV" i="1" dirty="0"/>
              <a:t> </a:t>
            </a:r>
            <a:r>
              <a:rPr lang="lv-LV" i="1" dirty="0" err="1"/>
              <a:t>auratus</a:t>
            </a:r>
            <a:r>
              <a:rPr lang="lv-LV" dirty="0"/>
              <a:t>)</a:t>
            </a:r>
            <a:endParaRPr lang="lv-LV" i="1" dirty="0"/>
          </a:p>
          <a:p>
            <a:pPr lvl="1"/>
            <a:endParaRPr lang="lv-LV" i="1" dirty="0"/>
          </a:p>
        </p:txBody>
      </p:sp>
    </p:spTree>
    <p:extLst>
      <p:ext uri="{BB962C8B-B14F-4D97-AF65-F5344CB8AC3E}">
        <p14:creationId xmlns:p14="http://schemas.microsoft.com/office/powerpoint/2010/main" val="11507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545" y="1"/>
            <a:ext cx="10536455" cy="590364"/>
          </a:xfrm>
        </p:spPr>
        <p:txBody>
          <a:bodyPr>
            <a:normAutofit fontScale="90000"/>
          </a:bodyPr>
          <a:lstStyle/>
          <a:p>
            <a:pPr algn="r"/>
            <a:r>
              <a:rPr lang="lv-LV" dirty="0" err="1"/>
              <a:t>Dreissena</a:t>
            </a:r>
            <a:r>
              <a:rPr lang="lv-LV" dirty="0"/>
              <a:t> - ietekme uz bioloģisko daudzveidību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E04763-EA30-497C-9A6D-28DB22C3C7A8}"/>
              </a:ext>
            </a:extLst>
          </p:cNvPr>
          <p:cNvSpPr txBox="1">
            <a:spLocks/>
          </p:cNvSpPr>
          <p:nvPr/>
        </p:nvSpPr>
        <p:spPr>
          <a:xfrm>
            <a:off x="372140" y="914401"/>
            <a:ext cx="11475433" cy="5814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lv-LV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CE04AF7-12F7-491D-B649-3F73D34F8964}"/>
              </a:ext>
            </a:extLst>
          </p:cNvPr>
          <p:cNvGraphicFramePr/>
          <p:nvPr>
            <p:extLst/>
          </p:nvPr>
        </p:nvGraphicFramePr>
        <p:xfrm>
          <a:off x="250149" y="590365"/>
          <a:ext cx="11569711" cy="6138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1E44A2C6-1B7F-492B-A37D-28650E016250}"/>
              </a:ext>
            </a:extLst>
          </p:cNvPr>
          <p:cNvSpPr/>
          <p:nvPr/>
        </p:nvSpPr>
        <p:spPr>
          <a:xfrm>
            <a:off x="972152" y="1097186"/>
            <a:ext cx="2184935" cy="54493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88142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799" y="1"/>
            <a:ext cx="12032202" cy="590364"/>
          </a:xfrm>
        </p:spPr>
        <p:txBody>
          <a:bodyPr>
            <a:normAutofit fontScale="90000"/>
          </a:bodyPr>
          <a:lstStyle/>
          <a:p>
            <a:pPr algn="r"/>
            <a:r>
              <a:rPr lang="lv-LV" dirty="0" err="1"/>
              <a:t>Dreissena</a:t>
            </a:r>
            <a:r>
              <a:rPr lang="lv-LV" dirty="0"/>
              <a:t> - ietekme uz Pļaviņu ūdenskrātuves ekosistēmu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E04763-EA30-497C-9A6D-28DB22C3C7A8}"/>
              </a:ext>
            </a:extLst>
          </p:cNvPr>
          <p:cNvSpPr txBox="1">
            <a:spLocks/>
          </p:cNvSpPr>
          <p:nvPr/>
        </p:nvSpPr>
        <p:spPr>
          <a:xfrm>
            <a:off x="372140" y="914401"/>
            <a:ext cx="11475433" cy="5814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lv-LV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35BB88-3F11-4D35-AC69-196CA58BE7C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67" y="914400"/>
            <a:ext cx="11037203" cy="5698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6293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"/>
            <a:ext cx="10515600" cy="914400"/>
          </a:xfrm>
        </p:spPr>
        <p:txBody>
          <a:bodyPr/>
          <a:lstStyle/>
          <a:p>
            <a:pPr algn="r"/>
            <a:r>
              <a:rPr lang="lv-LV" dirty="0" err="1"/>
              <a:t>Rotans</a:t>
            </a:r>
            <a:endParaRPr lang="lv-LV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E04763-EA30-497C-9A6D-28DB22C3C7A8}"/>
              </a:ext>
            </a:extLst>
          </p:cNvPr>
          <p:cNvSpPr txBox="1">
            <a:spLocks/>
          </p:cNvSpPr>
          <p:nvPr/>
        </p:nvSpPr>
        <p:spPr>
          <a:xfrm>
            <a:off x="341524" y="914401"/>
            <a:ext cx="11503146" cy="5784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/>
              <a:t>Pasaules pieredze rāda, ka ietekme ir negatīva </a:t>
            </a:r>
          </a:p>
          <a:p>
            <a:pPr lvl="1"/>
            <a:r>
              <a:rPr lang="lv-LV" dirty="0"/>
              <a:t>Visticamāk iekļuvis Latvijā no Krievijas. Piemēram, kopā ar vērtīgām zivju sugām no Amūras reģiona</a:t>
            </a:r>
          </a:p>
          <a:p>
            <a:pPr lvl="1"/>
            <a:r>
              <a:rPr lang="lv-LV" dirty="0"/>
              <a:t>Ēd visa veida organismus no dažādiem </a:t>
            </a:r>
            <a:r>
              <a:rPr lang="lv-LV" dirty="0" err="1"/>
              <a:t>trofiskiem</a:t>
            </a:r>
            <a:r>
              <a:rPr lang="lv-LV" dirty="0"/>
              <a:t> līmeņiem</a:t>
            </a:r>
          </a:p>
          <a:p>
            <a:pPr lvl="1"/>
            <a:r>
              <a:rPr lang="lv-LV" dirty="0"/>
              <a:t>Nelielās ūdenstilpēs var gandrīz pilnībā iznīcināt daudzas abinieku sugas</a:t>
            </a:r>
          </a:p>
          <a:p>
            <a:pPr lvl="1"/>
            <a:r>
              <a:rPr lang="lv-LV" dirty="0"/>
              <a:t>Ietekme uz vietējām zivīm parādās tikai nelielās ūdenstilpēs ar nelielām plēsēju populācijām</a:t>
            </a:r>
          </a:p>
          <a:p>
            <a:pPr lvl="1"/>
            <a:endParaRPr lang="lv-LV" dirty="0"/>
          </a:p>
          <a:p>
            <a:r>
              <a:rPr lang="lv-LV" dirty="0"/>
              <a:t>Latvijā: sistemātiski pētījumi par izplatību, ietekmi uz vietējām ekosistēmām nav veikti. </a:t>
            </a:r>
          </a:p>
          <a:p>
            <a:pPr lvl="1"/>
            <a:r>
              <a:rPr lang="lv-LV" dirty="0"/>
              <a:t>Sastopams izklaidus visā Latvijā, galvenokārt nelielās ūdenstilpēs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3413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580" y="1"/>
            <a:ext cx="10506419" cy="672028"/>
          </a:xfrm>
        </p:spPr>
        <p:txBody>
          <a:bodyPr>
            <a:normAutofit fontScale="90000"/>
          </a:bodyPr>
          <a:lstStyle/>
          <a:p>
            <a:pPr algn="r"/>
            <a:r>
              <a:rPr lang="lv-LV" dirty="0"/>
              <a:t>Sudrabkarūsa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E04763-EA30-497C-9A6D-28DB22C3C7A8}"/>
              </a:ext>
            </a:extLst>
          </p:cNvPr>
          <p:cNvSpPr txBox="1">
            <a:spLocks/>
          </p:cNvSpPr>
          <p:nvPr/>
        </p:nvSpPr>
        <p:spPr>
          <a:xfrm>
            <a:off x="396609" y="727114"/>
            <a:ext cx="11503146" cy="5784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/>
              <a:t>Pasaules pieredze rāda, ka ietekme ir negatīva/neitrāla </a:t>
            </a:r>
          </a:p>
          <a:p>
            <a:pPr lvl="1"/>
            <a:r>
              <a:rPr lang="lv-LV" dirty="0"/>
              <a:t>Ievesta Latvijā apzināti </a:t>
            </a:r>
            <a:r>
              <a:rPr lang="lv-LV" dirty="0" err="1"/>
              <a:t>ca</a:t>
            </a:r>
            <a:r>
              <a:rPr lang="lv-LV" dirty="0"/>
              <a:t>. 1948. gadā.</a:t>
            </a:r>
          </a:p>
          <a:p>
            <a:pPr lvl="1"/>
            <a:r>
              <a:rPr lang="lv-LV" dirty="0"/>
              <a:t>Konkurē ar vietējām zivīm par barību, dzīves vidi. </a:t>
            </a:r>
          </a:p>
          <a:p>
            <a:pPr lvl="1"/>
            <a:r>
              <a:rPr lang="lv-LV" dirty="0"/>
              <a:t>Var negatīvi ietekmēt līņa, karpas populācijas</a:t>
            </a:r>
          </a:p>
          <a:p>
            <a:pPr lvl="1"/>
            <a:r>
              <a:rPr lang="lv-LV" dirty="0"/>
              <a:t>Liela ietekme uz </a:t>
            </a:r>
            <a:r>
              <a:rPr lang="lv-LV" dirty="0" err="1"/>
              <a:t>zooplanktonu</a:t>
            </a:r>
            <a:r>
              <a:rPr lang="lv-LV" dirty="0"/>
              <a:t> – ietekmē ezeru ekoloģisko līdzsvaru</a:t>
            </a:r>
          </a:p>
          <a:p>
            <a:pPr lvl="1"/>
            <a:endParaRPr lang="lv-LV" dirty="0"/>
          </a:p>
          <a:p>
            <a:r>
              <a:rPr lang="lv-LV" dirty="0"/>
              <a:t>Latvijā: sistemātiski pētījumi par izplatību, ietekmi uz vietējām ekosistēmām nav veikti. </a:t>
            </a:r>
          </a:p>
          <a:p>
            <a:pPr lvl="1"/>
            <a:r>
              <a:rPr lang="lv-LV" dirty="0"/>
              <a:t>VRI datos – 19 no 42 ūdensobjektiem</a:t>
            </a:r>
          </a:p>
          <a:p>
            <a:endParaRPr lang="lv-LV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7DD1D72-7336-486A-92D2-B31ED2E993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0358161"/>
              </p:ext>
            </p:extLst>
          </p:nvPr>
        </p:nvGraphicFramePr>
        <p:xfrm>
          <a:off x="396609" y="727115"/>
          <a:ext cx="11677878" cy="5971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395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bldLvl="2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"/>
            <a:ext cx="10515600" cy="914400"/>
          </a:xfrm>
        </p:spPr>
        <p:txBody>
          <a:bodyPr/>
          <a:lstStyle/>
          <a:p>
            <a:pPr algn="r"/>
            <a:r>
              <a:rPr lang="lv-LV" dirty="0"/>
              <a:t>Secinājumi/piezīmes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E04763-EA30-497C-9A6D-28DB22C3C7A8}"/>
              </a:ext>
            </a:extLst>
          </p:cNvPr>
          <p:cNvSpPr txBox="1">
            <a:spLocks/>
          </p:cNvSpPr>
          <p:nvPr/>
        </p:nvSpPr>
        <p:spPr>
          <a:xfrm>
            <a:off x="372140" y="914401"/>
            <a:ext cx="11475433" cy="5814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/>
              <a:t>Prasās nodefinēt «</a:t>
            </a:r>
            <a:r>
              <a:rPr lang="lv-LV" dirty="0" err="1"/>
              <a:t>invazīvu</a:t>
            </a:r>
            <a:r>
              <a:rPr lang="lv-LV" dirty="0"/>
              <a:t> sugu» pēc būtības, balstoties pētījumos</a:t>
            </a:r>
          </a:p>
          <a:p>
            <a:pPr lvl="1"/>
            <a:r>
              <a:rPr lang="lv-LV" dirty="0"/>
              <a:t>Zandarts, karpa ir introducētas daudzās ūdenstilpēs ārpus dabiskā areāla</a:t>
            </a:r>
          </a:p>
          <a:p>
            <a:pPr lvl="1"/>
            <a:r>
              <a:rPr lang="lv-LV" dirty="0"/>
              <a:t>Saldūdens zivju gadījumā bieži </a:t>
            </a:r>
            <a:r>
              <a:rPr lang="lv-LV" dirty="0" err="1"/>
              <a:t>socioekonomiskā</a:t>
            </a:r>
            <a:r>
              <a:rPr lang="lv-LV" dirty="0"/>
              <a:t> ietekme ir pozitīva</a:t>
            </a:r>
          </a:p>
          <a:p>
            <a:pPr lvl="1"/>
            <a:endParaRPr lang="lv-LV" dirty="0"/>
          </a:p>
          <a:p>
            <a:r>
              <a:rPr lang="lv-LV" dirty="0"/>
              <a:t>Kritiski trūkst datu par </a:t>
            </a:r>
            <a:r>
              <a:rPr lang="lv-LV" dirty="0" err="1"/>
              <a:t>invazīvo</a:t>
            </a:r>
            <a:r>
              <a:rPr lang="lv-LV" dirty="0"/>
              <a:t> sugu ietekmi uz vietējo ekosistēmu funkcionēšanu/</a:t>
            </a:r>
            <a:r>
              <a:rPr lang="lv-LV" dirty="0" err="1"/>
              <a:t>trofiskajiem</a:t>
            </a:r>
            <a:r>
              <a:rPr lang="lv-LV" dirty="0"/>
              <a:t> tīkliem Latvijas ezeros </a:t>
            </a:r>
          </a:p>
          <a:p>
            <a:endParaRPr lang="lv-LV" dirty="0"/>
          </a:p>
          <a:p>
            <a:r>
              <a:rPr lang="lv-LV" dirty="0"/>
              <a:t>Bez datiem plānus par šo sugu daudzuma un ietekmes samazināšanu/izplatīšanās apturēšanu ir praktiski neiespējami izstrādāt</a:t>
            </a:r>
          </a:p>
          <a:p>
            <a:endParaRPr lang="lv-LV" dirty="0"/>
          </a:p>
          <a:p>
            <a:r>
              <a:rPr lang="lv-LV" i="1" dirty="0"/>
              <a:t>D. </a:t>
            </a:r>
            <a:r>
              <a:rPr lang="lv-LV" i="1" dirty="0" err="1"/>
              <a:t>polymorpha</a:t>
            </a:r>
            <a:r>
              <a:rPr lang="lv-LV" dirty="0"/>
              <a:t>, visticamāk, neatstāj būtisku ietekmi uz Latvijas ezeru ekosistēmām no funkcionēšanas viedokļa</a:t>
            </a:r>
          </a:p>
          <a:p>
            <a:endParaRPr lang="lv-LV" dirty="0"/>
          </a:p>
          <a:p>
            <a:endParaRPr lang="lv-LV" dirty="0"/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844235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4889</TotalTime>
  <Words>279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   Invazīvas sugas Latvijas ezeros</vt:lpstr>
      <vt:lpstr>Invazīvas sugas</vt:lpstr>
      <vt:lpstr>Dreissena - ietekme uz bioloģisko daudzveidību</vt:lpstr>
      <vt:lpstr>Dreissena - ietekme uz Pļaviņu ūdenskrātuves ekosistēmu</vt:lpstr>
      <vt:lpstr>Rotans</vt:lpstr>
      <vt:lpstr>Sudrabkarūsa</vt:lpstr>
      <vt:lpstr>Secinājumi/piezīmes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Daugava</dc:title>
  <dc:creator>Linda</dc:creator>
  <cp:lastModifiedBy>Matiss</cp:lastModifiedBy>
  <cp:revision>135</cp:revision>
  <dcterms:created xsi:type="dcterms:W3CDTF">2016-01-25T09:05:09Z</dcterms:created>
  <dcterms:modified xsi:type="dcterms:W3CDTF">2019-11-22T09:44:46Z</dcterms:modified>
</cp:coreProperties>
</file>