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1" r:id="rId1"/>
    <p:sldMasterId id="2147483672" r:id="rId2"/>
    <p:sldMasterId id="2147483673" r:id="rId3"/>
    <p:sldMasterId id="2147483674" r:id="rId4"/>
  </p:sldMasterIdLst>
  <p:notesMasterIdLst>
    <p:notesMasterId r:id="rId33"/>
  </p:notesMasterIdLst>
  <p:handoutMasterIdLst>
    <p:handoutMasterId r:id="rId34"/>
  </p:handoutMasterIdLst>
  <p:sldIdLst>
    <p:sldId id="260" r:id="rId5"/>
    <p:sldId id="384" r:id="rId6"/>
    <p:sldId id="392" r:id="rId7"/>
    <p:sldId id="389" r:id="rId8"/>
    <p:sldId id="390" r:id="rId9"/>
    <p:sldId id="391" r:id="rId10"/>
    <p:sldId id="385" r:id="rId11"/>
    <p:sldId id="386" r:id="rId12"/>
    <p:sldId id="395" r:id="rId13"/>
    <p:sldId id="394" r:id="rId14"/>
    <p:sldId id="393" r:id="rId15"/>
    <p:sldId id="388" r:id="rId16"/>
    <p:sldId id="343" r:id="rId17"/>
    <p:sldId id="387" r:id="rId18"/>
    <p:sldId id="371" r:id="rId19"/>
    <p:sldId id="300" r:id="rId20"/>
    <p:sldId id="373" r:id="rId21"/>
    <p:sldId id="372" r:id="rId22"/>
    <p:sldId id="383" r:id="rId23"/>
    <p:sldId id="382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60" r:id="rId32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507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1E4F0D-AB8D-46C9-BE75-FA1335A53BF5}">
  <a:tblStyle styleId="{171E4F0D-AB8D-46C9-BE75-FA1335A53BF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5E6"/>
          </a:solidFill>
        </a:fill>
      </a:tcStyle>
    </a:wholeTbl>
    <a:band1H>
      <a:tcTxStyle/>
      <a:tcStyle>
        <a:tcBdr/>
        <a:fill>
          <a:solidFill>
            <a:srgbClr val="FEE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EE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34" autoAdjust="0"/>
    <p:restoredTop sz="91715" autoAdjust="0"/>
  </p:normalViewPr>
  <p:slideViewPr>
    <p:cSldViewPr snapToGrid="0">
      <p:cViewPr varScale="1">
        <p:scale>
          <a:sx n="103" d="100"/>
          <a:sy n="103" d="100"/>
        </p:scale>
        <p:origin x="14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9E9534-4862-4E0A-9F66-61F8C140521F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3B40A893-CB76-41EA-B06A-8832C171C240}">
      <dgm:prSet phldrT="[Text]" custT="1"/>
      <dgm:spPr>
        <a:solidFill>
          <a:srgbClr val="92D050"/>
        </a:solidFill>
      </dgm:spPr>
      <dgm:t>
        <a:bodyPr/>
        <a:lstStyle/>
        <a:p>
          <a:r>
            <a:rPr lang="lv-LV" sz="1200" b="1" dirty="0">
              <a:solidFill>
                <a:schemeClr val="tx1"/>
              </a:solidFill>
            </a:rPr>
            <a:t>Pielāgotas ISS </a:t>
          </a:r>
          <a:r>
            <a:rPr lang="lv-LV" sz="1200" b="1" u="sng" dirty="0">
              <a:solidFill>
                <a:schemeClr val="tx1"/>
              </a:solidFill>
            </a:rPr>
            <a:t>stratēģijas </a:t>
          </a:r>
          <a:r>
            <a:rPr lang="lv-LV" sz="1200" b="1" dirty="0">
              <a:solidFill>
                <a:schemeClr val="tx1"/>
              </a:solidFill>
            </a:rPr>
            <a:t>un atbilstošas </a:t>
          </a:r>
          <a:r>
            <a:rPr lang="lv-LV" sz="1200" b="1" u="sng" dirty="0">
              <a:solidFill>
                <a:schemeClr val="tx1"/>
              </a:solidFill>
            </a:rPr>
            <a:t>plānošanas programmas noteikšana</a:t>
          </a:r>
          <a:r>
            <a:rPr lang="lv-LV" sz="1200" b="1" dirty="0">
              <a:solidFill>
                <a:schemeClr val="tx1"/>
              </a:solidFill>
            </a:rPr>
            <a:t>, pamatojoties uz principiem un jau esošajiem noteikumiem par ISS.</a:t>
          </a:r>
          <a:endParaRPr lang="el-GR" sz="1200" b="1" dirty="0">
            <a:solidFill>
              <a:schemeClr val="tx1"/>
            </a:solidFill>
          </a:endParaRPr>
        </a:p>
      </dgm:t>
    </dgm:pt>
    <dgm:pt modelId="{93788AEC-E69F-4CAF-B6AF-CAEDF3B0E21D}" type="parTrans" cxnId="{7F9C8F0F-AE34-40AE-9928-278A1392B684}">
      <dgm:prSet/>
      <dgm:spPr/>
      <dgm:t>
        <a:bodyPr/>
        <a:lstStyle/>
        <a:p>
          <a:endParaRPr lang="el-GR" sz="1100"/>
        </a:p>
      </dgm:t>
    </dgm:pt>
    <dgm:pt modelId="{5A76B69E-A520-47F8-89DF-FF04F7EF6D38}" type="sibTrans" cxnId="{7F9C8F0F-AE34-40AE-9928-278A1392B684}">
      <dgm:prSet/>
      <dgm:spPr/>
      <dgm:t>
        <a:bodyPr/>
        <a:lstStyle/>
        <a:p>
          <a:endParaRPr lang="el-GR" sz="1100"/>
        </a:p>
      </dgm:t>
    </dgm:pt>
    <dgm:pt modelId="{72A600A0-21DA-4680-B661-00506466C6BB}">
      <dgm:prSet phldrT="[Text]" custT="1"/>
      <dgm:spPr>
        <a:solidFill>
          <a:srgbClr val="92D050"/>
        </a:solidFill>
      </dgm:spPr>
      <dgm:t>
        <a:bodyPr/>
        <a:lstStyle/>
        <a:p>
          <a:r>
            <a:rPr lang="lv-LV" sz="1200" b="1" dirty="0">
              <a:solidFill>
                <a:schemeClr val="tx1"/>
              </a:solidFill>
            </a:rPr>
            <a:t>Jānosaka, kā aktīvi </a:t>
          </a:r>
          <a:r>
            <a:rPr lang="lv-LV" sz="1200" b="1" u="sng" dirty="0">
              <a:solidFill>
                <a:schemeClr val="tx1"/>
              </a:solidFill>
            </a:rPr>
            <a:t>koordinēt darbību</a:t>
          </a:r>
          <a:r>
            <a:rPr lang="lv-LV" sz="1200" b="1" dirty="0">
              <a:solidFill>
                <a:schemeClr val="tx1"/>
              </a:solidFill>
            </a:rPr>
            <a:t> ar citām valstīm un reģionālajām organizācijām, kā arī </a:t>
          </a:r>
          <a:r>
            <a:rPr lang="lv-LV" sz="1200" b="1" u="sng" dirty="0">
              <a:solidFill>
                <a:schemeClr val="tx1"/>
              </a:solidFill>
            </a:rPr>
            <a:t>gūt labumu no pieredzes apmaiņas</a:t>
          </a:r>
          <a:r>
            <a:rPr lang="lv-LV" sz="1200" b="1" dirty="0">
              <a:solidFill>
                <a:schemeClr val="tx1"/>
              </a:solidFill>
            </a:rPr>
            <a:t>.</a:t>
          </a:r>
          <a:endParaRPr lang="el-GR" sz="1200" b="1" dirty="0">
            <a:solidFill>
              <a:schemeClr val="tx1"/>
            </a:solidFill>
          </a:endParaRPr>
        </a:p>
      </dgm:t>
    </dgm:pt>
    <dgm:pt modelId="{4AF52716-C3D1-45D7-BDF5-AC8F235F9F36}" type="parTrans" cxnId="{6CBFFD8A-CA87-40AA-9108-B99E5DDDC72C}">
      <dgm:prSet/>
      <dgm:spPr/>
      <dgm:t>
        <a:bodyPr/>
        <a:lstStyle/>
        <a:p>
          <a:endParaRPr lang="el-GR" sz="1100"/>
        </a:p>
      </dgm:t>
    </dgm:pt>
    <dgm:pt modelId="{C41DFB58-4C1E-4692-AFD8-E65E2D70EA5C}" type="sibTrans" cxnId="{6CBFFD8A-CA87-40AA-9108-B99E5DDDC72C}">
      <dgm:prSet/>
      <dgm:spPr/>
      <dgm:t>
        <a:bodyPr/>
        <a:lstStyle/>
        <a:p>
          <a:endParaRPr lang="el-GR" sz="1100"/>
        </a:p>
      </dgm:t>
    </dgm:pt>
    <dgm:pt modelId="{6B0C515E-C6DB-44B8-8DB7-A4BC76F9C8BE}">
      <dgm:prSet custT="1"/>
      <dgm:spPr>
        <a:solidFill>
          <a:srgbClr val="92D050"/>
        </a:solidFill>
      </dgm:spPr>
      <dgm:t>
        <a:bodyPr/>
        <a:lstStyle/>
        <a:p>
          <a:r>
            <a:rPr lang="lv-LV" sz="1200" b="1" dirty="0">
              <a:solidFill>
                <a:schemeClr val="tx1"/>
              </a:solidFill>
            </a:rPr>
            <a:t>To jomu identificēšana un </a:t>
          </a:r>
          <a:r>
            <a:rPr lang="lv-LV" sz="1200" b="1" u="sng" dirty="0">
              <a:solidFill>
                <a:schemeClr val="tx1"/>
              </a:solidFill>
            </a:rPr>
            <a:t>prioritāšu noteikšana</a:t>
          </a:r>
          <a:r>
            <a:rPr lang="lv-LV" sz="1200" b="1" dirty="0">
              <a:solidFill>
                <a:schemeClr val="tx1"/>
              </a:solidFill>
            </a:rPr>
            <a:t>, kurām nepieciešama rīcība katras valsts jurisdikcijā.</a:t>
          </a:r>
          <a:endParaRPr lang="el-GR" sz="1200" b="1" dirty="0">
            <a:solidFill>
              <a:schemeClr val="tx1"/>
            </a:solidFill>
          </a:endParaRPr>
        </a:p>
      </dgm:t>
    </dgm:pt>
    <dgm:pt modelId="{F20482DB-6D7D-4F5C-96CD-64306E610CCB}" type="parTrans" cxnId="{2A8B7A52-1B8A-4C24-A6E0-CA6A28DDC772}">
      <dgm:prSet/>
      <dgm:spPr/>
      <dgm:t>
        <a:bodyPr/>
        <a:lstStyle/>
        <a:p>
          <a:endParaRPr lang="el-GR" sz="1100"/>
        </a:p>
      </dgm:t>
    </dgm:pt>
    <dgm:pt modelId="{155738AA-ADB5-4FE9-A8B4-4E0F3C443959}" type="sibTrans" cxnId="{2A8B7A52-1B8A-4C24-A6E0-CA6A28DDC772}">
      <dgm:prSet/>
      <dgm:spPr/>
      <dgm:t>
        <a:bodyPr/>
        <a:lstStyle/>
        <a:p>
          <a:endParaRPr lang="el-GR" sz="1100"/>
        </a:p>
      </dgm:t>
    </dgm:pt>
    <dgm:pt modelId="{A0B421B3-F4EC-4FBA-8F23-78A6692325EC}" type="pres">
      <dgm:prSet presAssocID="{9E9E9534-4862-4E0A-9F66-61F8C14052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32FD25A7-FE2A-4D78-802A-8A773DD8CD09}" type="pres">
      <dgm:prSet presAssocID="{6B0C515E-C6DB-44B8-8DB7-A4BC76F9C8BE}" presName="parentLin" presStyleCnt="0"/>
      <dgm:spPr/>
    </dgm:pt>
    <dgm:pt modelId="{EE34CA01-7D83-4861-B2C8-F295D01D32DB}" type="pres">
      <dgm:prSet presAssocID="{6B0C515E-C6DB-44B8-8DB7-A4BC76F9C8BE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4D42F8AB-9663-4B10-BCC3-F85F5419D3ED}" type="pres">
      <dgm:prSet presAssocID="{6B0C515E-C6DB-44B8-8DB7-A4BC76F9C8B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1D0475D-823D-49DB-8236-888748EFE6D3}" type="pres">
      <dgm:prSet presAssocID="{6B0C515E-C6DB-44B8-8DB7-A4BC76F9C8BE}" presName="negativeSpace" presStyleCnt="0"/>
      <dgm:spPr/>
    </dgm:pt>
    <dgm:pt modelId="{0BED5118-E03D-4A25-AAE8-88AC0CE9DC9E}" type="pres">
      <dgm:prSet presAssocID="{6B0C515E-C6DB-44B8-8DB7-A4BC76F9C8BE}" presName="childText" presStyleLbl="conFgAcc1" presStyleIdx="0" presStyleCnt="3">
        <dgm:presLayoutVars>
          <dgm:bulletEnabled val="1"/>
        </dgm:presLayoutVars>
      </dgm:prSet>
      <dgm:spPr/>
    </dgm:pt>
    <dgm:pt modelId="{CC86AF86-DFE9-4321-B786-13FE9358A941}" type="pres">
      <dgm:prSet presAssocID="{155738AA-ADB5-4FE9-A8B4-4E0F3C443959}" presName="spaceBetweenRectangles" presStyleCnt="0"/>
      <dgm:spPr/>
    </dgm:pt>
    <dgm:pt modelId="{8B299FAD-56F5-478E-89E4-8EC811A59F5D}" type="pres">
      <dgm:prSet presAssocID="{3B40A893-CB76-41EA-B06A-8832C171C240}" presName="parentLin" presStyleCnt="0"/>
      <dgm:spPr/>
    </dgm:pt>
    <dgm:pt modelId="{7453FDB4-C3B3-4F53-9D03-2D1A0BF8B79D}" type="pres">
      <dgm:prSet presAssocID="{3B40A893-CB76-41EA-B06A-8832C171C240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1F27D457-51DC-4514-8F0A-754EA4CD46DA}" type="pres">
      <dgm:prSet presAssocID="{3B40A893-CB76-41EA-B06A-8832C171C24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D53001E-9BAE-4776-ACDD-F177ACBAF2E3}" type="pres">
      <dgm:prSet presAssocID="{3B40A893-CB76-41EA-B06A-8832C171C240}" presName="negativeSpace" presStyleCnt="0"/>
      <dgm:spPr/>
    </dgm:pt>
    <dgm:pt modelId="{27444B90-4B3E-4C46-BFC2-12F7A42B5F87}" type="pres">
      <dgm:prSet presAssocID="{3B40A893-CB76-41EA-B06A-8832C171C240}" presName="childText" presStyleLbl="conFgAcc1" presStyleIdx="1" presStyleCnt="3">
        <dgm:presLayoutVars>
          <dgm:bulletEnabled val="1"/>
        </dgm:presLayoutVars>
      </dgm:prSet>
      <dgm:spPr/>
    </dgm:pt>
    <dgm:pt modelId="{94CEB9B6-9915-460F-9ED8-7F39083D1446}" type="pres">
      <dgm:prSet presAssocID="{5A76B69E-A520-47F8-89DF-FF04F7EF6D38}" presName="spaceBetweenRectangles" presStyleCnt="0"/>
      <dgm:spPr/>
    </dgm:pt>
    <dgm:pt modelId="{1F52484B-56A5-44C0-9055-AA642581C0F9}" type="pres">
      <dgm:prSet presAssocID="{72A600A0-21DA-4680-B661-00506466C6BB}" presName="parentLin" presStyleCnt="0"/>
      <dgm:spPr/>
    </dgm:pt>
    <dgm:pt modelId="{32D78548-60D3-43AB-A72C-5E9AF19E58C0}" type="pres">
      <dgm:prSet presAssocID="{72A600A0-21DA-4680-B661-00506466C6BB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B55CD995-9385-417B-8801-45F8EAF29D79}" type="pres">
      <dgm:prSet presAssocID="{72A600A0-21DA-4680-B661-00506466C6B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3F9D370-8164-4452-B38C-8107DA030EF5}" type="pres">
      <dgm:prSet presAssocID="{72A600A0-21DA-4680-B661-00506466C6BB}" presName="negativeSpace" presStyleCnt="0"/>
      <dgm:spPr/>
    </dgm:pt>
    <dgm:pt modelId="{69496ABF-B380-428A-B157-377B7CE4398D}" type="pres">
      <dgm:prSet presAssocID="{72A600A0-21DA-4680-B661-00506466C6BB}" presName="childText" presStyleLbl="conFgAcc1" presStyleIdx="2" presStyleCnt="3" custLinFactNeighborX="7886" custLinFactNeighborY="-67603">
        <dgm:presLayoutVars>
          <dgm:bulletEnabled val="1"/>
        </dgm:presLayoutVars>
      </dgm:prSet>
      <dgm:spPr/>
    </dgm:pt>
  </dgm:ptLst>
  <dgm:cxnLst>
    <dgm:cxn modelId="{FCB71983-E21A-4E62-90C6-DC7FEA47433F}" type="presOf" srcId="{6B0C515E-C6DB-44B8-8DB7-A4BC76F9C8BE}" destId="{EE34CA01-7D83-4861-B2C8-F295D01D32DB}" srcOrd="0" destOrd="0" presId="urn:microsoft.com/office/officeart/2005/8/layout/list1"/>
    <dgm:cxn modelId="{6CBFFD8A-CA87-40AA-9108-B99E5DDDC72C}" srcId="{9E9E9534-4862-4E0A-9F66-61F8C140521F}" destId="{72A600A0-21DA-4680-B661-00506466C6BB}" srcOrd="2" destOrd="0" parTransId="{4AF52716-C3D1-45D7-BDF5-AC8F235F9F36}" sibTransId="{C41DFB58-4C1E-4692-AFD8-E65E2D70EA5C}"/>
    <dgm:cxn modelId="{837633D3-226C-44CD-8109-83B8CA23341F}" type="presOf" srcId="{6B0C515E-C6DB-44B8-8DB7-A4BC76F9C8BE}" destId="{4D42F8AB-9663-4B10-BCC3-F85F5419D3ED}" srcOrd="1" destOrd="0" presId="urn:microsoft.com/office/officeart/2005/8/layout/list1"/>
    <dgm:cxn modelId="{6863EBE4-B62A-4AC8-953A-5487E7E71033}" type="presOf" srcId="{9E9E9534-4862-4E0A-9F66-61F8C140521F}" destId="{A0B421B3-F4EC-4FBA-8F23-78A6692325EC}" srcOrd="0" destOrd="0" presId="urn:microsoft.com/office/officeart/2005/8/layout/list1"/>
    <dgm:cxn modelId="{D335A58F-119A-46B1-8B42-EEA327616926}" type="presOf" srcId="{3B40A893-CB76-41EA-B06A-8832C171C240}" destId="{7453FDB4-C3B3-4F53-9D03-2D1A0BF8B79D}" srcOrd="0" destOrd="0" presId="urn:microsoft.com/office/officeart/2005/8/layout/list1"/>
    <dgm:cxn modelId="{2A8B7A52-1B8A-4C24-A6E0-CA6A28DDC772}" srcId="{9E9E9534-4862-4E0A-9F66-61F8C140521F}" destId="{6B0C515E-C6DB-44B8-8DB7-A4BC76F9C8BE}" srcOrd="0" destOrd="0" parTransId="{F20482DB-6D7D-4F5C-96CD-64306E610CCB}" sibTransId="{155738AA-ADB5-4FE9-A8B4-4E0F3C443959}"/>
    <dgm:cxn modelId="{7F9C8F0F-AE34-40AE-9928-278A1392B684}" srcId="{9E9E9534-4862-4E0A-9F66-61F8C140521F}" destId="{3B40A893-CB76-41EA-B06A-8832C171C240}" srcOrd="1" destOrd="0" parTransId="{93788AEC-E69F-4CAF-B6AF-CAEDF3B0E21D}" sibTransId="{5A76B69E-A520-47F8-89DF-FF04F7EF6D38}"/>
    <dgm:cxn modelId="{63334CAE-F64A-44A5-898C-585E318C3EE5}" type="presOf" srcId="{3B40A893-CB76-41EA-B06A-8832C171C240}" destId="{1F27D457-51DC-4514-8F0A-754EA4CD46DA}" srcOrd="1" destOrd="0" presId="urn:microsoft.com/office/officeart/2005/8/layout/list1"/>
    <dgm:cxn modelId="{9573CA61-EF8F-4903-B864-A7B3B67F1DC1}" type="presOf" srcId="{72A600A0-21DA-4680-B661-00506466C6BB}" destId="{B55CD995-9385-417B-8801-45F8EAF29D79}" srcOrd="1" destOrd="0" presId="urn:microsoft.com/office/officeart/2005/8/layout/list1"/>
    <dgm:cxn modelId="{2E7F6EF7-09C6-4818-AE43-FCCE74F746EF}" type="presOf" srcId="{72A600A0-21DA-4680-B661-00506466C6BB}" destId="{32D78548-60D3-43AB-A72C-5E9AF19E58C0}" srcOrd="0" destOrd="0" presId="urn:microsoft.com/office/officeart/2005/8/layout/list1"/>
    <dgm:cxn modelId="{ABC32833-9D48-4A74-A6E5-3530D88EA243}" type="presParOf" srcId="{A0B421B3-F4EC-4FBA-8F23-78A6692325EC}" destId="{32FD25A7-FE2A-4D78-802A-8A773DD8CD09}" srcOrd="0" destOrd="0" presId="urn:microsoft.com/office/officeart/2005/8/layout/list1"/>
    <dgm:cxn modelId="{EEB85ABD-A6B3-46AA-B77C-6B6E17DCE226}" type="presParOf" srcId="{32FD25A7-FE2A-4D78-802A-8A773DD8CD09}" destId="{EE34CA01-7D83-4861-B2C8-F295D01D32DB}" srcOrd="0" destOrd="0" presId="urn:microsoft.com/office/officeart/2005/8/layout/list1"/>
    <dgm:cxn modelId="{CD712314-E888-40CE-BBB1-1552B9CA7C39}" type="presParOf" srcId="{32FD25A7-FE2A-4D78-802A-8A773DD8CD09}" destId="{4D42F8AB-9663-4B10-BCC3-F85F5419D3ED}" srcOrd="1" destOrd="0" presId="urn:microsoft.com/office/officeart/2005/8/layout/list1"/>
    <dgm:cxn modelId="{8ACE233D-5D2D-4F60-9A4B-47F158D69640}" type="presParOf" srcId="{A0B421B3-F4EC-4FBA-8F23-78A6692325EC}" destId="{C1D0475D-823D-49DB-8236-888748EFE6D3}" srcOrd="1" destOrd="0" presId="urn:microsoft.com/office/officeart/2005/8/layout/list1"/>
    <dgm:cxn modelId="{7C41ECB0-98C9-47FD-A893-4EE6294F23E4}" type="presParOf" srcId="{A0B421B3-F4EC-4FBA-8F23-78A6692325EC}" destId="{0BED5118-E03D-4A25-AAE8-88AC0CE9DC9E}" srcOrd="2" destOrd="0" presId="urn:microsoft.com/office/officeart/2005/8/layout/list1"/>
    <dgm:cxn modelId="{46A00299-20FD-4071-B36B-CADECD553A9C}" type="presParOf" srcId="{A0B421B3-F4EC-4FBA-8F23-78A6692325EC}" destId="{CC86AF86-DFE9-4321-B786-13FE9358A941}" srcOrd="3" destOrd="0" presId="urn:microsoft.com/office/officeart/2005/8/layout/list1"/>
    <dgm:cxn modelId="{66F1D7F7-FD10-4E86-AE91-112E34A73870}" type="presParOf" srcId="{A0B421B3-F4EC-4FBA-8F23-78A6692325EC}" destId="{8B299FAD-56F5-478E-89E4-8EC811A59F5D}" srcOrd="4" destOrd="0" presId="urn:microsoft.com/office/officeart/2005/8/layout/list1"/>
    <dgm:cxn modelId="{45962080-B863-40F2-9A51-25D7029C7CA0}" type="presParOf" srcId="{8B299FAD-56F5-478E-89E4-8EC811A59F5D}" destId="{7453FDB4-C3B3-4F53-9D03-2D1A0BF8B79D}" srcOrd="0" destOrd="0" presId="urn:microsoft.com/office/officeart/2005/8/layout/list1"/>
    <dgm:cxn modelId="{052575F6-01CF-47DE-829C-81C134D38276}" type="presParOf" srcId="{8B299FAD-56F5-478E-89E4-8EC811A59F5D}" destId="{1F27D457-51DC-4514-8F0A-754EA4CD46DA}" srcOrd="1" destOrd="0" presId="urn:microsoft.com/office/officeart/2005/8/layout/list1"/>
    <dgm:cxn modelId="{748CA890-CC35-4BBB-B552-53F9BEA15E50}" type="presParOf" srcId="{A0B421B3-F4EC-4FBA-8F23-78A6692325EC}" destId="{2D53001E-9BAE-4776-ACDD-F177ACBAF2E3}" srcOrd="5" destOrd="0" presId="urn:microsoft.com/office/officeart/2005/8/layout/list1"/>
    <dgm:cxn modelId="{E8843DC9-697D-423C-B105-AC883D4611E2}" type="presParOf" srcId="{A0B421B3-F4EC-4FBA-8F23-78A6692325EC}" destId="{27444B90-4B3E-4C46-BFC2-12F7A42B5F87}" srcOrd="6" destOrd="0" presId="urn:microsoft.com/office/officeart/2005/8/layout/list1"/>
    <dgm:cxn modelId="{7D948A94-B9B4-4822-8F45-D93FE41252D3}" type="presParOf" srcId="{A0B421B3-F4EC-4FBA-8F23-78A6692325EC}" destId="{94CEB9B6-9915-460F-9ED8-7F39083D1446}" srcOrd="7" destOrd="0" presId="urn:microsoft.com/office/officeart/2005/8/layout/list1"/>
    <dgm:cxn modelId="{20CF1ADA-7D7F-401C-845B-13BE17E5A2A2}" type="presParOf" srcId="{A0B421B3-F4EC-4FBA-8F23-78A6692325EC}" destId="{1F52484B-56A5-44C0-9055-AA642581C0F9}" srcOrd="8" destOrd="0" presId="urn:microsoft.com/office/officeart/2005/8/layout/list1"/>
    <dgm:cxn modelId="{E3D8CE27-E38A-4155-813A-7FD5DF3EEC30}" type="presParOf" srcId="{1F52484B-56A5-44C0-9055-AA642581C0F9}" destId="{32D78548-60D3-43AB-A72C-5E9AF19E58C0}" srcOrd="0" destOrd="0" presId="urn:microsoft.com/office/officeart/2005/8/layout/list1"/>
    <dgm:cxn modelId="{241AA155-5BBB-403D-9855-4002ACBBF4FE}" type="presParOf" srcId="{1F52484B-56A5-44C0-9055-AA642581C0F9}" destId="{B55CD995-9385-417B-8801-45F8EAF29D79}" srcOrd="1" destOrd="0" presId="urn:microsoft.com/office/officeart/2005/8/layout/list1"/>
    <dgm:cxn modelId="{F7875852-E1BA-4016-B158-71BBDB40DBC3}" type="presParOf" srcId="{A0B421B3-F4EC-4FBA-8F23-78A6692325EC}" destId="{B3F9D370-8164-4452-B38C-8107DA030EF5}" srcOrd="9" destOrd="0" presId="urn:microsoft.com/office/officeart/2005/8/layout/list1"/>
    <dgm:cxn modelId="{5A67A3C9-4383-4F35-BCDB-1A4D572C0F2B}" type="presParOf" srcId="{A0B421B3-F4EC-4FBA-8F23-78A6692325EC}" destId="{69496ABF-B380-428A-B157-377B7CE4398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8643EA-B02D-457F-9DA6-6E75860FA8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lv-LV"/>
        </a:p>
      </dgm:t>
    </dgm:pt>
    <dgm:pt modelId="{44E10000-5F37-48A1-841D-B0B5A42E6590}" type="pres">
      <dgm:prSet presAssocID="{388643EA-B02D-457F-9DA6-6E75860FA8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</dgm:ptLst>
  <dgm:cxnLst>
    <dgm:cxn modelId="{C2BB5CA4-4E22-4338-856C-5AE0FC9CBCD0}" type="presOf" srcId="{388643EA-B02D-457F-9DA6-6E75860FA816}" destId="{44E10000-5F37-48A1-841D-B0B5A42E65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EBD5CE56-9DAD-47E2-BB36-D7167B67D49C}" type="datetimeFigureOut">
              <a:rPr lang="lv-LV" smtClean="0"/>
              <a:t>2019.11.22.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2"/>
          </p:nvPr>
        </p:nvSpPr>
        <p:spPr>
          <a:xfrm>
            <a:off x="0" y="9372445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3"/>
          </p:nvPr>
        </p:nvSpPr>
        <p:spPr>
          <a:xfrm>
            <a:off x="3814626" y="9372445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9757B1A-BB2E-4B30-87E5-70C9CC905CC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52082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48" tIns="90748" rIns="90748" bIns="90748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3817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7633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145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5267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9084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29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6717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0534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15375" y="0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48" tIns="90748" rIns="90748" bIns="90748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3817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7633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145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5267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9084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29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6717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0534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48" tIns="90748" rIns="90748" bIns="90748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9371285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48" tIns="90748" rIns="90748" bIns="90748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3817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7633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145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5267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9084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29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6717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0534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48" tIns="45362" rIns="90748" bIns="45362" anchor="b" anchorCtr="0">
            <a:noAutofit/>
          </a:bodyPr>
          <a:lstStyle/>
          <a:p>
            <a:pPr algn="r"/>
            <a:fld id="{00000000-1234-1234-1234-123412341234}" type="slidenum">
              <a:rPr lang="en-GB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64499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spcFirstLastPara="1" wrap="square" lIns="90748" tIns="90748" rIns="90748" bIns="9074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1842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spcFirstLastPara="1" wrap="square" lIns="90748" tIns="90748" rIns="90748" bIns="9074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846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GB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11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1113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GB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13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052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spcFirstLastPara="1" wrap="square" lIns="90748" tIns="90748" rIns="90748" bIns="9074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5881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spcFirstLastPara="1" wrap="square" lIns="90748" tIns="90748" rIns="90748" bIns="9074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836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title page + name">
  <p:cSld name="BASIC title page + nam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933578" y="4725144"/>
            <a:ext cx="7272337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933578" y="5157216"/>
            <a:ext cx="7272337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933578" y="5589264"/>
            <a:ext cx="7272337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3501008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971600" y="6309320"/>
            <a:ext cx="7415683" cy="3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Dark Green origami">
  <p:cSld name="CONTENTpage Dark Green origami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Shape 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8" y="1093028"/>
            <a:ext cx="6153683" cy="564833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1196752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3575050" y="1205802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Image square + legend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+ legend" type="objTx">
  <p:cSld name="CONTENTpage + legend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1196752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575050" y="1205802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57200" y="2492896"/>
            <a:ext cx="3008313" cy="305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548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full width title upon">
  <p:cSld name="IMAGE full width title up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pic" idx="2"/>
          </p:nvPr>
        </p:nvSpPr>
        <p:spPr>
          <a:xfrm>
            <a:off x="0" y="1"/>
            <a:ext cx="9144001" cy="6813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539552" y="46531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full width title top">
  <p:cSld name="IMAGE full width title top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pic" idx="2"/>
          </p:nvPr>
        </p:nvSpPr>
        <p:spPr>
          <a:xfrm>
            <a:off x="0" y="1340769"/>
            <a:ext cx="9144001" cy="54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page Yellow">
  <p:cSld name="BLOCK page Yellow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0" y="1556792"/>
            <a:ext cx="9144000" cy="525658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755575" y="1844824"/>
            <a:ext cx="7776865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55576" y="2852935"/>
            <a:ext cx="7776864" cy="302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32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/>
          <p:nvPr/>
        </p:nvSpPr>
        <p:spPr>
          <a:xfrm>
            <a:off x="457200" y="432000"/>
            <a:ext cx="8229600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GB"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Click to edit title style</a:t>
            </a:r>
            <a:endParaRPr sz="4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OCK page Blue">
  <p:cSld name="1_BLOCK page Blu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0" y="1556792"/>
            <a:ext cx="9144000" cy="5256584"/>
          </a:xfrm>
          <a:prstGeom prst="rect">
            <a:avLst/>
          </a:prstGeom>
          <a:solidFill>
            <a:srgbClr val="1CB8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755575" y="1844824"/>
            <a:ext cx="7776865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55576" y="2852935"/>
            <a:ext cx="7776864" cy="302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457200" y="432000"/>
            <a:ext cx="8229600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GB"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Click to edit title style</a:t>
            </a:r>
            <a:endParaRPr sz="4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page Light grren">
  <p:cSld name="BLOCK page Light grre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/>
        </p:nvSpPr>
        <p:spPr>
          <a:xfrm>
            <a:off x="0" y="1556792"/>
            <a:ext cx="9144000" cy="5256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755575" y="1844824"/>
            <a:ext cx="7776865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755576" y="2852935"/>
            <a:ext cx="7776864" cy="302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/>
          <p:nvPr/>
        </p:nvSpPr>
        <p:spPr>
          <a:xfrm>
            <a:off x="457200" y="432000"/>
            <a:ext cx="8229600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GB"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Click to edit title style</a:t>
            </a:r>
            <a:endParaRPr sz="4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OCK page Dark grren">
  <p:cSld name="BLOCK page Dark grre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0" y="1556792"/>
            <a:ext cx="9144000" cy="5256584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755575" y="1844824"/>
            <a:ext cx="7776865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755576" y="2852935"/>
            <a:ext cx="7776864" cy="302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/>
          <p:nvPr/>
        </p:nvSpPr>
        <p:spPr>
          <a:xfrm>
            <a:off x="457200" y="432000"/>
            <a:ext cx="8229600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GB"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Click to edit title style</a:t>
            </a:r>
            <a:endParaRPr sz="4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logo only page">
  <p:cSld name="BASIC logo only pag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title page">
  <p:cSld name="BASIC title pag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3501008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title page" type="title">
  <p:cSld name="TITL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ourier New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680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Table page">
  <p:cSld name="CONTENT Table pag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67544" y="432000"/>
            <a:ext cx="8229600" cy="634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/>
          <p:nvPr/>
        </p:nvSpPr>
        <p:spPr>
          <a:xfrm>
            <a:off x="539552" y="1340768"/>
            <a:ext cx="81369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67544" y="5157788"/>
            <a:ext cx="8208144" cy="122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Light Green origami">
  <p:cSld name="CONTENTpage Light Green origami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8" y="1093028"/>
            <a:ext cx="6153684" cy="564834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1196752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3575050" y="1205802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Yellow origami">
  <p:cSld name="CONTENTpage Yellow origami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8" y="1093028"/>
            <a:ext cx="6153684" cy="564833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196752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3575050" y="1205802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page Blue origami">
  <p:cSld name="CONTENTpage Blue origami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Shape 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8" y="1093028"/>
            <a:ext cx="6153683" cy="564833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196752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3575050" y="1205802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hape 10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{171E4F0D-AB8D-46C9-BE75-FA1335A53BF5}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Shape 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980728" y="1093028"/>
            <a:ext cx="6153684" cy="5648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824571" y="0"/>
            <a:ext cx="3319429" cy="2371595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3680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graphicFrame>
        <p:nvGraphicFramePr>
          <p:cNvPr id="32" name="Shape 32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{171E4F0D-AB8D-46C9-BE75-FA1335A53BF5}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680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69628" y="0"/>
            <a:ext cx="1774371" cy="886559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75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7236296" y="6528636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GB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6" name="Shape 86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{171E4F0D-AB8D-46C9-BE75-FA1335A53BF5}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Shape 94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{171E4F0D-AB8D-46C9-BE75-FA1335A53BF5}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5" name="Shape 9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26826" y="174312"/>
            <a:ext cx="1215336" cy="662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11.sv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7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4680642" y="6020554"/>
            <a:ext cx="4305679" cy="624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lv-LV" sz="1600" dirty="0"/>
              <a:t>Zemgales plānošanas reģions</a:t>
            </a:r>
            <a:r>
              <a:rPr lang="en-GB" sz="1600" dirty="0"/>
              <a:t> (ZPR)</a:t>
            </a:r>
          </a:p>
          <a:p>
            <a:pPr marL="0" lvl="0" indent="0">
              <a:spcBef>
                <a:spcPts val="0"/>
              </a:spcBef>
            </a:pP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Projekta vadītāja: </a:t>
            </a:r>
            <a:r>
              <a:rPr lang="lv-LV" sz="1200" b="0" i="1" u="none" strike="noStrike" cap="none" dirty="0" err="1">
                <a:solidFill>
                  <a:schemeClr val="dk1"/>
                </a:solidFill>
                <a:sym typeface="Arial"/>
              </a:rPr>
              <a:t>Mg.Sc.Ing.Env</a:t>
            </a:r>
            <a:r>
              <a:rPr lang="lv-LV" sz="1200" b="0" i="1" u="none" strike="noStrike" cap="none" dirty="0">
                <a:solidFill>
                  <a:schemeClr val="dk1"/>
                </a:solidFill>
                <a:sym typeface="Arial"/>
              </a:rPr>
              <a:t>.</a:t>
            </a: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GB" sz="1600" b="0" i="0" u="none" strike="noStrike" cap="none" dirty="0">
                <a:solidFill>
                  <a:schemeClr val="dk1"/>
                </a:solidFill>
                <a:sym typeface="Arial"/>
              </a:rPr>
              <a:t>Evija </a:t>
            </a: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Ē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sym typeface="Arial"/>
              </a:rPr>
              <a:t>rk</a:t>
            </a:r>
            <a:r>
              <a:rPr lang="lv-LV" sz="1600" b="0" i="0" u="none" strike="noStrike" cap="none" dirty="0" err="1">
                <a:solidFill>
                  <a:schemeClr val="dk1"/>
                </a:solidFill>
                <a:sym typeface="Arial"/>
              </a:rPr>
              <a:t>šķ</a:t>
            </a:r>
            <a:r>
              <a:rPr lang="en-GB" sz="1600" b="0" i="0" u="none" strike="noStrike" cap="none" dirty="0">
                <a:solidFill>
                  <a:schemeClr val="dk1"/>
                </a:solidFill>
                <a:sym typeface="Arial"/>
              </a:rPr>
              <a:t>e</a:t>
            </a:r>
            <a:endParaRPr sz="16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/>
          </p:nvPr>
        </p:nvSpPr>
        <p:spPr>
          <a:xfrm>
            <a:off x="849084" y="2500867"/>
            <a:ext cx="7645328" cy="1597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lv-LV" b="1" dirty="0"/>
              <a:t>INVALIS projekta ietvaros veiktās analīzes</a:t>
            </a:r>
            <a:endParaRPr sz="4400" b="1" i="0" u="none" strike="noStrike" cap="none" dirty="0">
              <a:solidFill>
                <a:schemeClr val="dk2"/>
              </a:solidFill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body" idx="4"/>
          </p:nvPr>
        </p:nvSpPr>
        <p:spPr>
          <a:xfrm>
            <a:off x="1449399" y="3902521"/>
            <a:ext cx="6444699" cy="136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spcBef>
                <a:spcPts val="0"/>
              </a:spcBef>
            </a:pPr>
            <a:r>
              <a:rPr lang="lv-LV" b="1" dirty="0">
                <a:solidFill>
                  <a:schemeClr val="tx1"/>
                </a:solidFill>
              </a:rPr>
              <a:t>Trešā ieinteresēto pušu sanāksme</a:t>
            </a: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r>
              <a:rPr lang="en-GB" sz="1600" dirty="0">
                <a:solidFill>
                  <a:schemeClr val="tx1"/>
                </a:solidFill>
              </a:rPr>
              <a:t>2019</a:t>
            </a:r>
            <a:r>
              <a:rPr lang="lv-LV" sz="1600" dirty="0">
                <a:solidFill>
                  <a:schemeClr val="tx1"/>
                </a:solidFill>
              </a:rPr>
              <a:t>. gada </a:t>
            </a:r>
            <a:r>
              <a:rPr lang="en-US" sz="1600" dirty="0" smtClean="0">
                <a:solidFill>
                  <a:schemeClr val="tx1"/>
                </a:solidFill>
              </a:rPr>
              <a:t>2</a:t>
            </a:r>
            <a:r>
              <a:rPr lang="lv-LV" sz="1600" dirty="0" smtClean="0">
                <a:solidFill>
                  <a:schemeClr val="tx1"/>
                </a:solidFill>
              </a:rPr>
              <a:t>2. novembris</a:t>
            </a: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r>
              <a:rPr lang="lv-LV" sz="1600" dirty="0">
                <a:solidFill>
                  <a:schemeClr val="tx1"/>
                </a:solidFill>
              </a:rPr>
              <a:t>Jelgava</a:t>
            </a:r>
            <a:endParaRPr lang="en-GB" sz="1600" dirty="0">
              <a:solidFill>
                <a:schemeClr val="tx1"/>
              </a:solidFill>
            </a:endParaRPr>
          </a:p>
          <a:p>
            <a:pPr marL="0" lvl="0" indent="0" algn="ctr">
              <a:spcBef>
                <a:spcPts val="0"/>
              </a:spcBef>
            </a:pPr>
            <a:endParaRPr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048447" y="5768426"/>
            <a:ext cx="8229600" cy="447036"/>
          </a:xfrm>
        </p:spPr>
        <p:txBody>
          <a:bodyPr/>
          <a:lstStyle/>
          <a:p>
            <a:r>
              <a:rPr lang="lv-LV" sz="2000" dirty="0" smtClean="0">
                <a:solidFill>
                  <a:schemeClr val="tx1"/>
                </a:solidFill>
              </a:rPr>
              <a:t>Galvenie faktori, kas var ietekmēt ekosistēmas vides jūtīgumu</a:t>
            </a:r>
            <a:endParaRPr lang="lv-LV" sz="2000" dirty="0">
              <a:solidFill>
                <a:schemeClr val="tx1"/>
              </a:solidFill>
            </a:endParaRPr>
          </a:p>
        </p:txBody>
      </p:sp>
      <p:sp>
        <p:nvSpPr>
          <p:cNvPr id="5" name="Taisnstūris ar noapaļotiem stūriem 4"/>
          <p:cNvSpPr/>
          <p:nvPr/>
        </p:nvSpPr>
        <p:spPr>
          <a:xfrm>
            <a:off x="1969068" y="1927764"/>
            <a:ext cx="2508379" cy="177309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solidFill>
                  <a:schemeClr val="tx1"/>
                </a:solidFill>
              </a:rPr>
              <a:t>Vide un tās izmaiņas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6" name="Taisnstūris ar noapaļotiem stūriem 5"/>
          <p:cNvSpPr/>
          <p:nvPr/>
        </p:nvSpPr>
        <p:spPr>
          <a:xfrm>
            <a:off x="1969066" y="3700862"/>
            <a:ext cx="2499503" cy="17511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b="1" dirty="0" smtClean="0">
              <a:solidFill>
                <a:schemeClr val="tx1"/>
              </a:solidFill>
            </a:endParaRPr>
          </a:p>
          <a:p>
            <a:pPr algn="ctr"/>
            <a:r>
              <a:rPr lang="lv-LV" b="1" dirty="0" smtClean="0">
                <a:solidFill>
                  <a:schemeClr val="tx1"/>
                </a:solidFill>
              </a:rPr>
              <a:t>Stratēģiskā plānošana un pārvaldība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Taisnstūris ar noapaļotiem stūriem 6"/>
          <p:cNvSpPr/>
          <p:nvPr/>
        </p:nvSpPr>
        <p:spPr>
          <a:xfrm>
            <a:off x="4477448" y="1957664"/>
            <a:ext cx="2579916" cy="174319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solidFill>
                  <a:schemeClr val="tx1"/>
                </a:solidFill>
              </a:rPr>
              <a:t>Politiskais ietvars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8" name="Taisnstūris ar noapaļotiem stūriem 7"/>
          <p:cNvSpPr/>
          <p:nvPr/>
        </p:nvSpPr>
        <p:spPr>
          <a:xfrm>
            <a:off x="4495204" y="3700862"/>
            <a:ext cx="2562160" cy="175132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b="1" dirty="0" smtClean="0">
              <a:solidFill>
                <a:schemeClr val="tx1"/>
              </a:solidFill>
            </a:endParaRPr>
          </a:p>
          <a:p>
            <a:pPr algn="ctr"/>
            <a:r>
              <a:rPr lang="lv-LV" b="1" dirty="0" smtClean="0">
                <a:solidFill>
                  <a:schemeClr val="tx1"/>
                </a:solidFill>
              </a:rPr>
              <a:t>Teritoriālais konteksts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4" name="Taisnstūris ar noapaļotiem stūriem 3"/>
          <p:cNvSpPr/>
          <p:nvPr/>
        </p:nvSpPr>
        <p:spPr>
          <a:xfrm>
            <a:off x="3374882" y="3119395"/>
            <a:ext cx="2276669" cy="126896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Ekosistēmas jūtība pret invazīvām sugām</a:t>
            </a:r>
            <a:endParaRPr lang="lv-LV" b="1" dirty="0"/>
          </a:p>
        </p:txBody>
      </p:sp>
      <p:sp>
        <p:nvSpPr>
          <p:cNvPr id="9" name="Virsraksts 1"/>
          <p:cNvSpPr txBox="1">
            <a:spLocks/>
          </p:cNvSpPr>
          <p:nvPr/>
        </p:nvSpPr>
        <p:spPr>
          <a:xfrm>
            <a:off x="142177" y="196171"/>
            <a:ext cx="7709048" cy="110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400"/>
              <a:buFont typeface="Arial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Ziņojums par galveno faktoru noteikšanu, kas ietekmē ekosistēmas jūtīgumu pret ISS (A1.2)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400"/>
              <a:buFont typeface="Arial"/>
              <a:buNone/>
              <a:tabLst/>
              <a:defRPr/>
            </a:pPr>
            <a:r>
              <a:rPr kumimoji="0" lang="lv-LV" sz="16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(Lombardijas Vides fonds)</a:t>
            </a: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25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209640" y="111198"/>
            <a:ext cx="8229600" cy="1284258"/>
          </a:xfrm>
        </p:spPr>
        <p:txBody>
          <a:bodyPr/>
          <a:lstStyle/>
          <a:p>
            <a:r>
              <a:rPr lang="lv-LV" sz="3600" dirty="0" smtClean="0"/>
              <a:t>Galvenie faktori, kas ietekmē ekosistēmu jūtīgumu</a:t>
            </a:r>
            <a:endParaRPr lang="lv-LV" sz="3600" dirty="0"/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39" y="1564267"/>
            <a:ext cx="8763813" cy="478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1"/>
          <p:cNvSpPr txBox="1">
            <a:spLocks/>
          </p:cNvSpPr>
          <p:nvPr/>
        </p:nvSpPr>
        <p:spPr>
          <a:xfrm>
            <a:off x="142177" y="196171"/>
            <a:ext cx="7709048" cy="110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400"/>
              <a:buFont typeface="Arial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Ziņojums par galveno faktoru noteikšanu, kas ietekmē ekosistēmas jūtīgumu pret ISS (A1.2)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400"/>
              <a:buFont typeface="Arial"/>
              <a:buNone/>
              <a:tabLst/>
              <a:defRPr/>
            </a:pPr>
            <a:r>
              <a:rPr kumimoji="0" lang="lv-LV" sz="16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(Lombardijas Vides fonds)</a:t>
            </a: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Taisnstūris 3"/>
          <p:cNvSpPr/>
          <p:nvPr/>
        </p:nvSpPr>
        <p:spPr>
          <a:xfrm>
            <a:off x="142177" y="3469724"/>
            <a:ext cx="86759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2) 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Faktori, kas </a:t>
            </a: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palielina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ekosistēmu neaizsargātību: 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teritorija, kas atrodas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tuvu apdzīvotiem centriem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ir viegli pieejama, un to ieskauj lauku vai pilsētu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teritorijas ar antropogēnām slodzēm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piemēram, lauksaimniecību, rūpniecību un komercdarbību, ir vairāk pakļauta ISS </a:t>
            </a:r>
            <a:r>
              <a:rPr kumimoji="0" lang="lv-LV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invāzijām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;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gadījuma rakstura ISS nokļūšana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teritorijā vai tās tuvumā, kā arī vairāk nekā viena ieviešanās vektora klātbūtne;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 teritorijai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nav īpašu tiesību aktu pret ISS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un ja tai ir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zemi ekonomiskie resursi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vai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trūkst specializētu darbinieku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lai īstenotu rīcības pret ISS.</a:t>
            </a:r>
          </a:p>
        </p:txBody>
      </p:sp>
      <p:sp>
        <p:nvSpPr>
          <p:cNvPr id="7" name="Taisnstūris 6"/>
          <p:cNvSpPr/>
          <p:nvPr/>
        </p:nvSpPr>
        <p:spPr>
          <a:xfrm>
            <a:off x="105388" y="1652678"/>
            <a:ext cx="87495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1) 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Ekosistēma ir </a:t>
            </a: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mazāk jutīga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pret ISS iebrukumu, ja tai ir: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augsts/ vidējs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bioloģiskās daudzveidības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līmenis; 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zems ISS klātbūtnes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līmenis; 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vidējs/ zems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antropogēno slodžu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un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biotopu degradācijas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līmenis; </a:t>
            </a:r>
          </a:p>
          <a:p>
            <a:pPr marL="630238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 </a:t>
            </a:r>
            <a:r>
              <a:rPr kumimoji="0" lang="lv-LV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ieskauj neskartas teritorijas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5062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942" y="186217"/>
            <a:ext cx="8087171" cy="668548"/>
          </a:xfrm>
        </p:spPr>
        <p:txBody>
          <a:bodyPr/>
          <a:lstStyle/>
          <a:p>
            <a:r>
              <a:rPr lang="lv-LV" sz="2800" dirty="0"/>
              <a:t>A1.2 Galvenie ekosistēmu jūtīguma faktori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1247209" y="1786621"/>
          <a:ext cx="4006225" cy="400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 Placeholder 1">
            <a:extLst>
              <a:ext uri="{FF2B5EF4-FFF2-40B4-BE49-F238E27FC236}">
                <a16:creationId xmlns="" xmlns:a16="http://schemas.microsoft.com/office/drawing/2014/main" id="{8A56F713-3967-4498-B912-E4EEB4F4D48D}"/>
              </a:ext>
            </a:extLst>
          </p:cNvPr>
          <p:cNvSpPr txBox="1">
            <a:spLocks/>
          </p:cNvSpPr>
          <p:nvPr/>
        </p:nvSpPr>
        <p:spPr>
          <a:xfrm>
            <a:off x="364001" y="993002"/>
            <a:ext cx="8354258" cy="6024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ourier New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3">
              <a:spcBef>
                <a:spcPts val="0"/>
              </a:spcBef>
            </a:pPr>
            <a:r>
              <a:rPr lang="lv-LV" sz="1600" b="1" dirty="0">
                <a:solidFill>
                  <a:schemeClr val="bg2"/>
                </a:solidFill>
              </a:rPr>
              <a:t>POLITIKAS PROGRAMMA/ STRATĒĢISKĀ PLĀNOŠANA UN PĀRVALDĪBAS IZPRATNE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C435F516-67A4-487B-B538-2B857405E998}"/>
              </a:ext>
            </a:extLst>
          </p:cNvPr>
          <p:cNvSpPr/>
          <p:nvPr/>
        </p:nvSpPr>
        <p:spPr>
          <a:xfrm>
            <a:off x="1609150" y="1786621"/>
            <a:ext cx="7288568" cy="24420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</a:t>
            </a:r>
            <a:r>
              <a:rPr lang="lv-LV" b="1" dirty="0"/>
              <a:t>30.8% - Nav stratēģiskās plānošanas un pārvaldības pasākumu </a:t>
            </a:r>
            <a:endParaRPr lang="en-US" b="1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Centralizēta informācijas sistēmas datu bāze</a:t>
            </a:r>
            <a:endParaRPr lang="en-US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Uzraudzības sistēma </a:t>
            </a:r>
            <a:endParaRPr lang="en-US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Agrīnās brīdināšanas sistēma </a:t>
            </a:r>
            <a:endParaRPr lang="en-US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Pieredze izskaušanas pasākumos </a:t>
            </a:r>
            <a:endParaRPr lang="en-US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Pieredze profilakses / izskaušanas/ kontroles pasākumu jomā </a:t>
            </a:r>
            <a:endParaRPr lang="en-US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</a:t>
            </a:r>
            <a:r>
              <a:rPr lang="lv-LV" dirty="0">
                <a:solidFill>
                  <a:schemeClr val="tx1"/>
                </a:solidFill>
              </a:rPr>
              <a:t>-</a:t>
            </a:r>
            <a:r>
              <a:rPr lang="lv-LV" dirty="0">
                <a:solidFill>
                  <a:srgbClr val="98C222"/>
                </a:solidFill>
              </a:rPr>
              <a:t> </a:t>
            </a:r>
            <a:r>
              <a:rPr lang="lv-LV" dirty="0">
                <a:solidFill>
                  <a:schemeClr val="tx1"/>
                </a:solidFill>
              </a:rPr>
              <a:t>Informētības uzlabošana </a:t>
            </a:r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7.7% - Apsaimniekošanas plāns, taču nepietiekoši resursi un sabiedrības iesaiste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lv-LV" dirty="0"/>
              <a:t>        </a:t>
            </a:r>
            <a:r>
              <a:rPr lang="lv-LV" b="1" dirty="0"/>
              <a:t>30.8% - Nezinu </a:t>
            </a:r>
            <a:endParaRPr lang="en-US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69BA5232-AB72-4474-85F7-F2B78A953935}"/>
              </a:ext>
            </a:extLst>
          </p:cNvPr>
          <p:cNvSpPr/>
          <p:nvPr/>
        </p:nvSpPr>
        <p:spPr>
          <a:xfrm>
            <a:off x="235423" y="1889340"/>
            <a:ext cx="1784781" cy="2236581"/>
          </a:xfrm>
          <a:prstGeom prst="roundRect">
            <a:avLst>
              <a:gd name="adj" fmla="val 1993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1600" b="1" dirty="0"/>
              <a:t>Stratēģiskās plānošanas un pārvaldības darbības attiecībā uz ISS</a:t>
            </a:r>
            <a:r>
              <a:rPr lang="lv-LV" sz="1200" b="1" dirty="0"/>
              <a:t>, kas tika veiktas vai tiek veiktas NT:</a:t>
            </a:r>
            <a:endParaRPr lang="en-US" sz="12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13E76209-DFCC-45FC-9142-131A17E129B7}"/>
              </a:ext>
            </a:extLst>
          </p:cNvPr>
          <p:cNvSpPr/>
          <p:nvPr/>
        </p:nvSpPr>
        <p:spPr>
          <a:xfrm>
            <a:off x="221942" y="4438838"/>
            <a:ext cx="3453413" cy="2236581"/>
          </a:xfrm>
          <a:prstGeom prst="roundRect">
            <a:avLst/>
          </a:prstGeom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b="1" dirty="0"/>
              <a:t> </a:t>
            </a:r>
          </a:p>
          <a:p>
            <a:pPr>
              <a:spcAft>
                <a:spcPts val="200"/>
              </a:spcAft>
            </a:pPr>
            <a:r>
              <a:rPr lang="lv-LV" b="1" dirty="0"/>
              <a:t>     </a:t>
            </a:r>
            <a:r>
              <a:rPr lang="lv-LV" sz="1600" b="1" dirty="0"/>
              <a:t>Aktivitātes </a:t>
            </a:r>
            <a:r>
              <a:rPr lang="lv-LV" sz="1600" b="1" dirty="0">
                <a:solidFill>
                  <a:srgbClr val="98C222"/>
                </a:solidFill>
              </a:rPr>
              <a:t>informētības uzlabošanai </a:t>
            </a:r>
            <a:r>
              <a:rPr lang="lv-LV" sz="1600" b="1" dirty="0"/>
              <a:t>NT:</a:t>
            </a:r>
            <a:endParaRPr lang="en-US" sz="1600" dirty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lv-LV" dirty="0"/>
              <a:t>pieejama informācija oficiālajā tīmekļa vietnē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lv-LV" dirty="0"/>
              <a:t>vides izglītība skolā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lv-LV" dirty="0"/>
              <a:t>sociālie tīkli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lv-LV" dirty="0"/>
              <a:t>aktivitātes informētībai netiek veiktas</a:t>
            </a:r>
          </a:p>
          <a:p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DE00B35D-9C8B-466C-8CDA-FFCF72C6DA0B}"/>
              </a:ext>
            </a:extLst>
          </p:cNvPr>
          <p:cNvSpPr/>
          <p:nvPr/>
        </p:nvSpPr>
        <p:spPr>
          <a:xfrm>
            <a:off x="3119417" y="4471650"/>
            <a:ext cx="2519163" cy="2236581"/>
          </a:xfrm>
          <a:prstGeom prst="roundRect">
            <a:avLst>
              <a:gd name="adj" fmla="val 1993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200"/>
              </a:spcBef>
              <a:spcAft>
                <a:spcPts val="300"/>
              </a:spcAft>
            </a:pPr>
            <a:r>
              <a:rPr lang="lv-LV" sz="1300" b="1" dirty="0">
                <a:solidFill>
                  <a:schemeClr val="tx1"/>
                </a:solidFill>
              </a:rPr>
              <a:t>Iespējamās papildu </a:t>
            </a:r>
            <a:r>
              <a:rPr lang="lv-LV" sz="1300" b="1" dirty="0">
                <a:solidFill>
                  <a:srgbClr val="C00000"/>
                </a:solidFill>
              </a:rPr>
              <a:t>aktivitātes informētības uzlabošanai</a:t>
            </a:r>
            <a:r>
              <a:rPr lang="lv-LV" sz="1300" dirty="0">
                <a:solidFill>
                  <a:schemeClr val="tx1"/>
                </a:solidFill>
              </a:rPr>
              <a:t>:</a:t>
            </a:r>
            <a:endParaRPr lang="en-US" sz="1300" dirty="0">
              <a:solidFill>
                <a:schemeClr val="tx1"/>
              </a:solidFill>
            </a:endParaRPr>
          </a:p>
          <a:p>
            <a:pPr marL="171450" indent="-171450">
              <a:spcBef>
                <a:spcPts val="2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lv-LV" sz="1300" dirty="0"/>
              <a:t>Ekskursijas</a:t>
            </a:r>
          </a:p>
          <a:p>
            <a:pPr marL="171450" indent="-171450">
              <a:spcBef>
                <a:spcPts val="2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lv-LV" sz="1300" dirty="0"/>
              <a:t>Publiski pasākumi (semināri, izstādes)</a:t>
            </a:r>
          </a:p>
          <a:p>
            <a:pPr marL="171450" indent="-171450">
              <a:spcBef>
                <a:spcPts val="2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lv-LV" sz="1300" dirty="0"/>
              <a:t>Zinātniski pasākumi sabiedrības informēšanai u.c.</a:t>
            </a:r>
            <a:endParaRPr lang="en-US" sz="13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B3D156D7-28FF-4278-87CE-EA187B38BA0C}"/>
              </a:ext>
            </a:extLst>
          </p:cNvPr>
          <p:cNvSpPr/>
          <p:nvPr/>
        </p:nvSpPr>
        <p:spPr>
          <a:xfrm>
            <a:off x="5442004" y="4494058"/>
            <a:ext cx="2601158" cy="2214173"/>
          </a:xfrm>
          <a:prstGeom prst="roundRect">
            <a:avLst>
              <a:gd name="adj" fmla="val 19937"/>
            </a:avLst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lv-LV" sz="1300" b="1" dirty="0">
                <a:solidFill>
                  <a:srgbClr val="C00000"/>
                </a:solidFill>
              </a:rPr>
              <a:t>  !</a:t>
            </a:r>
            <a:r>
              <a:rPr lang="lv-LV" sz="1300" b="1" dirty="0">
                <a:solidFill>
                  <a:srgbClr val="98C222"/>
                </a:solidFill>
              </a:rPr>
              <a:t> </a:t>
            </a:r>
            <a:r>
              <a:rPr lang="lv-LV" sz="1300" b="1" u="sng" dirty="0"/>
              <a:t>Pasākumi</a:t>
            </a:r>
            <a:r>
              <a:rPr lang="lv-LV" sz="1300" b="1" dirty="0"/>
              <a:t> sabiedrības informēšanai nav pietiekoši</a:t>
            </a: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lv-LV" sz="1300" b="1" dirty="0">
                <a:solidFill>
                  <a:srgbClr val="C00000"/>
                </a:solidFill>
              </a:rPr>
              <a:t>  !</a:t>
            </a:r>
            <a:r>
              <a:rPr lang="lv-LV" sz="1300" b="1" dirty="0">
                <a:solidFill>
                  <a:srgbClr val="98C222"/>
                </a:solidFill>
              </a:rPr>
              <a:t> </a:t>
            </a:r>
            <a:r>
              <a:rPr lang="lv-LV" sz="1300" b="1" dirty="0"/>
              <a:t>Nepieciešama plašāka informācija </a:t>
            </a:r>
            <a:r>
              <a:rPr lang="lv-LV" sz="1300" b="1" u="sng" dirty="0"/>
              <a:t>mājaslapās</a:t>
            </a: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lv-LV" sz="1300" b="1" dirty="0">
                <a:solidFill>
                  <a:srgbClr val="C00000"/>
                </a:solidFill>
              </a:rPr>
              <a:t>  !</a:t>
            </a:r>
            <a:r>
              <a:rPr lang="lv-LV" sz="1300" b="1" dirty="0">
                <a:solidFill>
                  <a:srgbClr val="98C222"/>
                </a:solidFill>
              </a:rPr>
              <a:t> </a:t>
            </a:r>
            <a:r>
              <a:rPr lang="lv-LV" sz="1300" b="1" u="sng" dirty="0"/>
              <a:t>Informētības trūkums </a:t>
            </a:r>
            <a:r>
              <a:rPr lang="lv-LV" sz="1300" b="1" dirty="0"/>
              <a:t>par ISS ir viena no galvenajām problēmām to pārvaldībā</a:t>
            </a:r>
            <a:endParaRPr 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5236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BC1D3A75-672F-4491-BCBD-1C349E9E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Ieteikumi</a:t>
            </a:r>
            <a:endParaRPr lang="lv-LV" dirty="0"/>
          </a:p>
        </p:txBody>
      </p:sp>
      <p:sp>
        <p:nvSpPr>
          <p:cNvPr id="3" name="Taisnstūris 2"/>
          <p:cNvSpPr/>
          <p:nvPr/>
        </p:nvSpPr>
        <p:spPr>
          <a:xfrm>
            <a:off x="788040" y="1645920"/>
            <a:ext cx="75895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/>
              <a:t>Ņemot vērā, ka ekoloģiskās </a:t>
            </a:r>
            <a:r>
              <a:rPr lang="lv-LV" sz="2000" dirty="0" smtClean="0"/>
              <a:t>īpašības, kas raksturīgas </a:t>
            </a:r>
            <a:r>
              <a:rPr lang="lv-LV" sz="2000" dirty="0"/>
              <a:t>videi </a:t>
            </a:r>
            <a:r>
              <a:rPr lang="lv-LV" sz="2000" dirty="0" smtClean="0"/>
              <a:t>ir </a:t>
            </a:r>
            <a:r>
              <a:rPr lang="lv-LV" sz="2000" u="sng" dirty="0"/>
              <a:t>nemainīgs faktors</a:t>
            </a:r>
            <a:r>
              <a:rPr lang="lv-LV" sz="2000" dirty="0"/>
              <a:t>, vienīgais veids, kā samazināt ekosistēmas ievainojamību, ir veikt </a:t>
            </a:r>
            <a:r>
              <a:rPr lang="lv-LV" sz="2000" b="1" dirty="0">
                <a:solidFill>
                  <a:srgbClr val="00B050"/>
                </a:solidFill>
              </a:rPr>
              <a:t>attiecīgas izmaiņas teritorijas pārvaldībā un apkārtējās antropogēnās darbībās</a:t>
            </a:r>
            <a:r>
              <a:rPr lang="lv-LV" sz="2000" dirty="0"/>
              <a:t>, kuras varētu kontrolēt ar īpašiem noteikumiem</a:t>
            </a:r>
            <a:r>
              <a:rPr lang="lv-LV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000" dirty="0" smtClean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 smtClean="0"/>
              <a:t>Pirmkārt</a:t>
            </a:r>
            <a:r>
              <a:rPr lang="lv-LV" sz="2000" dirty="0"/>
              <a:t>, būtu lietderīgi </a:t>
            </a:r>
            <a:r>
              <a:rPr lang="lv-LV" sz="2000" b="1" dirty="0">
                <a:solidFill>
                  <a:srgbClr val="00B050"/>
                </a:solidFill>
              </a:rPr>
              <a:t>palielināt iedzīvotāju izpratni </a:t>
            </a:r>
            <a:r>
              <a:rPr lang="lv-LV" sz="2000" b="1" dirty="0" smtClean="0">
                <a:solidFill>
                  <a:srgbClr val="00B050"/>
                </a:solidFill>
              </a:rPr>
              <a:t>par ekoloģiskajām </a:t>
            </a:r>
            <a:r>
              <a:rPr lang="lv-LV" sz="2000" b="1" dirty="0">
                <a:solidFill>
                  <a:srgbClr val="00B050"/>
                </a:solidFill>
              </a:rPr>
              <a:t>un ekonomiskajām problēmām, ko rada </a:t>
            </a:r>
            <a:r>
              <a:rPr lang="lv-LV" sz="2000" b="1" dirty="0" smtClean="0">
                <a:solidFill>
                  <a:srgbClr val="00B050"/>
                </a:solidFill>
              </a:rPr>
              <a:t>ISS</a:t>
            </a:r>
            <a:r>
              <a:rPr lang="lv-LV" sz="2000" dirty="0"/>
              <a:t>.</a:t>
            </a:r>
            <a:endParaRPr lang="lv-LV" sz="2000" dirty="0" smtClean="0"/>
          </a:p>
          <a:p>
            <a:pPr algn="just"/>
            <a:endParaRPr lang="lv-LV" sz="2000" dirty="0"/>
          </a:p>
          <a:p>
            <a:pPr algn="just"/>
            <a:r>
              <a:rPr lang="lv-LV" sz="2000" dirty="0" smtClean="0"/>
              <a:t>Ir </a:t>
            </a:r>
            <a:r>
              <a:rPr lang="lv-LV" sz="2000" dirty="0"/>
              <a:t>dažādi veidi, kā iesaistīt iedzīvotājus vides projektos, sākot no </a:t>
            </a:r>
            <a:r>
              <a:rPr lang="lv-LV" sz="2000" i="1" dirty="0" err="1" smtClean="0"/>
              <a:t>citizen</a:t>
            </a:r>
            <a:r>
              <a:rPr lang="lv-LV" sz="2000" i="1" dirty="0" smtClean="0"/>
              <a:t> </a:t>
            </a:r>
            <a:r>
              <a:rPr lang="lv-LV" sz="2000" i="1" dirty="0" err="1" smtClean="0"/>
              <a:t>science</a:t>
            </a:r>
            <a:r>
              <a:rPr lang="lv-LV" sz="2000" i="1" dirty="0" smtClean="0"/>
              <a:t> </a:t>
            </a:r>
            <a:r>
              <a:rPr lang="lv-LV" sz="2000" dirty="0" smtClean="0"/>
              <a:t>un </a:t>
            </a:r>
            <a:r>
              <a:rPr lang="lv-LV" sz="2000" dirty="0"/>
              <a:t>beidzot ar </a:t>
            </a:r>
            <a:r>
              <a:rPr lang="lv-LV" sz="2000" dirty="0" smtClean="0"/>
              <a:t>specifiskiem pasākumiem </a:t>
            </a:r>
            <a:r>
              <a:rPr lang="lv-LV" sz="2000" dirty="0"/>
              <a:t>ar mērķi uzlabot </a:t>
            </a:r>
            <a:r>
              <a:rPr lang="lv-LV" sz="2000" dirty="0" smtClean="0"/>
              <a:t>iedzīvotāju zināšanas.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187365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4680642" y="6020554"/>
            <a:ext cx="4305679" cy="624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lv-LV" sz="1600" dirty="0"/>
              <a:t>Zemgales plānošanas reģions</a:t>
            </a:r>
            <a:r>
              <a:rPr lang="en-GB" sz="1600" dirty="0"/>
              <a:t> (ZPR)</a:t>
            </a:r>
          </a:p>
          <a:p>
            <a:pPr marL="0" lvl="0" indent="0">
              <a:spcBef>
                <a:spcPts val="0"/>
              </a:spcBef>
            </a:pP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Projekta vadītāja: </a:t>
            </a:r>
            <a:r>
              <a:rPr lang="lv-LV" sz="1200" b="0" i="1" u="none" strike="noStrike" cap="none" dirty="0" err="1">
                <a:solidFill>
                  <a:schemeClr val="dk1"/>
                </a:solidFill>
                <a:sym typeface="Arial"/>
              </a:rPr>
              <a:t>Mg.Sc.Ing.Env</a:t>
            </a:r>
            <a:r>
              <a:rPr lang="lv-LV" sz="1200" b="0" i="1" u="none" strike="noStrike" cap="none" dirty="0">
                <a:solidFill>
                  <a:schemeClr val="dk1"/>
                </a:solidFill>
                <a:sym typeface="Arial"/>
              </a:rPr>
              <a:t>.</a:t>
            </a: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GB" sz="1600" b="0" i="0" u="none" strike="noStrike" cap="none" dirty="0">
                <a:solidFill>
                  <a:schemeClr val="dk1"/>
                </a:solidFill>
                <a:sym typeface="Arial"/>
              </a:rPr>
              <a:t>Evija </a:t>
            </a:r>
            <a:r>
              <a:rPr lang="lv-LV" sz="1600" b="0" i="0" u="none" strike="noStrike" cap="none" dirty="0">
                <a:solidFill>
                  <a:schemeClr val="dk1"/>
                </a:solidFill>
                <a:sym typeface="Arial"/>
              </a:rPr>
              <a:t>Ē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sym typeface="Arial"/>
              </a:rPr>
              <a:t>rk</a:t>
            </a:r>
            <a:r>
              <a:rPr lang="lv-LV" sz="1600" b="0" i="0" u="none" strike="noStrike" cap="none" dirty="0" err="1">
                <a:solidFill>
                  <a:schemeClr val="dk1"/>
                </a:solidFill>
                <a:sym typeface="Arial"/>
              </a:rPr>
              <a:t>šķ</a:t>
            </a:r>
            <a:r>
              <a:rPr lang="en-GB" sz="1600" b="0" i="0" u="none" strike="noStrike" cap="none" dirty="0">
                <a:solidFill>
                  <a:schemeClr val="dk1"/>
                </a:solidFill>
                <a:sym typeface="Arial"/>
              </a:rPr>
              <a:t>e</a:t>
            </a:r>
            <a:endParaRPr sz="16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/>
          </p:nvPr>
        </p:nvSpPr>
        <p:spPr>
          <a:xfrm>
            <a:off x="849084" y="2510197"/>
            <a:ext cx="7645328" cy="1597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lv-LV" b="1" dirty="0"/>
              <a:t>Sabiedriskais monitorings</a:t>
            </a:r>
            <a:br>
              <a:rPr lang="lv-LV" b="1" dirty="0"/>
            </a:br>
            <a:r>
              <a:rPr lang="lv-LV" b="1" dirty="0"/>
              <a:t>(</a:t>
            </a:r>
            <a:r>
              <a:rPr lang="lv-LV" b="1" i="1" dirty="0" err="1"/>
              <a:t>Citizen</a:t>
            </a:r>
            <a:r>
              <a:rPr lang="lv-LV" b="1" i="1" dirty="0"/>
              <a:t> </a:t>
            </a:r>
            <a:r>
              <a:rPr lang="lv-LV" b="1" i="1" dirty="0" err="1"/>
              <a:t>science</a:t>
            </a:r>
            <a:r>
              <a:rPr lang="lv-LV" b="1" dirty="0"/>
              <a:t>) </a:t>
            </a:r>
            <a:endParaRPr sz="4400" b="1" i="0" u="none" strike="noStrike" cap="none" dirty="0">
              <a:solidFill>
                <a:schemeClr val="dk2"/>
              </a:solidFill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body" idx="4"/>
          </p:nvPr>
        </p:nvSpPr>
        <p:spPr>
          <a:xfrm>
            <a:off x="1449399" y="3902521"/>
            <a:ext cx="6444699" cy="136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spcBef>
                <a:spcPts val="0"/>
              </a:spcBef>
            </a:pPr>
            <a:r>
              <a:rPr lang="lv-LV" b="1" dirty="0">
                <a:solidFill>
                  <a:schemeClr val="tx1"/>
                </a:solidFill>
              </a:rPr>
              <a:t>Trešā ieinteresēto pušu sanāksme</a:t>
            </a: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r>
              <a:rPr lang="en-GB" sz="1600" dirty="0">
                <a:solidFill>
                  <a:schemeClr val="tx1"/>
                </a:solidFill>
              </a:rPr>
              <a:t>2019</a:t>
            </a:r>
            <a:r>
              <a:rPr lang="lv-LV" sz="1600" dirty="0">
                <a:solidFill>
                  <a:schemeClr val="tx1"/>
                </a:solidFill>
              </a:rPr>
              <a:t>. gada </a:t>
            </a:r>
            <a:r>
              <a:rPr lang="en-US" sz="1600" dirty="0" smtClean="0">
                <a:solidFill>
                  <a:schemeClr val="tx1"/>
                </a:solidFill>
              </a:rPr>
              <a:t>2</a:t>
            </a:r>
            <a:r>
              <a:rPr lang="lv-LV" sz="1600" dirty="0" smtClean="0">
                <a:solidFill>
                  <a:schemeClr val="tx1"/>
                </a:solidFill>
              </a:rPr>
              <a:t>2. novembris</a:t>
            </a:r>
            <a:endParaRPr lang="lv-LV" sz="1600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</a:pPr>
            <a:r>
              <a:rPr lang="lv-LV" sz="1600" dirty="0">
                <a:solidFill>
                  <a:schemeClr val="tx1"/>
                </a:solidFill>
              </a:rPr>
              <a:t>Jelgava</a:t>
            </a:r>
            <a:endParaRPr lang="en-GB" sz="1600" dirty="0">
              <a:solidFill>
                <a:schemeClr val="tx1"/>
              </a:solidFill>
            </a:endParaRPr>
          </a:p>
          <a:p>
            <a:pPr marL="0" lvl="0" indent="0" algn="ctr">
              <a:spcBef>
                <a:spcPts val="0"/>
              </a:spcBef>
            </a:pPr>
            <a:endParaRPr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isnstūris 3"/>
          <p:cNvSpPr/>
          <p:nvPr/>
        </p:nvSpPr>
        <p:spPr>
          <a:xfrm>
            <a:off x="468000" y="4030133"/>
            <a:ext cx="6271467" cy="592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68000" y="575218"/>
            <a:ext cx="8229600" cy="1132395"/>
          </a:xfrm>
        </p:spPr>
        <p:txBody>
          <a:bodyPr/>
          <a:lstStyle/>
          <a:p>
            <a:r>
              <a:rPr lang="lv-LV" dirty="0"/>
              <a:t>Kāda ir nepieciešamība uzlabot ISS politikas pasākumus Latvijā?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468000" y="1896434"/>
            <a:ext cx="8077555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Darbības programmā “</a:t>
            </a:r>
            <a:r>
              <a:rPr lang="lv-LV" sz="2400" i="1" dirty="0">
                <a:solidFill>
                  <a:srgbClr val="C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Izaugsme un nodarbinātība</a:t>
            </a: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lv-LV" sz="2400" u="sng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nepieciešams risināt aktuālās problēmas, kas Latvijā saistītas ar ISS</a:t>
            </a: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(vēl nav risinātas ar ES finansētiem projektiem un ir līdz šim atliktas), atbalstot iniciatīvas, kas risina sekojošās problēmas:</a:t>
            </a:r>
          </a:p>
          <a:p>
            <a:pPr marL="702945" indent="-342900" algn="just">
              <a:lnSpc>
                <a:spcPct val="115000"/>
              </a:lnSpc>
              <a:buAutoNum type="arabicPeriod"/>
            </a:pPr>
            <a:r>
              <a:rPr lang="lv-LV" sz="24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trūkst datu </a:t>
            </a: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ar augstas prioritātes ISS;</a:t>
            </a:r>
          </a:p>
          <a:p>
            <a:pPr marL="702945" indent="-342900" algn="just">
              <a:lnSpc>
                <a:spcPct val="115000"/>
              </a:lnSpc>
              <a:buAutoNum type="arabicPeriod"/>
            </a:pPr>
            <a:r>
              <a:rPr lang="lv-LV" sz="24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vāja pārraudzības sistēma </a:t>
            </a: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jaunu indivīdu ienākšanas atklāšanai;</a:t>
            </a:r>
          </a:p>
          <a:p>
            <a:pPr marL="702945" indent="-342900" algn="just">
              <a:lnSpc>
                <a:spcPct val="115000"/>
              </a:lnSpc>
              <a:buAutoNum type="arabicPeriod"/>
            </a:pPr>
            <a:r>
              <a:rPr lang="lv-LV" sz="24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ierobežota sabiedrības informētība </a:t>
            </a:r>
            <a:r>
              <a:rPr lang="lv-LV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par ISS vides un sociālekonomiskajiem riskiem.</a:t>
            </a:r>
            <a:endParaRPr lang="lv-LV" sz="24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3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7054" y="251890"/>
            <a:ext cx="8229600" cy="1024267"/>
          </a:xfrm>
        </p:spPr>
        <p:txBody>
          <a:bodyPr/>
          <a:lstStyle/>
          <a:p>
            <a:r>
              <a:rPr lang="lv-LV" dirty="0"/>
              <a:t>Sabiedriskā monitoringa datu platformas</a:t>
            </a: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 rotWithShape="1">
          <a:blip r:embed="rId2"/>
          <a:srcRect l="23696" t="9807" r="24674" b="3816"/>
          <a:stretch/>
        </p:blipFill>
        <p:spPr>
          <a:xfrm>
            <a:off x="1828800" y="1550505"/>
            <a:ext cx="5365351" cy="5049078"/>
          </a:xfrm>
          <a:prstGeom prst="rect">
            <a:avLst/>
          </a:prstGeom>
          <a:ln>
            <a:solidFill>
              <a:srgbClr val="1F497D"/>
            </a:solidFill>
          </a:ln>
        </p:spPr>
      </p:pic>
    </p:spTree>
    <p:extLst>
      <p:ext uri="{BB962C8B-B14F-4D97-AF65-F5344CB8AC3E}">
        <p14:creationId xmlns:p14="http://schemas.microsoft.com/office/powerpoint/2010/main" val="31313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isnstūris 2"/>
          <p:cNvSpPr/>
          <p:nvPr/>
        </p:nvSpPr>
        <p:spPr>
          <a:xfrm>
            <a:off x="880534" y="1587429"/>
            <a:ext cx="7008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400" dirty="0"/>
              <a:t>Bez izpratnes par to, </a:t>
            </a:r>
            <a:r>
              <a:rPr lang="lv-LV" sz="2400" b="1" dirty="0">
                <a:solidFill>
                  <a:srgbClr val="0070C0"/>
                </a:solidFill>
              </a:rPr>
              <a:t>kāpēc</a:t>
            </a:r>
            <a:r>
              <a:rPr lang="lv-LV" sz="2400" dirty="0"/>
              <a:t> un </a:t>
            </a:r>
            <a:r>
              <a:rPr lang="lv-LV" sz="2400" b="1" dirty="0">
                <a:solidFill>
                  <a:srgbClr val="0070C0"/>
                </a:solidFill>
              </a:rPr>
              <a:t>kā</a:t>
            </a:r>
            <a:r>
              <a:rPr lang="lv-LV" sz="2400" dirty="0"/>
              <a:t> sabiedrībai jāpiedalās monitoringā, šādām iniciatīvām var zust nozīme un tās var nesniegt </a:t>
            </a:r>
            <a:r>
              <a:rPr lang="lv-LV" sz="2400" dirty="0" smtClean="0"/>
              <a:t>vēlamos ieguvumus </a:t>
            </a:r>
            <a:r>
              <a:rPr lang="lv-LV" sz="2400" b="1" dirty="0">
                <a:solidFill>
                  <a:srgbClr val="0070C0"/>
                </a:solidFill>
              </a:rPr>
              <a:t>zinātnei</a:t>
            </a:r>
            <a:r>
              <a:rPr lang="lv-LV" sz="2400" dirty="0"/>
              <a:t> un </a:t>
            </a:r>
            <a:r>
              <a:rPr lang="lv-LV" sz="2400" b="1" dirty="0">
                <a:solidFill>
                  <a:srgbClr val="0070C0"/>
                </a:solidFill>
              </a:rPr>
              <a:t>sabiedrībai</a:t>
            </a:r>
            <a:r>
              <a:rPr lang="lv-LV" sz="2400" dirty="0"/>
              <a:t>.</a:t>
            </a: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60" y="4116817"/>
            <a:ext cx="2764641" cy="1800000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065" y="4056233"/>
            <a:ext cx="2749451" cy="1800000"/>
          </a:xfrm>
          <a:prstGeom prst="rect">
            <a:avLst/>
          </a:prstGeom>
        </p:spPr>
      </p:pic>
      <p:cxnSp>
        <p:nvCxnSpPr>
          <p:cNvPr id="8" name="Taisns savienotājs 7"/>
          <p:cNvCxnSpPr/>
          <p:nvPr/>
        </p:nvCxnSpPr>
        <p:spPr>
          <a:xfrm>
            <a:off x="795130" y="3906078"/>
            <a:ext cx="3309731" cy="211703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Taisns savienotājs 9"/>
          <p:cNvCxnSpPr/>
          <p:nvPr/>
        </p:nvCxnSpPr>
        <p:spPr>
          <a:xfrm flipV="1">
            <a:off x="880534" y="3935896"/>
            <a:ext cx="3224327" cy="208721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ttēls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613" y="3704411"/>
            <a:ext cx="783806" cy="70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8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Motivācija</a:t>
            </a:r>
            <a:endParaRPr lang="lv-LV" dirty="0"/>
          </a:p>
        </p:txBody>
      </p:sp>
      <p:sp>
        <p:nvSpPr>
          <p:cNvPr id="4" name="Taisnstūris 3"/>
          <p:cNvSpPr/>
          <p:nvPr/>
        </p:nvSpPr>
        <p:spPr>
          <a:xfrm>
            <a:off x="468000" y="1630507"/>
            <a:ext cx="80991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 smtClean="0"/>
              <a:t>Motivācija </a:t>
            </a:r>
            <a:r>
              <a:rPr lang="lv-LV" sz="2000" dirty="0"/>
              <a:t>ir faktors, kas ietekmē līdzdalību, bet arī pats par sevi </a:t>
            </a:r>
            <a:r>
              <a:rPr lang="lv-LV" sz="2000" dirty="0" smtClean="0"/>
              <a:t>ir </a:t>
            </a:r>
            <a:r>
              <a:rPr lang="lv-LV" sz="2000" u="sng" dirty="0" smtClean="0"/>
              <a:t>vēlams mērķis</a:t>
            </a:r>
            <a:r>
              <a:rPr lang="lv-LV" sz="20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/>
              <a:t>Dalībnieku motivācija parasti ir </a:t>
            </a:r>
            <a:r>
              <a:rPr lang="lv-LV" sz="2000" u="sng" dirty="0"/>
              <a:t>dažāda</a:t>
            </a:r>
            <a:r>
              <a:rPr lang="lv-LV" sz="2000" dirty="0"/>
              <a:t>, kas </a:t>
            </a:r>
            <a:r>
              <a:rPr lang="lv-LV" sz="2000" dirty="0" smtClean="0"/>
              <a:t>apgrūtina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/>
              <a:t>visu dalībnieku </a:t>
            </a:r>
            <a:r>
              <a:rPr lang="lv-LV" sz="2000" dirty="0" smtClean="0"/>
              <a:t>cerību apmierināšanu.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 smtClean="0"/>
              <a:t>Cilvēkiem </a:t>
            </a:r>
            <a:r>
              <a:rPr lang="lv-LV" sz="2000" dirty="0"/>
              <a:t>var </a:t>
            </a:r>
            <a:r>
              <a:rPr lang="lv-LV" sz="2000" dirty="0" smtClean="0"/>
              <a:t>būt vairākas </a:t>
            </a:r>
            <a:r>
              <a:rPr lang="lv-LV" sz="2000" dirty="0"/>
              <a:t>motivācijas, un </a:t>
            </a:r>
            <a:r>
              <a:rPr lang="lv-LV" sz="2000" dirty="0" smtClean="0"/>
              <a:t>tās </a:t>
            </a:r>
            <a:r>
              <a:rPr lang="lv-LV" sz="2000" dirty="0"/>
              <a:t>laika gaitā </a:t>
            </a:r>
            <a:r>
              <a:rPr lang="lv-LV" sz="2000" u="sng" dirty="0"/>
              <a:t>var mainīties</a:t>
            </a:r>
            <a:r>
              <a:rPr lang="lv-LV" sz="20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/>
              <a:t>Motivāciju galvenokārt </a:t>
            </a:r>
            <a:r>
              <a:rPr lang="lv-LV" sz="2000" u="sng" dirty="0"/>
              <a:t>veicina </a:t>
            </a:r>
            <a:r>
              <a:rPr lang="lv-LV" sz="2000" u="sng" dirty="0" smtClean="0"/>
              <a:t>ne-zinātniski </a:t>
            </a:r>
            <a:r>
              <a:rPr lang="lv-LV" sz="2000" u="sng" dirty="0"/>
              <a:t>apsvērumi</a:t>
            </a:r>
            <a:r>
              <a:rPr lang="lv-LV" sz="2000" dirty="0"/>
              <a:t>, piemēram:</a:t>
            </a:r>
          </a:p>
          <a:p>
            <a:pPr marL="1346200" indent="-342900">
              <a:buFont typeface="Wingdings" panose="05000000000000000000" pitchFamily="2" charset="2"/>
              <a:buChar char="§"/>
            </a:pPr>
            <a:r>
              <a:rPr lang="lv-LV" sz="2000" dirty="0"/>
              <a:t>ētika un </a:t>
            </a:r>
            <a:r>
              <a:rPr lang="lv-LV" sz="2000" dirty="0" smtClean="0"/>
              <a:t>morāle;</a:t>
            </a:r>
            <a:endParaRPr lang="lv-LV" sz="2000" dirty="0"/>
          </a:p>
          <a:p>
            <a:pPr marL="1346200" indent="-342900">
              <a:buFont typeface="Wingdings" panose="05000000000000000000" pitchFamily="2" charset="2"/>
              <a:buChar char="§"/>
            </a:pPr>
            <a:r>
              <a:rPr lang="lv-LV" sz="2000" dirty="0" smtClean="0"/>
              <a:t>rūpes </a:t>
            </a:r>
            <a:r>
              <a:rPr lang="lv-LV" sz="2000" dirty="0"/>
              <a:t>par nākamajām </a:t>
            </a:r>
            <a:r>
              <a:rPr lang="lv-LV" sz="2000" dirty="0" smtClean="0"/>
              <a:t>paaudzēm;</a:t>
            </a:r>
            <a:endParaRPr lang="lv-LV" sz="2000" dirty="0"/>
          </a:p>
          <a:p>
            <a:pPr marL="1346200" indent="-342900">
              <a:buFont typeface="Wingdings" panose="05000000000000000000" pitchFamily="2" charset="2"/>
              <a:buChar char="§"/>
            </a:pPr>
            <a:r>
              <a:rPr lang="lv-LV" sz="2000" dirty="0" smtClean="0"/>
              <a:t>vides </a:t>
            </a:r>
            <a:r>
              <a:rPr lang="lv-LV" sz="2000" dirty="0"/>
              <a:t>patiesā </a:t>
            </a:r>
            <a:r>
              <a:rPr lang="lv-LV" sz="2000" dirty="0" smtClean="0"/>
              <a:t>vērtība;</a:t>
            </a:r>
            <a:endParaRPr lang="lv-LV" sz="2000" dirty="0"/>
          </a:p>
          <a:p>
            <a:pPr marL="1346200" indent="-342900">
              <a:buFont typeface="Wingdings" panose="05000000000000000000" pitchFamily="2" charset="2"/>
              <a:buChar char="§"/>
            </a:pPr>
            <a:r>
              <a:rPr lang="lv-LV" sz="2000" dirty="0" smtClean="0"/>
              <a:t>vēlme </a:t>
            </a:r>
            <a:r>
              <a:rPr lang="lv-LV" sz="2000" dirty="0"/>
              <a:t>izpētīt </a:t>
            </a:r>
            <a:r>
              <a:rPr lang="lv-LV" sz="2000" dirty="0" smtClean="0"/>
              <a:t>nezināmo.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386434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4B0827B2-0B59-454E-9CC4-70B718BFF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221" y="2001795"/>
            <a:ext cx="7327557" cy="2045043"/>
          </a:xfrm>
        </p:spPr>
        <p:txBody>
          <a:bodyPr/>
          <a:lstStyle/>
          <a:p>
            <a:pPr algn="ctr"/>
            <a:r>
              <a:rPr lang="lv-LV" dirty="0"/>
              <a:t>ISS apsaimniekošanas teritoriālās politikas analīze (A1.1)</a:t>
            </a:r>
          </a:p>
        </p:txBody>
      </p:sp>
      <p:pic>
        <p:nvPicPr>
          <p:cNvPr id="3" name="Graphic 14" descr="Crab">
            <a:extLst>
              <a:ext uri="{FF2B5EF4-FFF2-40B4-BE49-F238E27FC236}">
                <a16:creationId xmlns="" xmlns:a16="http://schemas.microsoft.com/office/drawing/2014/main" id="{E65E1B04-394A-4C86-8883-E068A5A223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4211" y="5732338"/>
            <a:ext cx="914400" cy="914400"/>
          </a:xfrm>
          <a:prstGeom prst="rect">
            <a:avLst/>
          </a:prstGeom>
        </p:spPr>
      </p:pic>
      <p:pic>
        <p:nvPicPr>
          <p:cNvPr id="4" name="Graphic 34" descr="Plant">
            <a:extLst>
              <a:ext uri="{FF2B5EF4-FFF2-40B4-BE49-F238E27FC236}">
                <a16:creationId xmlns="" xmlns:a16="http://schemas.microsoft.com/office/drawing/2014/main" id="{1081FC50-5F5D-43DE-B463-24F37A6DF0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658" y="5534295"/>
            <a:ext cx="958040" cy="1112443"/>
          </a:xfrm>
          <a:prstGeom prst="rect">
            <a:avLst/>
          </a:prstGeom>
        </p:spPr>
      </p:pic>
      <p:pic>
        <p:nvPicPr>
          <p:cNvPr id="5" name="Graphic 12" descr="Flower without stem">
            <a:extLst>
              <a:ext uri="{FF2B5EF4-FFF2-40B4-BE49-F238E27FC236}">
                <a16:creationId xmlns="" xmlns:a16="http://schemas.microsoft.com/office/drawing/2014/main" id="{E8EAA7A5-FEFF-4B51-A9F4-05607A49EE2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06478" y="5732338"/>
            <a:ext cx="1025432" cy="98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7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Kas motivē?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468000" y="1461750"/>
            <a:ext cx="79521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Izpratne</a:t>
            </a:r>
            <a:r>
              <a:rPr lang="lv-LV" sz="2000" dirty="0"/>
              <a:t>: cilvēki vēlas uzzināt jaunas lietas.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Vērtības</a:t>
            </a:r>
            <a:r>
              <a:rPr lang="lv-LV" sz="2000" dirty="0"/>
              <a:t>: cilvēkiem ir altruistiskas rūpes par citiem.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Sociālais aspekts</a:t>
            </a:r>
            <a:r>
              <a:rPr lang="lv-LV" sz="2000" dirty="0"/>
              <a:t>: cilvēkus motivē vēlme satikt citus cilvēkus un brīvprātīgais darbs ir sociāli vēlama lieta, kas jādara.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Pilnveidošanās</a:t>
            </a:r>
            <a:r>
              <a:rPr lang="lv-LV" sz="2000" dirty="0"/>
              <a:t>: kur cilvēki brīvprātīgi vēlas sevi pilnveidot personīgi caur brīvprātīgo darbu.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Karjera</a:t>
            </a:r>
            <a:r>
              <a:rPr lang="lv-LV" sz="2000" dirty="0"/>
              <a:t>: cilvēki cer iegūt pieredzi, kas nāks par labu viņu nākotnes karjerai.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lv-LV" sz="2000" b="1" dirty="0">
                <a:solidFill>
                  <a:srgbClr val="0070C0"/>
                </a:solidFill>
              </a:rPr>
              <a:t>Aizsargājošs aspekts</a:t>
            </a:r>
            <a:r>
              <a:rPr lang="lv-LV" sz="2000" dirty="0"/>
              <a:t>: cilvēki vēlas samazināt negatīvas izjūtas vai personiskas problēmas.</a:t>
            </a:r>
          </a:p>
        </p:txBody>
      </p:sp>
    </p:spTree>
    <p:extLst>
      <p:ext uri="{BB962C8B-B14F-4D97-AF65-F5344CB8AC3E}">
        <p14:creationId xmlns:p14="http://schemas.microsoft.com/office/powerpoint/2010/main" val="395594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isnstūris 2"/>
          <p:cNvSpPr/>
          <p:nvPr/>
        </p:nvSpPr>
        <p:spPr>
          <a:xfrm>
            <a:off x="468000" y="1397631"/>
            <a:ext cx="82296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lv-LV" sz="2400" dirty="0" smtClean="0">
                <a:latin typeface="+mn-lt"/>
              </a:rPr>
              <a:t>Iniciatīvas rezonē </a:t>
            </a:r>
            <a:r>
              <a:rPr lang="lv-LV" sz="2400" dirty="0">
                <a:latin typeface="+mn-lt"/>
              </a:rPr>
              <a:t>ar cilvēkiem dažādos veidos: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Vietas izjūta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Tā ir mana upe</a:t>
            </a:r>
            <a:r>
              <a:rPr lang="lv-LV" sz="2400" dirty="0">
                <a:latin typeface="+mn-lt"/>
              </a:rPr>
              <a:t>”)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Kopības sajūta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Es varu piedalīties ar saviem bērniem</a:t>
            </a:r>
            <a:r>
              <a:rPr lang="lv-LV" sz="2400" dirty="0">
                <a:latin typeface="+mn-lt"/>
              </a:rPr>
              <a:t>”)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Iepriekš pastāvoša interese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Man vienmēr ir patikuši tauriņi</a:t>
            </a:r>
            <a:r>
              <a:rPr lang="lv-LV" sz="2400" dirty="0">
                <a:latin typeface="+mn-lt"/>
              </a:rPr>
              <a:t>”)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Atklāšanas sajūta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Man nebija ne mazākās nojausmas, ka…</a:t>
            </a:r>
            <a:r>
              <a:rPr lang="lv-LV" sz="2400" dirty="0">
                <a:latin typeface="+mn-lt"/>
              </a:rPr>
              <a:t>”)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Dalība stāstījumā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Es piedalos kopā ar citiem…</a:t>
            </a:r>
            <a:r>
              <a:rPr lang="lv-LV" sz="2400" dirty="0">
                <a:latin typeface="+mn-lt"/>
              </a:rPr>
              <a:t>”)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♣"/>
            </a:pPr>
            <a:r>
              <a:rPr lang="lv-LV" sz="2400" b="1" dirty="0">
                <a:latin typeface="+mn-lt"/>
              </a:rPr>
              <a:t>B</a:t>
            </a:r>
            <a:r>
              <a:rPr lang="lv-LV" sz="2400" b="1" dirty="0" smtClean="0">
                <a:latin typeface="+mn-lt"/>
              </a:rPr>
              <a:t>riesmu </a:t>
            </a:r>
            <a:r>
              <a:rPr lang="lv-LV" sz="2400" b="1" dirty="0">
                <a:latin typeface="+mn-lt"/>
              </a:rPr>
              <a:t>izjūta</a:t>
            </a:r>
            <a:r>
              <a:rPr lang="lv-LV" sz="2400" dirty="0">
                <a:latin typeface="+mn-lt"/>
              </a:rPr>
              <a:t> (“</a:t>
            </a:r>
            <a:r>
              <a:rPr lang="lv-LV" sz="2400" i="1" dirty="0">
                <a:latin typeface="+mn-lt"/>
              </a:rPr>
              <a:t>Mani koki ir apdraudēti</a:t>
            </a:r>
            <a:r>
              <a:rPr lang="lv-LV" sz="2400" dirty="0">
                <a:latin typeface="+mn-lt"/>
              </a:rPr>
              <a:t>”)</a:t>
            </a:r>
          </a:p>
        </p:txBody>
      </p:sp>
      <p:sp>
        <p:nvSpPr>
          <p:cNvPr id="4" name="Virsraksts 1"/>
          <p:cNvSpPr>
            <a:spLocks noGrp="1"/>
          </p:cNvSpPr>
          <p:nvPr>
            <p:ph type="title"/>
          </p:nvPr>
        </p:nvSpPr>
        <p:spPr>
          <a:xfrm>
            <a:off x="468000" y="432000"/>
            <a:ext cx="8229600" cy="562074"/>
          </a:xfrm>
        </p:spPr>
        <p:txBody>
          <a:bodyPr/>
          <a:lstStyle/>
          <a:p>
            <a:r>
              <a:rPr lang="lv-LV" dirty="0"/>
              <a:t>Pētījums Lielbritānijā</a:t>
            </a:r>
          </a:p>
        </p:txBody>
      </p:sp>
      <p:sp>
        <p:nvSpPr>
          <p:cNvPr id="5" name="Taisnstūris 4"/>
          <p:cNvSpPr/>
          <p:nvPr/>
        </p:nvSpPr>
        <p:spPr>
          <a:xfrm>
            <a:off x="1623700" y="5452288"/>
            <a:ext cx="591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400" b="1" dirty="0">
                <a:solidFill>
                  <a:srgbClr val="00B050"/>
                </a:solidFill>
              </a:rPr>
              <a:t>Tas attiecas ne tik daudz uz noteiktu tēmu vai sugu, bet gan uz to, kā tas </a:t>
            </a:r>
            <a:r>
              <a:rPr lang="lv-LV" sz="2400" b="1" dirty="0" smtClean="0">
                <a:solidFill>
                  <a:srgbClr val="00B050"/>
                </a:solidFill>
              </a:rPr>
              <a:t>ietekmē cilvēka </a:t>
            </a:r>
            <a:r>
              <a:rPr lang="lv-LV" sz="2400" b="1" dirty="0">
                <a:solidFill>
                  <a:srgbClr val="00B050"/>
                </a:solidFill>
              </a:rPr>
              <a:t>dzīvi.</a:t>
            </a:r>
          </a:p>
        </p:txBody>
      </p:sp>
    </p:spTree>
    <p:extLst>
      <p:ext uri="{BB962C8B-B14F-4D97-AF65-F5344CB8AC3E}">
        <p14:creationId xmlns:p14="http://schemas.microsoft.com/office/powerpoint/2010/main" val="33349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4061"/>
            <a:ext cx="9144000" cy="516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93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Pētījums Nīderlandē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238708" y="1428476"/>
            <a:ext cx="3708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800" dirty="0"/>
              <a:t>Balstoties uz novērtējumu:</a:t>
            </a:r>
          </a:p>
          <a:p>
            <a:r>
              <a:rPr lang="lv-LV" sz="1800" dirty="0"/>
              <a:t/>
            </a:r>
            <a:br>
              <a:rPr lang="lv-LV" sz="1800" dirty="0"/>
            </a:br>
            <a:r>
              <a:rPr lang="lv-LV" sz="1800" dirty="0"/>
              <a:t>1) </a:t>
            </a:r>
            <a:r>
              <a:rPr lang="lv-LV" sz="1800" u="sng" dirty="0"/>
              <a:t>dabai</a:t>
            </a:r>
            <a:r>
              <a:rPr lang="lv-LV" sz="1800" dirty="0"/>
              <a:t> ir centrālā loma</a:t>
            </a:r>
            <a:br>
              <a:rPr lang="lv-LV" sz="1800" dirty="0"/>
            </a:br>
            <a:r>
              <a:rPr lang="lv-LV" sz="1800" dirty="0"/>
              <a:t>galvenajās cilvēku </a:t>
            </a:r>
            <a:r>
              <a:rPr lang="lv-LV" sz="1800" dirty="0" smtClean="0"/>
              <a:t>motivācijās;</a:t>
            </a:r>
            <a:endParaRPr lang="lv-LV" sz="1800" dirty="0"/>
          </a:p>
          <a:p>
            <a:r>
              <a:rPr lang="lv-LV" sz="1800" dirty="0"/>
              <a:t/>
            </a:r>
            <a:br>
              <a:rPr lang="lv-LV" sz="1800" dirty="0"/>
            </a:br>
            <a:r>
              <a:rPr lang="lv-LV" sz="1800" dirty="0"/>
              <a:t>2) </a:t>
            </a:r>
            <a:r>
              <a:rPr lang="lv-LV" sz="1800" dirty="0" smtClean="0"/>
              <a:t>atšķirības </a:t>
            </a:r>
            <a:r>
              <a:rPr lang="lv-LV" sz="1800" dirty="0"/>
              <a:t>starp grupām:</a:t>
            </a:r>
            <a:br>
              <a:rPr lang="lv-LV" sz="1800" dirty="0"/>
            </a:br>
            <a:endParaRPr lang="lv-LV" sz="18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sz="1800" dirty="0"/>
              <a:t>starp </a:t>
            </a:r>
            <a:r>
              <a:rPr lang="lv-LV" sz="1800" u="sng" dirty="0"/>
              <a:t>jaunākiem</a:t>
            </a:r>
            <a:r>
              <a:rPr lang="lv-LV" sz="1800" dirty="0"/>
              <a:t/>
            </a:r>
            <a:br>
              <a:rPr lang="lv-LV" sz="1800" dirty="0"/>
            </a:br>
            <a:r>
              <a:rPr lang="lv-LV" sz="1800" dirty="0" smtClean="0"/>
              <a:t>respondentiem: </a:t>
            </a:r>
          </a:p>
          <a:p>
            <a:pPr marL="625475" indent="-342900">
              <a:buFont typeface="Courier New" panose="02070309020205020404" pitchFamily="49" charset="0"/>
              <a:buChar char="o"/>
            </a:pPr>
            <a:r>
              <a:rPr lang="lv-LV" sz="1800" dirty="0" smtClean="0"/>
              <a:t>«izzināt dabu»;</a:t>
            </a:r>
          </a:p>
          <a:p>
            <a:pPr marL="625475" indent="-342900">
              <a:buFont typeface="Courier New" panose="02070309020205020404" pitchFamily="49" charset="0"/>
              <a:buChar char="o"/>
            </a:pPr>
            <a:r>
              <a:rPr lang="lv-LV" sz="1800" dirty="0" smtClean="0"/>
              <a:t>«redzēt </a:t>
            </a:r>
            <a:r>
              <a:rPr lang="lv-LV" sz="1800" dirty="0"/>
              <a:t>tik daudz dažādu sugu, cik </a:t>
            </a:r>
            <a:r>
              <a:rPr lang="lv-LV" sz="1800" dirty="0" smtClean="0"/>
              <a:t>iespējams»;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lv-LV" sz="1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sz="1800" u="sng" dirty="0" smtClean="0"/>
              <a:t>pieredzējuši</a:t>
            </a:r>
            <a:r>
              <a:rPr lang="lv-LV" sz="1800" dirty="0" smtClean="0"/>
              <a:t> brīvprātīgie:</a:t>
            </a:r>
            <a:endParaRPr lang="lv-LV" sz="1800" dirty="0"/>
          </a:p>
          <a:p>
            <a:pPr marL="625475" indent="-342900">
              <a:buFont typeface="Courier New" panose="02070309020205020404" pitchFamily="49" charset="0"/>
              <a:buChar char="o"/>
            </a:pPr>
            <a:r>
              <a:rPr lang="lv-LV" sz="1800" dirty="0" smtClean="0"/>
              <a:t>«ieguldījums zinātnē».</a:t>
            </a:r>
            <a:endParaRPr lang="lv-LV" sz="1800" dirty="0"/>
          </a:p>
        </p:txBody>
      </p:sp>
      <p:sp>
        <p:nvSpPr>
          <p:cNvPr id="4" name="Taisnstūris 3"/>
          <p:cNvSpPr/>
          <p:nvPr/>
        </p:nvSpPr>
        <p:spPr>
          <a:xfrm>
            <a:off x="114300" y="6330147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latin typeface="ArialMT"/>
              </a:rPr>
              <a:t>Ganzevoort</a:t>
            </a:r>
            <a:r>
              <a:rPr lang="en-US" sz="1000" dirty="0">
                <a:latin typeface="ArialMT"/>
              </a:rPr>
              <a:t> et al. (2017) Sharing biodiversity data: citizen scientists’ concerns and motivations.</a:t>
            </a:r>
          </a:p>
          <a:p>
            <a:r>
              <a:rPr lang="en-US" sz="1000" dirty="0">
                <a:latin typeface="ArialMT"/>
              </a:rPr>
              <a:t>Biodiversity and </a:t>
            </a:r>
            <a:r>
              <a:rPr lang="en-US" sz="1000" dirty="0" err="1">
                <a:latin typeface="ArialMT"/>
              </a:rPr>
              <a:t>Conserv</a:t>
            </a:r>
            <a:r>
              <a:rPr lang="en-US" sz="1000" dirty="0">
                <a:latin typeface="ArialMT"/>
              </a:rPr>
              <a:t> 26:2821–2837. </a:t>
            </a:r>
            <a:r>
              <a:rPr lang="en-US" sz="1000" dirty="0">
                <a:solidFill>
                  <a:srgbClr val="0092D1"/>
                </a:solidFill>
                <a:latin typeface="ArialMT"/>
              </a:rPr>
              <a:t>https://doi.org/10.1007/s10531-017-1391-z</a:t>
            </a:r>
            <a:endParaRPr lang="lv-LV" sz="1000" dirty="0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 rotWithShape="1">
          <a:blip r:embed="rId2"/>
          <a:srcRect l="40887" t="26104" r="13154" b="10906"/>
          <a:stretch/>
        </p:blipFill>
        <p:spPr>
          <a:xfrm>
            <a:off x="3856653" y="1751608"/>
            <a:ext cx="5126190" cy="392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8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Pieredze dabā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94034" y="6309836"/>
            <a:ext cx="869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latin typeface="ArialMT"/>
              </a:rPr>
              <a:t>Ganzevoort</a:t>
            </a:r>
            <a:r>
              <a:rPr lang="en-US" sz="1000" dirty="0">
                <a:latin typeface="ArialMT"/>
              </a:rPr>
              <a:t> &amp; van den Born (2019) The Thrill of Discovery: Significant Nature Experiences Among Biodiversity Scientists.</a:t>
            </a:r>
          </a:p>
          <a:p>
            <a:r>
              <a:rPr lang="lv-LV" sz="1000" dirty="0" err="1">
                <a:latin typeface="ArialMT"/>
              </a:rPr>
              <a:t>Ecopsychology</a:t>
            </a:r>
            <a:r>
              <a:rPr lang="lv-LV" sz="1000" dirty="0">
                <a:latin typeface="ArialMT"/>
              </a:rPr>
              <a:t> 11: 22-32. </a:t>
            </a:r>
            <a:r>
              <a:rPr lang="lv-LV" sz="1000" dirty="0">
                <a:solidFill>
                  <a:srgbClr val="0092D1"/>
                </a:solidFill>
                <a:latin typeface="ArialMT"/>
              </a:rPr>
              <a:t>https://doi.org/10.1089/eco.2018.0062</a:t>
            </a:r>
            <a:endParaRPr lang="lv-LV" sz="1000" dirty="0"/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 rotWithShape="1">
          <a:blip r:embed="rId2"/>
          <a:srcRect l="23016" t="26508" r="14444" b="10564"/>
          <a:stretch/>
        </p:blipFill>
        <p:spPr>
          <a:xfrm>
            <a:off x="468000" y="1306990"/>
            <a:ext cx="7949668" cy="449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Daži piemēri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333829" y="1509486"/>
            <a:ext cx="81715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Sugu (atkārtota) atklāšana </a:t>
            </a:r>
            <a:r>
              <a:rPr lang="lv-LV" sz="2000" dirty="0"/>
              <a:t>- </a:t>
            </a:r>
            <a:r>
              <a:rPr lang="lv-LV" sz="2000" i="1" dirty="0"/>
              <a:t>“Ir aizraujoši atrast </a:t>
            </a:r>
            <a:r>
              <a:rPr lang="lv-LV" sz="2000" i="1" dirty="0" smtClean="0"/>
              <a:t>man nezināmas sugas”</a:t>
            </a:r>
            <a:r>
              <a:rPr lang="lv-LV" sz="2000" dirty="0" smtClean="0"/>
              <a:t>;</a:t>
            </a: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Atrašanās vieta </a:t>
            </a:r>
            <a:r>
              <a:rPr lang="lv-LV" sz="2000" dirty="0"/>
              <a:t>- </a:t>
            </a:r>
            <a:r>
              <a:rPr lang="lv-LV" sz="2000" i="1" dirty="0"/>
              <a:t>“Mana dārza milzīgā </a:t>
            </a:r>
            <a:r>
              <a:rPr lang="lv-LV" sz="2000" i="1" dirty="0" smtClean="0"/>
              <a:t>bioloģiskā daudzveidība </a:t>
            </a:r>
            <a:r>
              <a:rPr lang="lv-LV" sz="2000" i="1" dirty="0"/>
              <a:t>turpina </a:t>
            </a:r>
            <a:r>
              <a:rPr lang="lv-LV" sz="2000" i="1" dirty="0" smtClean="0"/>
              <a:t>pārsteigt un </a:t>
            </a:r>
            <a:r>
              <a:rPr lang="lv-LV" sz="2000" i="1" dirty="0"/>
              <a:t>izbrīna mani”</a:t>
            </a:r>
            <a:r>
              <a:rPr lang="lv-LV" sz="2000" dirty="0"/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Daudzveidība</a:t>
            </a:r>
            <a:r>
              <a:rPr lang="lv-LV" sz="2000" dirty="0"/>
              <a:t> - </a:t>
            </a:r>
            <a:r>
              <a:rPr lang="lv-LV" sz="2000" i="1" dirty="0"/>
              <a:t>“Augu un dzīvnieku milzīgā daudzveidība, pat pilsētā centrā”</a:t>
            </a:r>
            <a:r>
              <a:rPr lang="lv-LV" sz="2000" dirty="0"/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Emocijas</a:t>
            </a:r>
            <a:r>
              <a:rPr lang="lv-LV" sz="2000" dirty="0"/>
              <a:t> - </a:t>
            </a:r>
            <a:r>
              <a:rPr lang="lv-LV" sz="2000" i="1" dirty="0"/>
              <a:t>“Laimes sajūta, ieraugot kaut ko īpašu”.</a:t>
            </a:r>
          </a:p>
        </p:txBody>
      </p:sp>
      <p:sp>
        <p:nvSpPr>
          <p:cNvPr id="4" name="Taisnstūris 3"/>
          <p:cNvSpPr/>
          <p:nvPr/>
        </p:nvSpPr>
        <p:spPr>
          <a:xfrm>
            <a:off x="333829" y="4271667"/>
            <a:ext cx="83637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Īpašs? </a:t>
            </a:r>
            <a:r>
              <a:rPr lang="lv-LV" sz="2000" dirty="0"/>
              <a:t>- </a:t>
            </a:r>
            <a:r>
              <a:rPr lang="lv-LV" sz="2000" i="1" dirty="0"/>
              <a:t>“Vienkārši ikdienas sugu novērojumi man rada </a:t>
            </a:r>
            <a:r>
              <a:rPr lang="lv-LV" sz="2000" i="1" dirty="0" smtClean="0"/>
              <a:t>īpašu sajūtu</a:t>
            </a:r>
            <a:r>
              <a:rPr lang="lv-LV" sz="2000" i="1" dirty="0"/>
              <a:t>”</a:t>
            </a:r>
            <a:r>
              <a:rPr lang="lv-LV" sz="2000" dirty="0"/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Mācības</a:t>
            </a:r>
            <a:r>
              <a:rPr lang="lv-LV" sz="2000" dirty="0"/>
              <a:t> - </a:t>
            </a:r>
            <a:r>
              <a:rPr lang="lv-LV" sz="2000" i="1" dirty="0"/>
              <a:t>“Daba ir paredzēta, lai iemācītos novērot”</a:t>
            </a:r>
            <a:r>
              <a:rPr lang="lv-LV" sz="2000" dirty="0"/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>
                <a:solidFill>
                  <a:srgbClr val="0070C0"/>
                </a:solidFill>
              </a:rPr>
              <a:t>Atkārtojums</a:t>
            </a:r>
            <a:r>
              <a:rPr lang="lv-LV" sz="2000" dirty="0"/>
              <a:t> </a:t>
            </a:r>
            <a:r>
              <a:rPr lang="lv-LV" sz="2000" dirty="0" smtClean="0"/>
              <a:t>– </a:t>
            </a:r>
            <a:r>
              <a:rPr lang="lv-LV" sz="2000" i="1" dirty="0" smtClean="0"/>
              <a:t>«Acainais </a:t>
            </a:r>
            <a:r>
              <a:rPr lang="lv-LV" sz="2000" i="1" dirty="0" err="1" smtClean="0"/>
              <a:t>raibenis</a:t>
            </a:r>
            <a:r>
              <a:rPr lang="lv-LV" sz="2000" i="1" dirty="0" smtClean="0"/>
              <a:t>», kuru es sastopu katras sezonas sākumā</a:t>
            </a:r>
            <a:r>
              <a:rPr lang="lv-LV" sz="2000" dirty="0" smtClean="0"/>
              <a:t>;</a:t>
            </a: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lv-LV" sz="2000" dirty="0" smtClean="0">
                <a:solidFill>
                  <a:srgbClr val="0070C0"/>
                </a:solidFill>
              </a:rPr>
              <a:t>Patstāvīgā daba</a:t>
            </a:r>
            <a:r>
              <a:rPr lang="lv-LV" sz="2000" dirty="0" smtClean="0"/>
              <a:t> </a:t>
            </a:r>
            <a:r>
              <a:rPr lang="lv-LV" sz="2000" dirty="0"/>
              <a:t>- </a:t>
            </a:r>
            <a:r>
              <a:rPr lang="lv-LV" sz="2000" i="1" dirty="0"/>
              <a:t>“Piedzīvo dabas paralēlo </a:t>
            </a:r>
            <a:r>
              <a:rPr lang="lv-LV" sz="2000" i="1" dirty="0" smtClean="0"/>
              <a:t>pasauli, </a:t>
            </a:r>
            <a:r>
              <a:rPr lang="lv-LV" sz="2000" i="1" dirty="0"/>
              <a:t>kas </a:t>
            </a:r>
            <a:r>
              <a:rPr lang="lv-LV" sz="2000" i="1" dirty="0" smtClean="0"/>
              <a:t>ir atšķirīga no</a:t>
            </a:r>
            <a:r>
              <a:rPr lang="lv-LV" sz="2000" i="1" dirty="0"/>
              <a:t/>
            </a:r>
            <a:br>
              <a:rPr lang="lv-LV" sz="2000" i="1" dirty="0"/>
            </a:br>
            <a:r>
              <a:rPr lang="lv-LV" sz="2000" i="1" dirty="0" smtClean="0"/>
              <a:t>visa ikdienišķā”</a:t>
            </a:r>
            <a:r>
              <a:rPr lang="lv-LV" sz="2000" dirty="0" smtClean="0"/>
              <a:t>.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260598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40575" y="321164"/>
            <a:ext cx="8229600" cy="562074"/>
          </a:xfrm>
        </p:spPr>
        <p:txBody>
          <a:bodyPr/>
          <a:lstStyle/>
          <a:p>
            <a:r>
              <a:rPr lang="lv-LV" dirty="0"/>
              <a:t>Tehnoloģijas kā motivācija?</a:t>
            </a:r>
          </a:p>
        </p:txBody>
      </p:sp>
      <p:sp>
        <p:nvSpPr>
          <p:cNvPr id="3" name="Taisnstūris 2"/>
          <p:cNvSpPr/>
          <p:nvPr/>
        </p:nvSpPr>
        <p:spPr>
          <a:xfrm>
            <a:off x="295564" y="994074"/>
            <a:ext cx="6863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sz="2000" dirty="0" smtClean="0"/>
              <a:t>rīki (</a:t>
            </a:r>
            <a:r>
              <a:rPr lang="lv-LV" sz="2000" dirty="0" err="1" smtClean="0"/>
              <a:t>tools</a:t>
            </a:r>
            <a:r>
              <a:rPr lang="lv-LV" sz="2000" dirty="0" smtClean="0"/>
              <a:t>) ≠ motivācija</a:t>
            </a:r>
            <a:endParaRPr lang="lv-LV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sz="2000" dirty="0" smtClean="0"/>
              <a:t>kombinācijā ar citām stratēģijām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v-LV" sz="2000" dirty="0"/>
              <a:t>l</a:t>
            </a:r>
            <a:r>
              <a:rPr lang="lv-LV" sz="2000" dirty="0" smtClean="0"/>
              <a:t>ietotnes piesaista jaunāku mērķauditoriju</a:t>
            </a:r>
            <a:endParaRPr lang="lv-LV" sz="2000" dirty="0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 rotWithShape="1">
          <a:blip r:embed="rId2"/>
          <a:srcRect l="34921" t="30176" r="10952" b="13950"/>
          <a:stretch/>
        </p:blipFill>
        <p:spPr>
          <a:xfrm>
            <a:off x="0" y="2120573"/>
            <a:ext cx="8774727" cy="509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68000" y="432000"/>
            <a:ext cx="8229600" cy="901500"/>
          </a:xfrm>
        </p:spPr>
        <p:txBody>
          <a:bodyPr/>
          <a:lstStyle/>
          <a:p>
            <a:r>
              <a:rPr lang="lv-LV" dirty="0" smtClean="0"/>
              <a:t>Ieteikumi</a:t>
            </a:r>
            <a:endParaRPr lang="lv-LV" dirty="0"/>
          </a:p>
        </p:txBody>
      </p:sp>
      <p:sp>
        <p:nvSpPr>
          <p:cNvPr id="3" name="Taisnstūris 2"/>
          <p:cNvSpPr/>
          <p:nvPr/>
        </p:nvSpPr>
        <p:spPr>
          <a:xfrm>
            <a:off x="902392" y="1758515"/>
            <a:ext cx="68345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/>
              <a:t>Lai </a:t>
            </a:r>
            <a:r>
              <a:rPr lang="lv-LV" sz="2000" b="1" dirty="0">
                <a:solidFill>
                  <a:srgbClr val="0070C0"/>
                </a:solidFill>
              </a:rPr>
              <a:t>saglabātu </a:t>
            </a:r>
            <a:r>
              <a:rPr lang="lv-LV" sz="2000" b="1" dirty="0" smtClean="0">
                <a:solidFill>
                  <a:srgbClr val="0070C0"/>
                </a:solidFill>
              </a:rPr>
              <a:t>iedzīvotāju entuziasmu </a:t>
            </a:r>
            <a:r>
              <a:rPr lang="lv-LV" sz="2000" b="1" dirty="0">
                <a:solidFill>
                  <a:srgbClr val="0070C0"/>
                </a:solidFill>
              </a:rPr>
              <a:t>un </a:t>
            </a:r>
            <a:r>
              <a:rPr lang="lv-LV" sz="2000" b="1" dirty="0" smtClean="0">
                <a:solidFill>
                  <a:srgbClr val="0070C0"/>
                </a:solidFill>
              </a:rPr>
              <a:t>ilgtspēju dalībā</a:t>
            </a:r>
            <a:r>
              <a:rPr lang="lv-LV" sz="2000" dirty="0" smtClean="0"/>
              <a:t>, </a:t>
            </a:r>
            <a:r>
              <a:rPr lang="lv-LV" sz="2000" dirty="0"/>
              <a:t>ir svarīgi, </a:t>
            </a:r>
            <a:r>
              <a:rPr lang="lv-LV" sz="2000" dirty="0" smtClean="0"/>
              <a:t>lai motivācija </a:t>
            </a:r>
            <a:r>
              <a:rPr lang="lv-LV" sz="2000" dirty="0"/>
              <a:t>tiek saskaņota ar faktisko </a:t>
            </a:r>
            <a:r>
              <a:rPr lang="lv-LV" sz="2000" dirty="0" smtClean="0"/>
              <a:t>pieredzi.</a:t>
            </a:r>
            <a:endParaRPr lang="lv-LV" sz="20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 smtClean="0"/>
              <a:t>Visi cilvēki nav vienādi, </a:t>
            </a:r>
            <a:r>
              <a:rPr lang="lv-LV" sz="2000" dirty="0"/>
              <a:t>bet </a:t>
            </a:r>
            <a:r>
              <a:rPr lang="lv-LV" sz="2000" dirty="0" smtClean="0"/>
              <a:t>var </a:t>
            </a:r>
            <a:r>
              <a:rPr lang="lv-LV" sz="2000" b="1" dirty="0" smtClean="0">
                <a:solidFill>
                  <a:srgbClr val="0070C0"/>
                </a:solidFill>
              </a:rPr>
              <a:t>uzrunāt sabiedrību, </a:t>
            </a:r>
            <a:r>
              <a:rPr lang="lv-LV" sz="2000" b="1" dirty="0">
                <a:solidFill>
                  <a:srgbClr val="0070C0"/>
                </a:solidFill>
              </a:rPr>
              <a:t>izmantojot </a:t>
            </a:r>
            <a:r>
              <a:rPr lang="lv-LV" sz="2000" b="1" dirty="0" smtClean="0">
                <a:solidFill>
                  <a:srgbClr val="0070C0"/>
                </a:solidFill>
              </a:rPr>
              <a:t>pieredzi dabā</a:t>
            </a:r>
            <a:r>
              <a:rPr lang="lv-LV" sz="2000" dirty="0" smtClean="0"/>
              <a:t>. </a:t>
            </a:r>
          </a:p>
          <a:p>
            <a:pPr marL="269875" algn="just"/>
            <a:r>
              <a:rPr lang="lv-LV" sz="1800" i="1" dirty="0" smtClean="0"/>
              <a:t>Piemēram</a:t>
            </a:r>
            <a:r>
              <a:rPr lang="lv-LV" sz="1800" dirty="0"/>
              <a:t>, svešzemju sugu meklēšana kā </a:t>
            </a:r>
            <a:r>
              <a:rPr lang="lv-LV" sz="1800" dirty="0" smtClean="0"/>
              <a:t>mīklas (atjautības uzdevuma) izpilde.</a:t>
            </a:r>
            <a:endParaRPr lang="lv-LV" sz="18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b="1" dirty="0" smtClean="0">
                <a:solidFill>
                  <a:srgbClr val="0070C0"/>
                </a:solidFill>
              </a:rPr>
              <a:t>Jābūt gudriem komunikācijā</a:t>
            </a:r>
            <a:r>
              <a:rPr lang="lv-LV" sz="2000" dirty="0"/>
              <a:t>: izmantojiet emocionālus un aizraujošus aprakstus </a:t>
            </a:r>
            <a:r>
              <a:rPr lang="lv-LV" sz="2000" dirty="0" smtClean="0"/>
              <a:t>par dabu </a:t>
            </a:r>
            <a:r>
              <a:rPr lang="lv-LV" sz="2000" dirty="0"/>
              <a:t>un </a:t>
            </a:r>
            <a:r>
              <a:rPr lang="lv-LV" sz="2000" dirty="0" smtClean="0"/>
              <a:t>zinātni </a:t>
            </a:r>
          </a:p>
          <a:p>
            <a:pPr algn="just"/>
            <a:r>
              <a:rPr lang="lv-LV" sz="1800" i="1" dirty="0"/>
              <a:t>P</a:t>
            </a:r>
            <a:r>
              <a:rPr lang="lv-LV" sz="1800" i="1" dirty="0" smtClean="0"/>
              <a:t>iemēram</a:t>
            </a:r>
            <a:r>
              <a:rPr lang="lv-LV" sz="1800" i="1" dirty="0"/>
              <a:t>, “tikšanās ar savvaļas dzīvniekiem” </a:t>
            </a:r>
            <a:r>
              <a:rPr lang="lv-LV" sz="1800" dirty="0"/>
              <a:t>vai </a:t>
            </a:r>
            <a:r>
              <a:rPr lang="lv-LV" sz="1800" i="1" dirty="0"/>
              <a:t>“meklējumi</a:t>
            </a:r>
            <a:r>
              <a:rPr lang="lv-LV" sz="1800" dirty="0" smtClean="0"/>
              <a:t>”, </a:t>
            </a:r>
          </a:p>
          <a:p>
            <a:pPr marL="269875" algn="ctr"/>
            <a:r>
              <a:rPr lang="lv-LV" sz="2000" dirty="0" smtClean="0"/>
              <a:t>nevis </a:t>
            </a:r>
          </a:p>
          <a:p>
            <a:pPr marL="269875" algn="just"/>
            <a:r>
              <a:rPr lang="lv-LV" sz="2000" dirty="0" smtClean="0"/>
              <a:t>abstraktus </a:t>
            </a:r>
            <a:r>
              <a:rPr lang="lv-LV" sz="2000" dirty="0"/>
              <a:t>vai </a:t>
            </a:r>
            <a:r>
              <a:rPr lang="lv-LV" sz="2000" dirty="0" smtClean="0"/>
              <a:t>vispārīgus terminus. </a:t>
            </a:r>
          </a:p>
          <a:p>
            <a:pPr algn="just"/>
            <a:r>
              <a:rPr lang="lv-LV" sz="1800" i="1" dirty="0" smtClean="0"/>
              <a:t>Piemēram</a:t>
            </a:r>
            <a:r>
              <a:rPr lang="lv-LV" sz="1800" i="1" dirty="0"/>
              <a:t>, “biotops” vai “ekosistēma</a:t>
            </a:r>
            <a:r>
              <a:rPr lang="lv-LV" sz="1800" dirty="0" smtClean="0"/>
              <a:t>”.</a:t>
            </a:r>
            <a:endParaRPr lang="lv-LV" sz="1800" dirty="0"/>
          </a:p>
        </p:txBody>
      </p:sp>
    </p:spTree>
    <p:extLst>
      <p:ext uri="{BB962C8B-B14F-4D97-AF65-F5344CB8AC3E}">
        <p14:creationId xmlns:p14="http://schemas.microsoft.com/office/powerpoint/2010/main" val="34231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73"/>
          <p:cNvSpPr txBox="1">
            <a:spLocks/>
          </p:cNvSpPr>
          <p:nvPr/>
        </p:nvSpPr>
        <p:spPr>
          <a:xfrm>
            <a:off x="685800" y="3344385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lv-LV" b="1"/>
              <a:t>Paldies par uzmanību! 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231821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711FD427-E23B-4010-8640-276AD940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Metodoloģija</a:t>
            </a:r>
          </a:p>
        </p:txBody>
      </p:sp>
      <p:sp>
        <p:nvSpPr>
          <p:cNvPr id="4" name="Taisnstūris 3"/>
          <p:cNvSpPr/>
          <p:nvPr/>
        </p:nvSpPr>
        <p:spPr>
          <a:xfrm>
            <a:off x="468000" y="1598913"/>
            <a:ext cx="80321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000" b="1" dirty="0"/>
              <a:t>Datu </a:t>
            </a:r>
            <a:r>
              <a:rPr lang="lv-LV" sz="2000" b="1" dirty="0" smtClean="0"/>
              <a:t>ieguve</a:t>
            </a:r>
            <a:r>
              <a:rPr lang="lv-LV" sz="2000" dirty="0" smtClean="0"/>
              <a:t>: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/>
              <a:t>1. daļa: datu vākšana katra INVALIS partnera reģionā un </a:t>
            </a:r>
            <a:r>
              <a:rPr lang="lv-LV" sz="2000" dirty="0" smtClean="0"/>
              <a:t>valstī;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/>
              <a:t>2. daļa: datu vākšana </a:t>
            </a:r>
            <a:r>
              <a:rPr lang="lv-LV" sz="2000" dirty="0" smtClean="0"/>
              <a:t>par citām ES </a:t>
            </a:r>
            <a:r>
              <a:rPr lang="lv-LV" sz="2000" dirty="0"/>
              <a:t>dalībvalstīm, kuras nav </a:t>
            </a:r>
            <a:r>
              <a:rPr lang="lv-LV" sz="2000" dirty="0" smtClean="0"/>
              <a:t>pārstāvētas INVALIS konsorcijā.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/>
              <a:t/>
            </a:r>
            <a:br>
              <a:rPr lang="lv-LV" sz="2000" dirty="0"/>
            </a:br>
            <a:r>
              <a:rPr lang="lv-LV" sz="2000" b="1" dirty="0"/>
              <a:t>Datu analīze, novērtēšana un metodes</a:t>
            </a:r>
            <a:r>
              <a:rPr lang="lv-LV" sz="2000" dirty="0" smtClean="0"/>
              <a:t>: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/>
              <a:t>Atvērtā </a:t>
            </a:r>
            <a:r>
              <a:rPr lang="lv-LV" sz="2000" dirty="0" smtClean="0"/>
              <a:t>analīzes metode</a:t>
            </a:r>
            <a:r>
              <a:rPr lang="lv-LV" sz="2000" dirty="0"/>
              <a:t>, uz kritērijiem pamatots novērtējums un </a:t>
            </a:r>
            <a:r>
              <a:rPr lang="lv-LV" sz="2000" dirty="0" smtClean="0"/>
              <a:t>aprakstošā statistika.</a:t>
            </a:r>
            <a:r>
              <a:rPr lang="lv-LV" sz="2000" dirty="0"/>
              <a:t/>
            </a:r>
            <a:br>
              <a:rPr lang="lv-LV" sz="2000" dirty="0"/>
            </a:br>
            <a:endParaRPr lang="lv-LV" sz="2000" dirty="0" smtClean="0"/>
          </a:p>
          <a:p>
            <a:r>
              <a:rPr lang="lv-LV" sz="2000" b="1" dirty="0" smtClean="0"/>
              <a:t>3 </a:t>
            </a:r>
            <a:r>
              <a:rPr lang="lv-LV" sz="2000" b="1" dirty="0"/>
              <a:t>vērtēšanas kritēriji</a:t>
            </a:r>
            <a:r>
              <a:rPr lang="lv-LV" sz="2000" dirty="0"/>
              <a:t>:</a:t>
            </a:r>
            <a:br>
              <a:rPr lang="lv-LV" sz="2000" dirty="0"/>
            </a:br>
            <a:r>
              <a:rPr lang="lv-LV" sz="2000" dirty="0" smtClean="0"/>
              <a:t>1) novērtēt</a:t>
            </a:r>
            <a:r>
              <a:rPr lang="lv-LV" sz="2000" dirty="0"/>
              <a:t>, vai ierosinātie politikas pasākumi ir saderīgi ar </a:t>
            </a:r>
            <a:r>
              <a:rPr lang="lv-LV" sz="2000" dirty="0" smtClean="0"/>
              <a:t>ES politikām </a:t>
            </a:r>
            <a:r>
              <a:rPr lang="lv-LV" sz="2000" dirty="0"/>
              <a:t>pret </a:t>
            </a:r>
            <a:r>
              <a:rPr lang="lv-LV" sz="2000" dirty="0" smtClean="0"/>
              <a:t>ISS ieviešanu;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 smtClean="0"/>
              <a:t>2) novērtēt </a:t>
            </a:r>
            <a:r>
              <a:rPr lang="lv-LV" sz="2000" dirty="0"/>
              <a:t>katra politikas pasākuma piemērojamību </a:t>
            </a:r>
            <a:r>
              <a:rPr lang="lv-LV" sz="2000" dirty="0" smtClean="0"/>
              <a:t>un pārnesamību;</a:t>
            </a:r>
            <a:r>
              <a:rPr lang="lv-LV" sz="2000" dirty="0"/>
              <a:t/>
            </a:r>
            <a:br>
              <a:rPr lang="lv-LV" sz="2000" dirty="0"/>
            </a:br>
            <a:r>
              <a:rPr lang="lv-LV" sz="2000" dirty="0" smtClean="0"/>
              <a:t>3) novērtēt </a:t>
            </a:r>
            <a:r>
              <a:rPr lang="lv-LV" sz="2000" dirty="0"/>
              <a:t>politikas pasākuma ietekmi.</a:t>
            </a:r>
          </a:p>
        </p:txBody>
      </p:sp>
    </p:spTree>
    <p:extLst>
      <p:ext uri="{BB962C8B-B14F-4D97-AF65-F5344CB8AC3E}">
        <p14:creationId xmlns:p14="http://schemas.microsoft.com/office/powerpoint/2010/main" val="24508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430D1EF3-AAAA-4E6B-B3E0-20FCA7A34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108" y="776773"/>
            <a:ext cx="8394492" cy="959537"/>
          </a:xfrm>
        </p:spPr>
        <p:txBody>
          <a:bodyPr/>
          <a:lstStyle/>
          <a:p>
            <a:r>
              <a:rPr lang="lv-LV" sz="3200" dirty="0"/>
              <a:t>Kritērijs 1: vai ierosinātie politikas pasākumi ir saderīgi ar ES politikām pret ISS </a:t>
            </a:r>
            <a:r>
              <a:rPr lang="lv-LV" sz="3200" dirty="0" smtClean="0"/>
              <a:t>ieviešanos</a:t>
            </a:r>
            <a:endParaRPr lang="lv-LV" sz="3200" dirty="0"/>
          </a:p>
        </p:txBody>
      </p:sp>
      <p:sp>
        <p:nvSpPr>
          <p:cNvPr id="4" name="Taisnstūris 3"/>
          <p:cNvSpPr/>
          <p:nvPr/>
        </p:nvSpPr>
        <p:spPr>
          <a:xfrm>
            <a:off x="468000" y="1841242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 smtClean="0"/>
              <a:t>Ar šo politiku tiek risinātas sekojošas būtiskas problēmas:</a:t>
            </a:r>
          </a:p>
          <a:p>
            <a:pPr marL="719138" indent="-342900" algn="just">
              <a:buFont typeface="Wingdings" panose="05000000000000000000" pitchFamily="2" charset="2"/>
              <a:buChar char="§"/>
            </a:pPr>
            <a:r>
              <a:rPr lang="lv-LV" sz="2000" i="1" dirty="0" err="1" smtClean="0"/>
              <a:t>Heracleum</a:t>
            </a:r>
            <a:r>
              <a:rPr lang="lv-LV" sz="2000" i="1" dirty="0" smtClean="0"/>
              <a:t> </a:t>
            </a:r>
            <a:r>
              <a:rPr lang="lv-LV" sz="2000" i="1" dirty="0" err="1"/>
              <a:t>sosnowskyi</a:t>
            </a:r>
            <a:r>
              <a:rPr lang="lv-LV" sz="2000" i="1" dirty="0"/>
              <a:t> </a:t>
            </a:r>
            <a:r>
              <a:rPr lang="lv-LV" sz="2000" i="1" dirty="0" err="1"/>
              <a:t>Manden</a:t>
            </a:r>
            <a:r>
              <a:rPr lang="lv-LV" sz="2000" i="1" dirty="0"/>
              <a:t> </a:t>
            </a:r>
            <a:r>
              <a:rPr lang="lv-LV" sz="2000" dirty="0"/>
              <a:t>izplatīšanas </a:t>
            </a:r>
            <a:r>
              <a:rPr lang="lv-LV" sz="2000" dirty="0" smtClean="0"/>
              <a:t>ierobežošana;</a:t>
            </a:r>
          </a:p>
          <a:p>
            <a:pPr marL="719138" indent="-342900" algn="just">
              <a:buFont typeface="Wingdings" panose="05000000000000000000" pitchFamily="2" charset="2"/>
              <a:buChar char="§"/>
            </a:pPr>
            <a:r>
              <a:rPr lang="lv-LV" sz="2000" dirty="0" smtClean="0"/>
              <a:t>sabiedrības </a:t>
            </a:r>
            <a:r>
              <a:rPr lang="lv-LV" sz="2000" dirty="0"/>
              <a:t>līdzdalības un izpratnes veicināšana dabas aizsardzībā un </a:t>
            </a:r>
            <a:r>
              <a:rPr lang="lv-LV" sz="2000" dirty="0" smtClean="0"/>
              <a:t>saglabāšanā;</a:t>
            </a:r>
          </a:p>
          <a:p>
            <a:pPr marL="719138" indent="-342900" algn="just">
              <a:buFont typeface="Wingdings" panose="05000000000000000000" pitchFamily="2" charset="2"/>
              <a:buChar char="§"/>
            </a:pPr>
            <a:r>
              <a:rPr lang="lv-LV" sz="2000" dirty="0" smtClean="0"/>
              <a:t>atbildīgo </a:t>
            </a:r>
            <a:r>
              <a:rPr lang="lv-LV" sz="2000" dirty="0"/>
              <a:t>institūciju noteikšana par </a:t>
            </a:r>
            <a:r>
              <a:rPr lang="lv-LV" sz="2000" dirty="0" smtClean="0"/>
              <a:t>ISS </a:t>
            </a:r>
            <a:r>
              <a:rPr lang="lv-LV" sz="2000" dirty="0"/>
              <a:t>apsekošanu, uzraudzību, datu bāzu izveidi un informācijas </a:t>
            </a:r>
            <a:r>
              <a:rPr lang="lv-LV" sz="2000" dirty="0" smtClean="0"/>
              <a:t>atjaunināšanu; </a:t>
            </a:r>
          </a:p>
          <a:p>
            <a:pPr marL="719138" indent="-342900" algn="just">
              <a:buFont typeface="Wingdings" panose="05000000000000000000" pitchFamily="2" charset="2"/>
              <a:buChar char="§"/>
            </a:pPr>
            <a:r>
              <a:rPr lang="lv-LV" sz="2000" dirty="0" smtClean="0"/>
              <a:t>semināru </a:t>
            </a:r>
            <a:r>
              <a:rPr lang="lv-LV" sz="2000" dirty="0"/>
              <a:t>organizēšana ar vietējām varas </a:t>
            </a:r>
            <a:r>
              <a:rPr lang="lv-LV" sz="2000" dirty="0" smtClean="0"/>
              <a:t>iestādēm.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 smtClean="0"/>
              <a:t>Šī </a:t>
            </a:r>
            <a:r>
              <a:rPr lang="lv-LV" sz="2000" dirty="0"/>
              <a:t>politika </a:t>
            </a:r>
            <a:r>
              <a:rPr lang="lv-LV" sz="2000" dirty="0" smtClean="0"/>
              <a:t>paredz vairākus </a:t>
            </a:r>
            <a:r>
              <a:rPr lang="lv-LV" sz="2000" dirty="0"/>
              <a:t>obligātus ierobežojumus, kas noteikti </a:t>
            </a:r>
            <a:r>
              <a:rPr lang="lv-LV" sz="2000" dirty="0" smtClean="0"/>
              <a:t>apzinātai ISS ieviešanai vai </a:t>
            </a:r>
            <a:r>
              <a:rPr lang="lv-LV" sz="2000" dirty="0"/>
              <a:t>jebkurai darbībai, </a:t>
            </a:r>
            <a:r>
              <a:rPr lang="lv-LV" sz="2000" dirty="0" smtClean="0"/>
              <a:t>ar kuru ISS varētu tikt ieviestas neapzināti</a:t>
            </a:r>
            <a:r>
              <a:rPr lang="lv-LV" sz="2000" dirty="0"/>
              <a:t>. Tā </a:t>
            </a:r>
            <a:r>
              <a:rPr lang="lv-LV" sz="2000" dirty="0" smtClean="0"/>
              <a:t>arī </a:t>
            </a:r>
            <a:r>
              <a:rPr lang="lv-LV" sz="2000" u="sng" dirty="0" smtClean="0"/>
              <a:t>paredz izveidot ISS uzraudzības </a:t>
            </a:r>
            <a:r>
              <a:rPr lang="lv-LV" sz="2000" u="sng" dirty="0"/>
              <a:t>sistēmu</a:t>
            </a:r>
            <a:r>
              <a:rPr lang="lv-LV" sz="2000" dirty="0"/>
              <a:t>. Visbeidzot, politika ietver </a:t>
            </a:r>
            <a:r>
              <a:rPr lang="lv-LV" sz="2000" dirty="0" smtClean="0"/>
              <a:t>pārvaldības </a:t>
            </a:r>
            <a:r>
              <a:rPr lang="lv-LV" sz="2000" dirty="0"/>
              <a:t>pasākumus jau </a:t>
            </a:r>
            <a:r>
              <a:rPr lang="lv-LV" sz="2000" dirty="0" smtClean="0"/>
              <a:t>izplatījušajām ISS.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0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000" dirty="0"/>
              <a:t>Ā</a:t>
            </a:r>
            <a:r>
              <a:rPr lang="lv-LV" sz="2000" dirty="0" smtClean="0"/>
              <a:t>rkārtīgi svarīga ir </a:t>
            </a:r>
            <a:r>
              <a:rPr lang="lv-LV" sz="2000" u="sng" dirty="0" smtClean="0"/>
              <a:t>agrās brīdināšanas sistēmas </a:t>
            </a:r>
            <a:r>
              <a:rPr lang="lv-LV" sz="2000" u="sng" dirty="0"/>
              <a:t>izstrāde</a:t>
            </a:r>
            <a:r>
              <a:rPr lang="lv-LV" sz="2000" dirty="0"/>
              <a:t>, lai novērstu </a:t>
            </a:r>
            <a:r>
              <a:rPr lang="lv-LV" sz="2000" dirty="0" smtClean="0"/>
              <a:t>ISS izplatīšanos.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31474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CF1445BD-BDA9-447D-9233-ECA56E041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4" y="207146"/>
            <a:ext cx="8229600" cy="1246899"/>
          </a:xfrm>
        </p:spPr>
        <p:txBody>
          <a:bodyPr/>
          <a:lstStyle/>
          <a:p>
            <a:r>
              <a:rPr lang="lv-LV" sz="3600" dirty="0"/>
              <a:t>Kritērijs 2: politikas pasākuma </a:t>
            </a:r>
            <a:r>
              <a:rPr lang="lv-LV" sz="3600" dirty="0" smtClean="0"/>
              <a:t>piemērojamība </a:t>
            </a:r>
            <a:r>
              <a:rPr lang="lv-LV" sz="3600" dirty="0"/>
              <a:t>un </a:t>
            </a:r>
            <a:r>
              <a:rPr lang="lv-LV" sz="3600" dirty="0" smtClean="0"/>
              <a:t>pārnesamība</a:t>
            </a:r>
            <a:endParaRPr lang="lv-LV" sz="3600" dirty="0"/>
          </a:p>
        </p:txBody>
      </p:sp>
      <p:sp>
        <p:nvSpPr>
          <p:cNvPr id="4" name="Taisnstūris 3"/>
          <p:cNvSpPr/>
          <p:nvPr/>
        </p:nvSpPr>
        <p:spPr>
          <a:xfrm>
            <a:off x="324464" y="1454045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lv-LV" sz="1800" dirty="0"/>
              <a:t>L</a:t>
            </a:r>
            <a:r>
              <a:rPr lang="lv-LV" sz="1800" dirty="0" smtClean="0"/>
              <a:t>ikumi pret ISS nacionālā </a:t>
            </a:r>
            <a:r>
              <a:rPr lang="lv-LV" sz="1800" dirty="0"/>
              <a:t>līmenī pastāv jau sen, tomēr būtībā tas ir likums </a:t>
            </a:r>
            <a:r>
              <a:rPr lang="lv-LV" sz="1800" u="sng" dirty="0" smtClean="0"/>
              <a:t>tikai par </a:t>
            </a:r>
            <a:r>
              <a:rPr lang="lv-LV" sz="1800" u="sng" dirty="0"/>
              <a:t>augu </a:t>
            </a:r>
            <a:r>
              <a:rPr lang="lv-LV" sz="1800" u="sng" dirty="0" smtClean="0"/>
              <a:t>sugām</a:t>
            </a:r>
            <a:r>
              <a:rPr lang="lv-LV" sz="1800" dirty="0" smtClean="0"/>
              <a:t>:</a:t>
            </a:r>
          </a:p>
          <a:p>
            <a:pPr marL="809625" indent="-342900">
              <a:buFont typeface="Wingdings" panose="05000000000000000000" pitchFamily="2" charset="2"/>
              <a:buChar char="§"/>
            </a:pPr>
            <a:r>
              <a:rPr lang="lv-LV" i="1" dirty="0" smtClean="0"/>
              <a:t>Augu </a:t>
            </a:r>
            <a:r>
              <a:rPr lang="lv-LV" i="1" dirty="0"/>
              <a:t>aizsardzības likums (stājās spēkā 1999. gada 13. janvārī) un izdotie Ministru kabineta </a:t>
            </a:r>
            <a:r>
              <a:rPr lang="lv-LV" i="1" dirty="0" smtClean="0"/>
              <a:t>noteikumi:</a:t>
            </a:r>
          </a:p>
          <a:p>
            <a:pPr marL="809625" indent="-342900">
              <a:buFont typeface="Wingdings" panose="05000000000000000000" pitchFamily="2" charset="2"/>
              <a:buChar char="§"/>
            </a:pPr>
            <a:r>
              <a:rPr lang="lv-LV" i="1" dirty="0" smtClean="0"/>
              <a:t>Ministru </a:t>
            </a:r>
            <a:r>
              <a:rPr lang="lv-LV" i="1" dirty="0"/>
              <a:t>kabineta noteikumi Nr. 467, kas pieņemti 2008. gada 30. jūnijā </a:t>
            </a:r>
            <a:r>
              <a:rPr lang="lv-LV" i="1" dirty="0" smtClean="0"/>
              <a:t>“</a:t>
            </a:r>
            <a:r>
              <a:rPr lang="lv-LV" i="1" dirty="0" err="1"/>
              <a:t>I</a:t>
            </a:r>
            <a:r>
              <a:rPr lang="lv-LV" i="1" dirty="0" err="1" smtClean="0"/>
              <a:t>nvazīvo</a:t>
            </a:r>
            <a:r>
              <a:rPr lang="lv-LV" i="1" dirty="0" smtClean="0"/>
              <a:t> augu </a:t>
            </a:r>
            <a:r>
              <a:rPr lang="lv-LV" i="1" dirty="0"/>
              <a:t>sugu izplatības </a:t>
            </a:r>
            <a:r>
              <a:rPr lang="lv-LV" i="1" dirty="0" smtClean="0"/>
              <a:t>ierobežošanas noteikumi”;</a:t>
            </a:r>
          </a:p>
          <a:p>
            <a:pPr marL="809625" indent="-342900">
              <a:buFont typeface="Wingdings" panose="05000000000000000000" pitchFamily="2" charset="2"/>
              <a:buChar char="§"/>
            </a:pPr>
            <a:r>
              <a:rPr lang="lv-LV" i="1" dirty="0" smtClean="0"/>
              <a:t>Ministru </a:t>
            </a:r>
            <a:r>
              <a:rPr lang="lv-LV" i="1" dirty="0"/>
              <a:t>kabineta noteikumi Nr. 468, kas pieņemti 2008. gada 30. jūnijā “</a:t>
            </a:r>
            <a:r>
              <a:rPr lang="lv-LV" i="1" dirty="0" err="1"/>
              <a:t>Invazīvo</a:t>
            </a:r>
            <a:r>
              <a:rPr lang="lv-LV" i="1" dirty="0"/>
              <a:t> </a:t>
            </a:r>
            <a:r>
              <a:rPr lang="lv-LV" i="1" dirty="0" smtClean="0"/>
              <a:t>augu </a:t>
            </a:r>
            <a:r>
              <a:rPr lang="lv-LV" i="1" dirty="0"/>
              <a:t>sugu saraksts</a:t>
            </a:r>
            <a:r>
              <a:rPr lang="lv-LV" i="1" dirty="0" smtClean="0"/>
              <a:t>”,</a:t>
            </a:r>
          </a:p>
          <a:p>
            <a:pPr marL="809625" indent="-342900">
              <a:buFont typeface="Wingdings" panose="05000000000000000000" pitchFamily="2" charset="2"/>
              <a:buChar char="§"/>
            </a:pPr>
            <a:r>
              <a:rPr lang="lv-LV" i="1" dirty="0" smtClean="0"/>
              <a:t>Ministru </a:t>
            </a:r>
            <a:r>
              <a:rPr lang="lv-LV" i="1" dirty="0"/>
              <a:t>kabineta noteikumi Nr. 559, kas pieņemti 2008. gada 14. jūlijā </a:t>
            </a:r>
            <a:r>
              <a:rPr lang="lv-LV" i="1" dirty="0" smtClean="0"/>
              <a:t>«Invazīvās augu sugas - </a:t>
            </a:r>
            <a:r>
              <a:rPr lang="lv-LV" i="1" dirty="0" err="1" smtClean="0"/>
              <a:t>Heracleum</a:t>
            </a:r>
            <a:r>
              <a:rPr lang="lv-LV" i="1" dirty="0" smtClean="0"/>
              <a:t> </a:t>
            </a:r>
            <a:r>
              <a:rPr lang="lv-LV" i="1" dirty="0" err="1"/>
              <a:t>sosnowskyi</a:t>
            </a:r>
            <a:r>
              <a:rPr lang="lv-LV" i="1" dirty="0"/>
              <a:t> </a:t>
            </a:r>
            <a:r>
              <a:rPr lang="lv-LV" i="1" dirty="0" err="1"/>
              <a:t>Manden</a:t>
            </a:r>
            <a:r>
              <a:rPr lang="lv-LV" i="1" dirty="0" smtClean="0"/>
              <a:t> - izplatības ierobežošanas noteikumi».</a:t>
            </a:r>
          </a:p>
          <a:p>
            <a:endParaRPr lang="lv-LV" sz="12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lv-LV" sz="1800" dirty="0" smtClean="0"/>
              <a:t>Politika ir vērsta pret ISS izplatību </a:t>
            </a:r>
            <a:r>
              <a:rPr lang="lv-LV" sz="1800" u="sng" dirty="0" smtClean="0"/>
              <a:t>sauszemes ekosistēmās</a:t>
            </a:r>
            <a:r>
              <a:rPr lang="lv-LV" sz="1800" dirty="0" smtClean="0"/>
              <a:t>.</a:t>
            </a:r>
          </a:p>
          <a:p>
            <a:endParaRPr lang="lv-LV" sz="12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lv-LV" sz="1800" dirty="0" smtClean="0"/>
              <a:t>ISS ierobežošana, </a:t>
            </a:r>
            <a:r>
              <a:rPr lang="lv-LV" sz="1800" dirty="0"/>
              <a:t>no vienas puses, pozitīvi ietekmē ekonomiku, bet, no otras puses, regulas un visu pasākumu un darbību īstenošanai ir nepieciešami </a:t>
            </a:r>
            <a:r>
              <a:rPr lang="lv-LV" sz="1800" u="sng" dirty="0"/>
              <a:t>finanšu </a:t>
            </a:r>
            <a:r>
              <a:rPr lang="lv-LV" sz="1800" u="sng" dirty="0" smtClean="0"/>
              <a:t>resursi</a:t>
            </a:r>
            <a:r>
              <a:rPr lang="lv-LV" sz="1800" dirty="0" smtClean="0"/>
              <a:t>.</a:t>
            </a:r>
          </a:p>
          <a:p>
            <a:endParaRPr lang="lv-LV" sz="12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lv-LV" sz="1800" dirty="0" smtClean="0"/>
              <a:t>Galvenie </a:t>
            </a:r>
            <a:r>
              <a:rPr lang="lv-LV" sz="1800" u="sng" dirty="0"/>
              <a:t>šķēršļi</a:t>
            </a:r>
            <a:r>
              <a:rPr lang="lv-LV" sz="1800" dirty="0"/>
              <a:t> </a:t>
            </a:r>
            <a:r>
              <a:rPr lang="lv-LV" sz="1800" dirty="0" smtClean="0"/>
              <a:t>ir: </a:t>
            </a:r>
          </a:p>
          <a:p>
            <a:pPr marL="809625" indent="-285750">
              <a:buFont typeface="Wingdings" panose="05000000000000000000" pitchFamily="2" charset="2"/>
              <a:buChar char="§"/>
            </a:pPr>
            <a:r>
              <a:rPr lang="lv-LV" sz="1800" dirty="0" smtClean="0"/>
              <a:t>skaidru </a:t>
            </a:r>
            <a:r>
              <a:rPr lang="lv-LV" sz="1800" dirty="0"/>
              <a:t>un saskaņotu rīcības prioritāšu </a:t>
            </a:r>
            <a:r>
              <a:rPr lang="lv-LV" sz="1800" dirty="0" smtClean="0"/>
              <a:t>trūkums</a:t>
            </a:r>
            <a:r>
              <a:rPr lang="lv-LV" sz="1800" dirty="0"/>
              <a:t>;</a:t>
            </a:r>
            <a:endParaRPr lang="lv-LV" sz="1800" dirty="0" smtClean="0"/>
          </a:p>
          <a:p>
            <a:pPr marL="809625" indent="-285750">
              <a:buFont typeface="Wingdings" panose="05000000000000000000" pitchFamily="2" charset="2"/>
              <a:buChar char="§"/>
            </a:pPr>
            <a:r>
              <a:rPr lang="lv-LV" sz="1800" dirty="0" smtClean="0"/>
              <a:t>zema </a:t>
            </a:r>
            <a:r>
              <a:rPr lang="lv-LV" sz="1800" dirty="0"/>
              <a:t>sabiedrības informētība </a:t>
            </a:r>
            <a:r>
              <a:rPr lang="lv-LV" sz="1800" dirty="0" smtClean="0"/>
              <a:t>un/ </a:t>
            </a:r>
            <a:r>
              <a:rPr lang="lv-LV" sz="1800" dirty="0"/>
              <a:t>vai iebildumi pret valdības </a:t>
            </a:r>
            <a:r>
              <a:rPr lang="lv-LV" sz="1800" dirty="0" smtClean="0"/>
              <a:t>iejaukšanos/ politiku; </a:t>
            </a:r>
          </a:p>
          <a:p>
            <a:pPr marL="809625" indent="-285750">
              <a:buFont typeface="Wingdings" panose="05000000000000000000" pitchFamily="2" charset="2"/>
              <a:buChar char="§"/>
            </a:pPr>
            <a:r>
              <a:rPr lang="lv-LV" sz="1800" dirty="0" smtClean="0"/>
              <a:t>finanšu </a:t>
            </a:r>
            <a:r>
              <a:rPr lang="lv-LV" sz="1800" dirty="0"/>
              <a:t>līdzekļu trūkums regulas ieviešanai Latvijā.</a:t>
            </a:r>
          </a:p>
        </p:txBody>
      </p:sp>
    </p:spTree>
    <p:extLst>
      <p:ext uri="{BB962C8B-B14F-4D97-AF65-F5344CB8AC3E}">
        <p14:creationId xmlns:p14="http://schemas.microsoft.com/office/powerpoint/2010/main" val="9943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D283B4A0-D2E8-46EE-8184-F2524C87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37" y="656853"/>
            <a:ext cx="8229600" cy="562074"/>
          </a:xfrm>
        </p:spPr>
        <p:txBody>
          <a:bodyPr/>
          <a:lstStyle/>
          <a:p>
            <a:r>
              <a:rPr lang="lv-LV" sz="3600" dirty="0"/>
              <a:t>Kritērijs 3: </a:t>
            </a:r>
            <a:r>
              <a:rPr lang="lv-LV" sz="3600" dirty="0" smtClean="0"/>
              <a:t>Politikas pasākuma ietekme</a:t>
            </a:r>
            <a:endParaRPr lang="lv-LV" sz="3600" dirty="0"/>
          </a:p>
        </p:txBody>
      </p:sp>
      <p:sp>
        <p:nvSpPr>
          <p:cNvPr id="4" name="Taisnstūris 3"/>
          <p:cNvSpPr/>
          <p:nvPr/>
        </p:nvSpPr>
        <p:spPr>
          <a:xfrm>
            <a:off x="650662" y="2014485"/>
            <a:ext cx="78642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400" dirty="0"/>
              <a:t>Sakarā ar finanšu līdzekļu trūkumu politikas pasākumu </a:t>
            </a:r>
            <a:r>
              <a:rPr lang="lv-LV" sz="2400" dirty="0" smtClean="0"/>
              <a:t>īstenošanai, </a:t>
            </a:r>
            <a:r>
              <a:rPr lang="lv-LV" sz="2400" u="sng" dirty="0" smtClean="0"/>
              <a:t>ISS izplatīšanās turpinās</a:t>
            </a:r>
            <a:r>
              <a:rPr lang="lv-LV" sz="2400" dirty="0" smtClean="0"/>
              <a:t>.</a:t>
            </a:r>
          </a:p>
          <a:p>
            <a:pPr algn="just"/>
            <a:endParaRPr lang="lv-LV" sz="2400" dirty="0" smtClean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400" dirty="0" smtClean="0"/>
              <a:t>Uzskatāms, </a:t>
            </a:r>
            <a:r>
              <a:rPr lang="lv-LV" sz="2400" dirty="0"/>
              <a:t>ka šai politikai ir </a:t>
            </a:r>
            <a:r>
              <a:rPr lang="lv-LV" sz="2400" u="sng" dirty="0"/>
              <a:t>nedaudz negatīva ietekme uz teritorijas ekonomiku</a:t>
            </a:r>
            <a:r>
              <a:rPr lang="lv-LV" sz="2400" dirty="0"/>
              <a:t>, neskatoties uz </a:t>
            </a:r>
            <a:r>
              <a:rPr lang="lv-LV" sz="2400" dirty="0" smtClean="0"/>
              <a:t>visiem centieniem.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lv-LV" sz="2400" dirty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lv-LV" sz="2400" u="sng" dirty="0" smtClean="0"/>
              <a:t>Sociālā </a:t>
            </a:r>
            <a:r>
              <a:rPr lang="lv-LV" sz="2400" u="sng" dirty="0"/>
              <a:t>ietekme</a:t>
            </a:r>
            <a:r>
              <a:rPr lang="lv-LV" sz="2400" dirty="0"/>
              <a:t> </a:t>
            </a:r>
            <a:r>
              <a:rPr lang="lv-LV" sz="2400" dirty="0" smtClean="0"/>
              <a:t>vērtējama kā nedaudz </a:t>
            </a:r>
            <a:r>
              <a:rPr lang="lv-LV" sz="2400" u="sng" dirty="0"/>
              <a:t>pozitīva</a:t>
            </a:r>
            <a:r>
              <a:rPr lang="lv-LV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11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17620" y="382744"/>
            <a:ext cx="7719559" cy="806491"/>
          </a:xfrm>
        </p:spPr>
        <p:txBody>
          <a:bodyPr/>
          <a:lstStyle/>
          <a:p>
            <a:r>
              <a:rPr lang="lv-LV" sz="2800" dirty="0"/>
              <a:t>Ziņojums par teritoriālās politikas analīzi (A1.1)</a:t>
            </a:r>
            <a:br>
              <a:rPr lang="lv-LV" sz="2800" dirty="0"/>
            </a:br>
            <a:r>
              <a:rPr lang="lv-LV" sz="1600" dirty="0"/>
              <a:t>(Korsikas Vides aģentūra)</a:t>
            </a:r>
            <a:endParaRPr lang="lv-LV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7620" y="1596244"/>
            <a:ext cx="41823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altLang="lv-LV" sz="16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Vadlīnijas politikas pasākumu uzlabošanai</a:t>
            </a:r>
          </a:p>
        </p:txBody>
      </p:sp>
      <p:graphicFrame>
        <p:nvGraphicFramePr>
          <p:cNvPr id="6" name="Diagram 13"/>
          <p:cNvGraphicFramePr/>
          <p:nvPr/>
        </p:nvGraphicFramePr>
        <p:xfrm>
          <a:off x="190466" y="2812795"/>
          <a:ext cx="5274310" cy="3881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aisnstūris 6"/>
          <p:cNvSpPr/>
          <p:nvPr/>
        </p:nvSpPr>
        <p:spPr>
          <a:xfrm>
            <a:off x="4502553" y="1370813"/>
            <a:ext cx="43405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altLang="lv-LV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Lai optimizētu esošos politikas instrumentus, ir nepieciešams apsvērt ieviest daļu vai visus no Vadlīnijās uzskaitītajiem 22 pasākumiem:</a:t>
            </a:r>
            <a:endParaRPr kumimoji="0" lang="lv-LV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Taisnstūris 7"/>
          <p:cNvSpPr/>
          <p:nvPr/>
        </p:nvSpPr>
        <p:spPr>
          <a:xfrm>
            <a:off x="320235" y="2395688"/>
            <a:ext cx="31406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alt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 būtiski punkti, ko vispirms jāpasver</a:t>
            </a:r>
            <a:r>
              <a:rPr kumimoji="0" lang="en-US" alt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:</a:t>
            </a:r>
            <a:endParaRPr kumimoji="0" lang="lv-LV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Taisnstūris 8"/>
          <p:cNvSpPr/>
          <p:nvPr/>
        </p:nvSpPr>
        <p:spPr>
          <a:xfrm>
            <a:off x="5484527" y="2395688"/>
            <a:ext cx="3507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alt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nodrošināt normatīvo aktu izstrādē un ieviešanā </a:t>
            </a:r>
            <a:r>
              <a:rPr kumimoji="0" lang="lv-LV" altLang="lv-LV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visu iesaistīto pušu pilnu dalību</a:t>
            </a:r>
            <a:r>
              <a:rPr kumimoji="0" lang="lv-LV" alt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, ieskaitot vietējās kopienas.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lv-LV" altLang="lv-LV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  <a:sym typeface="Arial"/>
              </a:rPr>
              <a:t>uzlabot informētību</a:t>
            </a:r>
            <a:r>
              <a:rPr kumimoji="0" lang="lv-LV" sz="14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  <a:sym typeface="Arial"/>
              </a:rPr>
              <a:t>par bioloģiskajām invāzijām visos līmeņos.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lv-LV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Times New Roman" panose="02020603050405020304" pitchFamily="18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profilakses pasākumu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ieviešana un prioritāšu noteikšana ņemot vērā vietas specifiku. Jāveicina privātpersonu un nozaru </a:t>
            </a:r>
            <a:r>
              <a:rPr kumimoji="0" lang="lv-LV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atbildīga attieksme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lv-LV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personāla </a:t>
            </a:r>
            <a:r>
              <a:rPr kumimoji="0" lang="lv-LV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kapacitātes uzlabošana 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visos ISS pārvaldības aspektos. Kompetents un labi apmācīts personāls ir būtisks ISS efektīvai pārvaldībai.</a:t>
            </a:r>
          </a:p>
        </p:txBody>
      </p:sp>
    </p:spTree>
    <p:extLst>
      <p:ext uri="{BB962C8B-B14F-4D97-AF65-F5344CB8AC3E}">
        <p14:creationId xmlns:p14="http://schemas.microsoft.com/office/powerpoint/2010/main" val="26288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C53C0001-FC12-4CE0-B414-8B1DCC677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210" y="2227062"/>
            <a:ext cx="7581412" cy="1996103"/>
          </a:xfrm>
        </p:spPr>
        <p:txBody>
          <a:bodyPr/>
          <a:lstStyle/>
          <a:p>
            <a:pPr algn="ctr"/>
            <a:r>
              <a:rPr lang="lv-LV" dirty="0"/>
              <a:t>Faktoru analīze, kas ietekmē ekosistēmu jūtīgumu pret ISS (A1.2)</a:t>
            </a:r>
          </a:p>
        </p:txBody>
      </p:sp>
      <p:pic>
        <p:nvPicPr>
          <p:cNvPr id="3" name="Graphic 37" descr="Deciduous tree">
            <a:extLst>
              <a:ext uri="{FF2B5EF4-FFF2-40B4-BE49-F238E27FC236}">
                <a16:creationId xmlns="" xmlns:a16="http://schemas.microsoft.com/office/drawing/2014/main" id="{2D6BA3FF-E05D-4E4B-A08A-5337C53C18C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0802" y="5453684"/>
            <a:ext cx="1257300" cy="1257300"/>
          </a:xfrm>
          <a:prstGeom prst="rect">
            <a:avLst/>
          </a:prstGeom>
        </p:spPr>
      </p:pic>
      <p:pic>
        <p:nvPicPr>
          <p:cNvPr id="4" name="Graphic 18" descr="Bug under magnifying glass">
            <a:extLst>
              <a:ext uri="{FF2B5EF4-FFF2-40B4-BE49-F238E27FC236}">
                <a16:creationId xmlns="" xmlns:a16="http://schemas.microsoft.com/office/drawing/2014/main" id="{821BEB8A-0EF6-4603-AC3B-9D1ED9BCDB2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83407" y="5796584"/>
            <a:ext cx="914400" cy="914400"/>
          </a:xfrm>
          <a:prstGeom prst="rect">
            <a:avLst/>
          </a:prstGeom>
        </p:spPr>
      </p:pic>
      <p:pic>
        <p:nvPicPr>
          <p:cNvPr id="5" name="Graphic 10" descr="Fish">
            <a:extLst>
              <a:ext uri="{FF2B5EF4-FFF2-40B4-BE49-F238E27FC236}">
                <a16:creationId xmlns="" xmlns:a16="http://schemas.microsoft.com/office/drawing/2014/main" id="{2FA20B58-0333-47C3-9231-AD759C96512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3859" y="5884321"/>
            <a:ext cx="954350" cy="82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6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41033"/>
            <a:ext cx="3008313" cy="1417769"/>
          </a:xfrm>
        </p:spPr>
        <p:txBody>
          <a:bodyPr/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GB" b="0" dirty="0">
              <a:solidFill>
                <a:srgbClr val="1F497D"/>
              </a:solidFill>
            </a:endParaRPr>
          </a:p>
          <a:p>
            <a:pPr marL="0" lvl="0" indent="0" algn="just">
              <a:spcBef>
                <a:spcPts val="0"/>
              </a:spcBef>
            </a:pPr>
            <a:endParaRPr lang="en-GB" dirty="0"/>
          </a:p>
          <a:p>
            <a:pPr marL="0" lvl="0" indent="0" algn="just">
              <a:spcBef>
                <a:spcPts val="0"/>
              </a:spcBef>
            </a:pPr>
            <a:endParaRPr lang="en-GB" dirty="0"/>
          </a:p>
          <a:p>
            <a:pPr marL="0" lvl="0" indent="0" algn="just">
              <a:spcBef>
                <a:spcPts val="0"/>
              </a:spcBef>
            </a:pPr>
            <a:endParaRPr lang="en-GB" dirty="0"/>
          </a:p>
          <a:p>
            <a:pPr marL="0" lvl="0" indent="0" algn="just">
              <a:spcBef>
                <a:spcPts val="0"/>
              </a:spcBef>
            </a:pPr>
            <a:endParaRPr lang="en-GB" dirty="0"/>
          </a:p>
          <a:p>
            <a:pPr marL="0" lvl="0" indent="0" algn="just">
              <a:spcBef>
                <a:spcPts val="0"/>
              </a:spcBef>
            </a:pPr>
            <a:r>
              <a:rPr lang="en-GB" dirty="0"/>
              <a:t> </a:t>
            </a:r>
            <a:endParaRPr lang="en-GB" b="0" dirty="0">
              <a:solidFill>
                <a:schemeClr val="dk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75208" y="1100831"/>
            <a:ext cx="8549196" cy="5630001"/>
          </a:xfrm>
        </p:spPr>
        <p:txBody>
          <a:bodyPr/>
          <a:lstStyle/>
          <a:p>
            <a:endParaRPr lang="lv-LV" dirty="0"/>
          </a:p>
          <a:p>
            <a:endParaRPr lang="lv-LV" dirty="0"/>
          </a:p>
          <a:p>
            <a:endParaRPr lang="lv-LV" dirty="0"/>
          </a:p>
          <a:p>
            <a:endParaRPr lang="lv-LV" dirty="0"/>
          </a:p>
          <a:p>
            <a:endParaRPr lang="lv-LV" dirty="0"/>
          </a:p>
        </p:txBody>
      </p:sp>
      <p:sp>
        <p:nvSpPr>
          <p:cNvPr id="8" name="Shape 154"/>
          <p:cNvSpPr txBox="1">
            <a:spLocks/>
          </p:cNvSpPr>
          <p:nvPr/>
        </p:nvSpPr>
        <p:spPr>
          <a:xfrm>
            <a:off x="109329" y="148139"/>
            <a:ext cx="7663071" cy="950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lv-LV" sz="3200" dirty="0"/>
              <a:t>A1.2 Galvenie ekosistēmu jūtīguma faktori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51E72277-7DC7-418B-BFF5-731F47ABD3EE}"/>
              </a:ext>
            </a:extLst>
          </p:cNvPr>
          <p:cNvSpPr/>
          <p:nvPr/>
        </p:nvSpPr>
        <p:spPr>
          <a:xfrm>
            <a:off x="319597" y="1882067"/>
            <a:ext cx="3613212" cy="484876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lv-LV" sz="1800" b="1" dirty="0">
                <a:solidFill>
                  <a:srgbClr val="92D050"/>
                </a:solidFill>
              </a:rPr>
              <a:t>13 aktīvākie respondenti: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500" b="1" dirty="0"/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Ozolnieku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Pļaviņu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Aknīstes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Jelgavas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Jelgavas pilsētas dome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Iecavas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Kokneses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Jēkabpils novada pašvaldība (2)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Auces novada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Jēkabpils pilsētas pašvaldība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lv-LV" sz="1700" dirty="0"/>
              <a:t>Bauskas novada dome (2)</a:t>
            </a:r>
            <a:endParaRPr lang="en-US" sz="17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EF345F9F-BB5F-4303-84D1-7CBBC518E65D}"/>
              </a:ext>
            </a:extLst>
          </p:cNvPr>
          <p:cNvSpPr/>
          <p:nvPr/>
        </p:nvSpPr>
        <p:spPr>
          <a:xfrm>
            <a:off x="4140001" y="1882067"/>
            <a:ext cx="4793940" cy="48487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1700" b="1" dirty="0"/>
              <a:t>      Izvēlētās </a:t>
            </a:r>
            <a:r>
              <a:rPr lang="lv-LV" sz="1700" b="1" dirty="0">
                <a:solidFill>
                  <a:srgbClr val="92D050"/>
                </a:solidFill>
              </a:rPr>
              <a:t>Novērtējuma teritorijas</a:t>
            </a:r>
            <a:r>
              <a:rPr lang="lv-LV" sz="1700" dirty="0"/>
              <a:t>, </a:t>
            </a:r>
          </a:p>
          <a:p>
            <a:r>
              <a:rPr lang="lv-LV" sz="1700" dirty="0"/>
              <a:t>      kuras ir saudzējamas vides ziņā: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Lielupes palienes pļavas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 err="1"/>
              <a:t>Baltmuižas</a:t>
            </a:r>
            <a:r>
              <a:rPr lang="lv-LV" sz="1600" b="1" dirty="0"/>
              <a:t> purvs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Elejas parks pie Tējas namiņa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Dabas piemineklis dendroloģiskais stādījums "Kokneses parks"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Dabas parks "Bauska"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Saukas dabas parks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Dabas liegums "</a:t>
            </a:r>
            <a:r>
              <a:rPr lang="lv-LV" sz="1600" b="1" dirty="0" err="1"/>
              <a:t>Eglone</a:t>
            </a:r>
            <a:r>
              <a:rPr lang="lv-LV" sz="1600" b="1" dirty="0"/>
              <a:t>"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Dabas liegums "Vīķu purvs"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Dabas liegums "Lielupes palienes pļavas"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Jēkabpils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Pļaviņas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Bauskas novads</a:t>
            </a:r>
          </a:p>
          <a:p>
            <a:pPr marL="360000" indent="-285750">
              <a:spcBef>
                <a:spcPts val="200"/>
              </a:spcBef>
              <a:spcAft>
                <a:spcPts val="200"/>
              </a:spcAft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lv-LV" sz="1600" b="1" dirty="0"/>
              <a:t>Iecavas novads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A0C1F35-9473-4CCE-8AE3-B2D033983ED2}"/>
              </a:ext>
            </a:extLst>
          </p:cNvPr>
          <p:cNvSpPr/>
          <p:nvPr/>
        </p:nvSpPr>
        <p:spPr>
          <a:xfrm>
            <a:off x="457201" y="1277398"/>
            <a:ext cx="8229599" cy="49791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/>
              <a:t>noteikt FAKTORUS, kas nosaka Latvijas teritorijas dabisko ekosistēmu neaizsargātību pret ISS ienākšanu/ ieviešanu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99216800"/>
      </p:ext>
    </p:extLst>
  </p:cSld>
  <p:clrMapOvr>
    <a:masterClrMapping/>
  </p:clrMapOvr>
</p:sld>
</file>

<file path=ppt/theme/theme1.xml><?xml version="1.0" encoding="utf-8"?>
<a:theme xmlns:a="http://schemas.openxmlformats.org/drawingml/2006/main" name="BASIC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page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MAGE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OCK page 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6796</TotalTime>
  <Words>1750</Words>
  <Application>Microsoft Office PowerPoint</Application>
  <PresentationFormat>Slaidrāde ekrānā (4:3)</PresentationFormat>
  <Paragraphs>234</Paragraphs>
  <Slides>28</Slides>
  <Notes>6</Notes>
  <HiddenSlides>0</HiddenSlides>
  <MMClips>0</MMClips>
  <ScaleCrop>false</ScaleCrop>
  <HeadingPairs>
    <vt:vector size="6" baseType="variant">
      <vt:variant>
        <vt:lpstr>Lietotie fonti</vt:lpstr>
      </vt:variant>
      <vt:variant>
        <vt:i4>7</vt:i4>
      </vt:variant>
      <vt:variant>
        <vt:lpstr>Dizains</vt:lpstr>
      </vt:variant>
      <vt:variant>
        <vt:i4>4</vt:i4>
      </vt:variant>
      <vt:variant>
        <vt:lpstr>Slaidu virsraksti</vt:lpstr>
      </vt:variant>
      <vt:variant>
        <vt:i4>28</vt:i4>
      </vt:variant>
    </vt:vector>
  </HeadingPairs>
  <TitlesOfParts>
    <vt:vector size="39" baseType="lpstr">
      <vt:lpstr>Arial</vt:lpstr>
      <vt:lpstr>ArialMT</vt:lpstr>
      <vt:lpstr>Calibri</vt:lpstr>
      <vt:lpstr>Courier New</vt:lpstr>
      <vt:lpstr>Noto Sans Symbols</vt:lpstr>
      <vt:lpstr>Times New Roman</vt:lpstr>
      <vt:lpstr>Wingdings</vt:lpstr>
      <vt:lpstr>BASIC</vt:lpstr>
      <vt:lpstr>CONTENT page</vt:lpstr>
      <vt:lpstr>IMAGE</vt:lpstr>
      <vt:lpstr>BLOCK page </vt:lpstr>
      <vt:lpstr>INVALIS projekta ietvaros veiktās analīzes</vt:lpstr>
      <vt:lpstr>ISS apsaimniekošanas teritoriālās politikas analīze (A1.1)</vt:lpstr>
      <vt:lpstr>Metodoloģija</vt:lpstr>
      <vt:lpstr>Kritērijs 1: vai ierosinātie politikas pasākumi ir saderīgi ar ES politikām pret ISS ieviešanos</vt:lpstr>
      <vt:lpstr>Kritērijs 2: politikas pasākuma piemērojamība un pārnesamība</vt:lpstr>
      <vt:lpstr>Kritērijs 3: Politikas pasākuma ietekme</vt:lpstr>
      <vt:lpstr>Ziņojums par teritoriālās politikas analīzi (A1.1) (Korsikas Vides aģentūra)</vt:lpstr>
      <vt:lpstr>Faktoru analīze, kas ietekmē ekosistēmu jūtīgumu pret ISS (A1.2)</vt:lpstr>
      <vt:lpstr> </vt:lpstr>
      <vt:lpstr>Galvenie faktori, kas var ietekmēt ekosistēmas vides jūtīgumu</vt:lpstr>
      <vt:lpstr>Galvenie faktori, kas ietekmē ekosistēmu jūtīgumu</vt:lpstr>
      <vt:lpstr>PowerPoint prezentācija</vt:lpstr>
      <vt:lpstr>A1.2 Galvenie ekosistēmu jūtīguma faktori</vt:lpstr>
      <vt:lpstr>Ieteikumi</vt:lpstr>
      <vt:lpstr>Sabiedriskais monitorings (Citizen science) </vt:lpstr>
      <vt:lpstr>Kāda ir nepieciešamība uzlabot ISS politikas pasākumus Latvijā?</vt:lpstr>
      <vt:lpstr>Sabiedriskā monitoringa datu platformas</vt:lpstr>
      <vt:lpstr>PowerPoint prezentācija</vt:lpstr>
      <vt:lpstr>Motivācija</vt:lpstr>
      <vt:lpstr>Kas motivē?</vt:lpstr>
      <vt:lpstr>Pētījums Lielbritānijā</vt:lpstr>
      <vt:lpstr>PowerPoint prezentācija</vt:lpstr>
      <vt:lpstr>Pētījums Nīderlandē</vt:lpstr>
      <vt:lpstr>Pieredze dabā</vt:lpstr>
      <vt:lpstr>Daži piemēri</vt:lpstr>
      <vt:lpstr>Tehnoloģijas kā motivācija?</vt:lpstr>
      <vt:lpstr>Ieteikumi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Konstantina Spyropoulou</dc:creator>
  <cp:lastModifiedBy>Evija Erkske</cp:lastModifiedBy>
  <cp:revision>463</cp:revision>
  <cp:lastPrinted>2019-11-20T16:44:04Z</cp:lastPrinted>
  <dcterms:modified xsi:type="dcterms:W3CDTF">2019-11-22T07:35:30Z</dcterms:modified>
</cp:coreProperties>
</file>