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312" r:id="rId3"/>
    <p:sldId id="313" r:id="rId4"/>
    <p:sldId id="326" r:id="rId5"/>
    <p:sldId id="314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269" r:id="rId17"/>
    <p:sldId id="260" r:id="rId18"/>
  </p:sldIdLst>
  <p:sldSz cx="12192000" cy="6858000"/>
  <p:notesSz cx="6742113" cy="987266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PR ZPR" initials="ZZ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2" autoAdjust="0"/>
    <p:restoredTop sz="95405" autoAdjust="0"/>
  </p:normalViewPr>
  <p:slideViewPr>
    <p:cSldViewPr snapToGrid="0">
      <p:cViewPr varScale="1">
        <p:scale>
          <a:sx n="107" d="100"/>
          <a:sy n="107" d="100"/>
        </p:scale>
        <p:origin x="50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2317" cy="493633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8222" y="1"/>
            <a:ext cx="2922317" cy="493633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r">
              <a:defRPr sz="1200"/>
            </a:lvl1pPr>
          </a:lstStyle>
          <a:p>
            <a:fld id="{DAC1AF1E-7A5D-48BF-ADCC-0C01B273CDEC}" type="datetimeFigureOut">
              <a:rPr lang="lv-LV" smtClean="0"/>
              <a:t>2018.11.13.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444"/>
            <a:ext cx="2922317" cy="493633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8222" y="9377444"/>
            <a:ext cx="2922317" cy="493633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r">
              <a:defRPr sz="1200"/>
            </a:lvl1pPr>
          </a:lstStyle>
          <a:p>
            <a:fld id="{ACC510F3-1882-4A3E-AF40-089EA08694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8668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709E8-906B-435D-A788-1B39F3C223A7}" type="datetimeFigureOut">
              <a:rPr lang="lv-LV" smtClean="0"/>
              <a:t>2018.11.13.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74688" y="4751388"/>
            <a:ext cx="5392737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2933F-5A53-4CAB-B391-7EE01BE8C08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3417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91295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5203-765C-4393-83FB-D8935B241C6E}" type="datetime1">
              <a:rPr lang="lv-LV" smtClean="0"/>
              <a:t>2018.11.13.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68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9503-F2EF-4613-8A2A-9D191DFABD1C}" type="datetime1">
              <a:rPr lang="lv-LV" smtClean="0"/>
              <a:t>2018.11.13.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159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36F3-DE19-4B58-B5C3-F068F979FF2E}" type="datetime1">
              <a:rPr lang="lv-LV" smtClean="0"/>
              <a:t>2018.11.13.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49F1-09FA-431F-86F6-C40E99607775}" type="datetime1">
              <a:rPr lang="lv-LV" smtClean="0"/>
              <a:t>2018.11.13.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913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1ABA-AFEA-45AC-848A-8B27FAA27C13}" type="datetime1">
              <a:rPr lang="lv-LV" smtClean="0"/>
              <a:t>2018.11.13.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63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17AB1-4EA6-4917-9CA2-2FF147B1375B}" type="datetime1">
              <a:rPr lang="lv-LV" smtClean="0"/>
              <a:t>2018.11.13.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757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BCAD-575A-4713-85F6-122EE9039E9E}" type="datetime1">
              <a:rPr lang="lv-LV" smtClean="0"/>
              <a:t>2018.11.13.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741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557C-AA16-4B00-A255-C97C96266148}" type="datetime1">
              <a:rPr lang="lv-LV" smtClean="0"/>
              <a:t>2018.11.13.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52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3396B-D71C-47CD-BB0D-A7539BFF4BD7}" type="datetime1">
              <a:rPr lang="lv-LV" smtClean="0"/>
              <a:t>2018.11.13.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875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1BF6-F7D8-427B-B672-4EEFEA43F223}" type="datetime1">
              <a:rPr lang="lv-LV" smtClean="0"/>
              <a:t>2018.11.13.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998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CE52-8426-4C57-893C-A23B0829D851}" type="datetime1">
              <a:rPr lang="lv-LV" smtClean="0"/>
              <a:t>2018.11.13.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519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ED4DF-7746-462E-A233-068D861355A6}" type="datetime1">
              <a:rPr lang="lv-LV" smtClean="0"/>
              <a:t>2018.11.13.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00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stat/web/energy/data/shares" TargetMode="External"/><Relationship Id="rId2" Type="http://schemas.openxmlformats.org/officeDocument/2006/relationships/hyperlink" Target="http://ec.europa.eu/eurostat/statistics-explained/index.php/Greenhouse_gas_emission_statistic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stat/documents/2995521/8612324/8-25012018-AP-EN.pdf/9d28caef-1961-4dd1-a901-af18f121fb2d" TargetMode="External"/><Relationship Id="rId2" Type="http://schemas.openxmlformats.org/officeDocument/2006/relationships/hyperlink" Target="https://www.meteo.lv/fs/CKFinderJava/userfiles/files/Vide/Klimats/Zin_starpt_org/LV_NIR_UNFCCC_1304201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22222222222221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6970" y="1398767"/>
            <a:ext cx="9988209" cy="493981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Oswald Regular" panose="02000503000000000000" pitchFamily="2" charset="-70"/>
              </a:rPr>
              <a:t>Zemgales plānošanas reģiona </a:t>
            </a:r>
          </a:p>
          <a:p>
            <a:pPr algn="ctr"/>
            <a:r>
              <a:rPr lang="lv-LV" sz="4000" b="1" dirty="0" smtClean="0">
                <a:latin typeface="Oswald Regular" panose="02000503000000000000" pitchFamily="2" charset="-70"/>
              </a:rPr>
              <a:t>Enerģētikas rīcības plāna</a:t>
            </a:r>
          </a:p>
          <a:p>
            <a:pPr algn="ctr"/>
            <a:r>
              <a:rPr lang="lv-LV" sz="4000" b="1" dirty="0" smtClean="0">
                <a:latin typeface="Oswald Regular" panose="02000503000000000000" pitchFamily="2" charset="-70"/>
              </a:rPr>
              <a:t>2018.-2025.gadam izstrāde</a:t>
            </a:r>
            <a:endParaRPr lang="lv-LV" sz="4400" b="1" dirty="0">
              <a:latin typeface="Oswald Regular" panose="02000503000000000000" pitchFamily="2" charset="-70"/>
            </a:endParaRPr>
          </a:p>
          <a:p>
            <a:pPr algn="ctr"/>
            <a:endParaRPr lang="lv-LV" sz="1100" dirty="0" smtClean="0">
              <a:latin typeface="Oswald Regular" panose="02000503000000000000" pitchFamily="2" charset="-70"/>
            </a:endParaRPr>
          </a:p>
          <a:p>
            <a:pPr algn="ctr"/>
            <a:r>
              <a:rPr lang="lv-LV" sz="2400" b="1" dirty="0" smtClean="0">
                <a:latin typeface="Oswald Regular" panose="02000503000000000000" pitchFamily="2" charset="-70"/>
              </a:rPr>
              <a:t>Rīcību daļa</a:t>
            </a:r>
          </a:p>
          <a:p>
            <a:pPr algn="ctr"/>
            <a:endParaRPr lang="lv-LV" sz="2000" b="1" dirty="0">
              <a:latin typeface="Oswald Regular" panose="02000503000000000000" pitchFamily="2" charset="-70"/>
            </a:endParaRPr>
          </a:p>
          <a:p>
            <a:pPr algn="ctr"/>
            <a:r>
              <a:rPr lang="lv-LV" sz="2000" b="1" dirty="0" smtClean="0">
                <a:latin typeface="Oswald Regular" panose="02000503000000000000" pitchFamily="2" charset="-70"/>
              </a:rPr>
              <a:t>Jelgava</a:t>
            </a:r>
          </a:p>
          <a:p>
            <a:pPr algn="ctr"/>
            <a:r>
              <a:rPr lang="lv-LV" sz="2000" b="1" dirty="0" smtClean="0">
                <a:latin typeface="Oswald Regular" panose="02000503000000000000" pitchFamily="2" charset="-70"/>
              </a:rPr>
              <a:t>13.11.2018.</a:t>
            </a:r>
          </a:p>
          <a:p>
            <a:pPr algn="ctr"/>
            <a:endParaRPr lang="lv-LV" sz="2000" b="1" dirty="0" smtClean="0">
              <a:latin typeface="Oswald Regular" panose="02000503000000000000" pitchFamily="2" charset="-70"/>
            </a:endParaRPr>
          </a:p>
          <a:p>
            <a:pPr algn="ctr"/>
            <a:endParaRPr lang="lv-LV" sz="2000" b="1" dirty="0">
              <a:latin typeface="Oswald Regular" panose="02000503000000000000" pitchFamily="2" charset="-70"/>
            </a:endParaRPr>
          </a:p>
          <a:p>
            <a:pPr algn="ctr"/>
            <a:endParaRPr lang="lv-LV" sz="2000" b="1" dirty="0" smtClean="0">
              <a:latin typeface="Oswald Regular" panose="02000503000000000000" pitchFamily="2" charset="-70"/>
            </a:endParaRPr>
          </a:p>
          <a:p>
            <a:pPr algn="ctr"/>
            <a:r>
              <a:rPr lang="lv-LV" sz="2000" b="1" dirty="0" smtClean="0">
                <a:latin typeface="Oswald Regular" panose="02000503000000000000" pitchFamily="2" charset="-70"/>
              </a:rPr>
              <a:t>Evija Ērkšķe</a:t>
            </a:r>
          </a:p>
          <a:p>
            <a:pPr algn="ctr"/>
            <a:r>
              <a:rPr lang="lv-LV" sz="2000" b="1" dirty="0" smtClean="0">
                <a:latin typeface="Oswald Regular" panose="02000503000000000000" pitchFamily="2" charset="-70"/>
              </a:rPr>
              <a:t>Projektu vadītāja</a:t>
            </a:r>
            <a:endParaRPr lang="lv-LV" sz="1200" b="1" dirty="0">
              <a:latin typeface="Oswald Regular" panose="02000503000000000000" pitchFamily="2" charset="-7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7" b="55571"/>
          <a:stretch/>
        </p:blipFill>
        <p:spPr bwMode="auto">
          <a:xfrm>
            <a:off x="2725636" y="341654"/>
            <a:ext cx="6510876" cy="977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26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 smtClean="0">
                <a:solidFill>
                  <a:srgbClr val="0075BF"/>
                </a:solidFill>
              </a:rPr>
              <a:t>4. Energoefektivitātes pakalpojumu izmantošanas veicināšana reģiona līmenī </a:t>
            </a:r>
            <a:endParaRPr lang="lv-LV" b="1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10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4490720" y="3301247"/>
            <a:ext cx="67894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b="1" u="sng" dirty="0"/>
              <a:t>Galvenie uzdevumi:</a:t>
            </a:r>
          </a:p>
          <a:p>
            <a:pPr marL="268288" indent="-268288">
              <a:buAutoNum type="arabicPeriod"/>
            </a:pPr>
            <a:r>
              <a:rPr lang="lv-LV" dirty="0"/>
              <a:t>Informēšana par energoefektivitātes pakalpojuma sniegtajām iespējām infrastruktūras atjaunošanai publiskā un daudzdzīvokļu sektorā</a:t>
            </a:r>
          </a:p>
          <a:p>
            <a:pPr marL="268288" indent="-268288">
              <a:buAutoNum type="arabicPeriod"/>
            </a:pPr>
            <a:r>
              <a:rPr lang="lv-LV" dirty="0"/>
              <a:t>Iekļaut energoefektivitātes garantiju ēku energoefektivitātes projektos</a:t>
            </a:r>
          </a:p>
          <a:p>
            <a:pPr marL="268288" indent="-268288">
              <a:buAutoNum type="arabicPeriod"/>
            </a:pPr>
            <a:r>
              <a:rPr lang="lv-LV" dirty="0"/>
              <a:t>Identificēt potenciālos objektus</a:t>
            </a:r>
          </a:p>
          <a:p>
            <a:pPr marL="268288" indent="-268288">
              <a:buAutoNum type="arabicPeriod"/>
            </a:pPr>
            <a:r>
              <a:rPr lang="lv-LV" dirty="0"/>
              <a:t>Ekspertu piesaiste energoefektivitātes pakalpojuma izmantošanā</a:t>
            </a:r>
          </a:p>
          <a:p>
            <a:pPr marL="268288" indent="-268288">
              <a:buAutoNum type="arabicPeriod"/>
            </a:pPr>
            <a:r>
              <a:rPr lang="lv-LV" dirty="0"/>
              <a:t>Pilotprojekti </a:t>
            </a:r>
            <a:endParaRPr lang="en-GB" dirty="0"/>
          </a:p>
        </p:txBody>
      </p:sp>
      <p:sp>
        <p:nvSpPr>
          <p:cNvPr id="6" name="Taisnstūris 5"/>
          <p:cNvSpPr/>
          <p:nvPr/>
        </p:nvSpPr>
        <p:spPr>
          <a:xfrm>
            <a:off x="573741" y="2096644"/>
            <a:ext cx="8122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800" b="1" u="sng" dirty="0"/>
              <a:t>Mērķis</a:t>
            </a:r>
            <a:r>
              <a:rPr lang="lv-LV" sz="2800" b="1" dirty="0"/>
              <a:t>: </a:t>
            </a:r>
            <a:r>
              <a:rPr lang="lv-LV" sz="2800" dirty="0"/>
              <a:t>veicināt energoefektivitātes pakalpojuma principa lietojumu ZPR pašvaldībās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3852095"/>
            <a:ext cx="2485506" cy="64633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dirty="0" smtClean="0"/>
              <a:t>Energoefektivitātes garantija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28520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rgbClr val="0075BF"/>
                </a:solidFill>
              </a:rPr>
              <a:t>8. Centralizēta publisko ēku un infrastruktūras atjaunošana</a:t>
            </a:r>
            <a:endParaRPr lang="lv-LV" b="1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11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1524001" y="2132481"/>
            <a:ext cx="8838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="1" u="sng" dirty="0"/>
              <a:t>Mērķis</a:t>
            </a:r>
            <a:r>
              <a:rPr lang="lv-LV" sz="2800" b="1" dirty="0"/>
              <a:t>:</a:t>
            </a:r>
            <a:r>
              <a:rPr lang="lv-LV" sz="2800" dirty="0"/>
              <a:t> veicināt sadarbību starp pašvaldībām ēku un </a:t>
            </a:r>
            <a:endParaRPr lang="lv-LV" sz="2800" dirty="0" smtClean="0"/>
          </a:p>
          <a:p>
            <a:r>
              <a:rPr lang="lv-LV" sz="2800" dirty="0" smtClean="0"/>
              <a:t>infrastruktūras </a:t>
            </a:r>
            <a:r>
              <a:rPr lang="lv-LV" sz="2800" dirty="0"/>
              <a:t>atjaunošanā</a:t>
            </a:r>
            <a:endParaRPr lang="lv-LV" sz="2800" b="1" u="sng" dirty="0"/>
          </a:p>
        </p:txBody>
      </p:sp>
      <p:sp>
        <p:nvSpPr>
          <p:cNvPr id="7" name="Taisnstūris 6"/>
          <p:cNvSpPr/>
          <p:nvPr/>
        </p:nvSpPr>
        <p:spPr>
          <a:xfrm>
            <a:off x="5137971" y="348312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lv-LV" b="1" u="sng" dirty="0"/>
              <a:t>Galvenie uzdevumi: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Identificēt atjaunojamos infrastruktūras objektus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Piesaistīt tehniskās palīdzības finansējumu (piemēram ELENA) energoefektivitātes projektiem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Īstenot pilotprojektus</a:t>
            </a:r>
          </a:p>
        </p:txBody>
      </p:sp>
      <p:pic>
        <p:nvPicPr>
          <p:cNvPr id="8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258" y="3404700"/>
            <a:ext cx="2247265" cy="163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582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>
                <a:solidFill>
                  <a:srgbClr val="0075BF"/>
                </a:solidFill>
              </a:rPr>
              <a:t>7. Investīcijas uzņēmējdarbības attīstības veicināšanai</a:t>
            </a:r>
            <a:endParaRPr lang="lv-LV" b="1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12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5570772" y="2951617"/>
            <a:ext cx="561718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b="1" u="sng" dirty="0"/>
              <a:t>Galvenie uzdevumi:</a:t>
            </a:r>
          </a:p>
          <a:p>
            <a:pPr marL="268288" indent="-268288" algn="just">
              <a:buFont typeface="+mj-lt"/>
              <a:buAutoNum type="arabicPeriod"/>
            </a:pPr>
            <a:r>
              <a:rPr lang="lv-LV" dirty="0"/>
              <a:t>identificē tās pašvaldības, kurās pastāv iespējas īstenot šo aktivitāti</a:t>
            </a:r>
          </a:p>
          <a:p>
            <a:pPr marL="268288" indent="-268288" algn="just">
              <a:buFont typeface="+mj-lt"/>
              <a:buAutoNum type="arabicPeriod"/>
            </a:pPr>
            <a:r>
              <a:rPr lang="lv-LV" dirty="0"/>
              <a:t>darbs ar attiecīgajām pašvaldībām un uzņēmumiem (kopā un/vai arī atsevišķi), meklējot iespējas, kā veicināt uzņēmumu konkurētspēju gan vietējā, gan starptautiskajā līmenī</a:t>
            </a:r>
          </a:p>
          <a:p>
            <a:pPr marL="268288" indent="-268288" algn="just">
              <a:buFont typeface="+mj-lt"/>
              <a:buAutoNum type="arabicPeriod"/>
            </a:pPr>
            <a:r>
              <a:rPr lang="lv-LV" dirty="0"/>
              <a:t>iespējām var būt apmācību organizēšana, kontaktu meklēšana universitātēs, nodokļu atlaides u.c.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9912"/>
            <a:ext cx="8162365" cy="9824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lv-LV" b="1" u="sng" dirty="0" smtClean="0"/>
              <a:t>Mērķis</a:t>
            </a:r>
            <a:r>
              <a:rPr lang="lv-LV" b="1" dirty="0" smtClean="0"/>
              <a:t>: </a:t>
            </a:r>
            <a:r>
              <a:rPr lang="lv-LV" dirty="0" smtClean="0"/>
              <a:t>nodrošināt </a:t>
            </a:r>
            <a:r>
              <a:rPr lang="lv-LV" dirty="0" smtClean="0"/>
              <a:t>sadarbību uzņēmējdarbības jomā</a:t>
            </a:r>
            <a:endParaRPr lang="lv-LV" dirty="0" smtClean="0"/>
          </a:p>
        </p:txBody>
      </p:sp>
      <p:grpSp>
        <p:nvGrpSpPr>
          <p:cNvPr id="7" name="Group 11"/>
          <p:cNvGrpSpPr/>
          <p:nvPr/>
        </p:nvGrpSpPr>
        <p:grpSpPr>
          <a:xfrm>
            <a:off x="381071" y="2951617"/>
            <a:ext cx="4057650" cy="2362200"/>
            <a:chOff x="514350" y="3286897"/>
            <a:chExt cx="4057650" cy="2362200"/>
          </a:xfrm>
        </p:grpSpPr>
        <p:graphicFrame>
          <p:nvGraphicFramePr>
            <p:cNvPr id="8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7671589"/>
                </p:ext>
              </p:extLst>
            </p:nvPr>
          </p:nvGraphicFramePr>
          <p:xfrm>
            <a:off x="514350" y="3286897"/>
            <a:ext cx="4057650" cy="2362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1" r:id="rId3" imgW="5446961" imgH="3160890" progId="Visio.Drawing.11">
                    <p:embed/>
                  </p:oleObj>
                </mc:Choice>
                <mc:Fallback>
                  <p:oleObj r:id="rId3" imgW="5446961" imgH="3160890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350" y="3286897"/>
                          <a:ext cx="4057650" cy="2362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1896858" y="3394715"/>
              <a:ext cx="129263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lv-LV" b="1" dirty="0" smtClean="0">
                  <a:latin typeface="+mj-lt"/>
                </a:rPr>
                <a:t>ZPR (ZUC)</a:t>
              </a:r>
              <a:endParaRPr lang="lv-LV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6558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649941" y="365125"/>
            <a:ext cx="10515600" cy="1325563"/>
          </a:xfrm>
        </p:spPr>
        <p:txBody>
          <a:bodyPr>
            <a:normAutofit/>
          </a:bodyPr>
          <a:lstStyle/>
          <a:p>
            <a:r>
              <a:rPr lang="lv-LV" b="1" dirty="0">
                <a:solidFill>
                  <a:srgbClr val="0075BF"/>
                </a:solidFill>
              </a:rPr>
              <a:t>6. Plašākas sabiedrības informēšanas kampaņas un citi pasākumi </a:t>
            </a:r>
            <a:endParaRPr lang="lv-LV" b="1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13</a:t>
            </a:fld>
            <a:endParaRPr lang="lv-LV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1209" y="2308921"/>
            <a:ext cx="4003735" cy="2184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b="1" u="sng" dirty="0" smtClean="0"/>
              <a:t>Mērķis</a:t>
            </a:r>
            <a:r>
              <a:rPr lang="lv-LV" b="1" dirty="0" smtClean="0"/>
              <a:t>: </a:t>
            </a:r>
            <a:r>
              <a:rPr lang="lv-LV" sz="2600" dirty="0" smtClean="0"/>
              <a:t>Rīkot kopīgus pasākumus reģiona līmenī par energoefektivitāti, atjaunojamo energoresursu izmantošanu un transportu 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4294967295"/>
          </p:nvPr>
        </p:nvSpPr>
        <p:spPr>
          <a:xfrm>
            <a:off x="7736542" y="2021276"/>
            <a:ext cx="4117041" cy="400448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58775" indent="-358775">
              <a:buNone/>
            </a:pPr>
            <a:r>
              <a:rPr lang="lv-LV" b="1" u="sng" dirty="0"/>
              <a:t>Galvenie uzdevumi</a:t>
            </a:r>
            <a:r>
              <a:rPr lang="lv-LV" b="1" u="sng" dirty="0" smtClean="0"/>
              <a:t>: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Apzināt pašvaldību nepieciešamību pēc atbilstošās tēmas 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Sagatavot rīcības grafiku/plānu pasākumu īstenošanai 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Piesaistīt ekspertus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Vienotu materiālu (plakāti, bukleti, video u.c.) izstrāde  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Palīdzēt rīkot pasākumus pašvaldībās</a:t>
            </a:r>
            <a:endParaRPr lang="lv-LV" sz="2400" dirty="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077" y="3572627"/>
            <a:ext cx="1575845" cy="203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17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83471" cy="1325563"/>
          </a:xfrm>
        </p:spPr>
        <p:txBody>
          <a:bodyPr>
            <a:noAutofit/>
          </a:bodyPr>
          <a:lstStyle/>
          <a:p>
            <a:r>
              <a:rPr lang="lv-LV" b="1" dirty="0">
                <a:solidFill>
                  <a:srgbClr val="0075BF"/>
                </a:solidFill>
              </a:rPr>
              <a:t>9. Ilgtspējīga transporta un infrastruktūras attīstības iespējas pašvaldības pārvaldes sektorā</a:t>
            </a:r>
            <a:endParaRPr lang="lv-LV" b="1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14</a:t>
            </a:fld>
            <a:endParaRPr lang="lv-LV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385482" y="2090104"/>
            <a:ext cx="3886200" cy="196194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lv-LV" b="1" u="sng" dirty="0" smtClean="0"/>
              <a:t>Mērķis</a:t>
            </a:r>
            <a:r>
              <a:rPr lang="lv-LV" b="1" dirty="0" smtClean="0"/>
              <a:t>:</a:t>
            </a:r>
            <a:r>
              <a:rPr lang="lv-LV" b="1" dirty="0"/>
              <a:t> </a:t>
            </a:r>
            <a:r>
              <a:rPr lang="lv-LV" dirty="0" smtClean="0"/>
              <a:t>veicināt videi draudzīga transporta izmantošana pašvaldības pārvaldes sektorā</a:t>
            </a:r>
            <a:endParaRPr lang="lv-LV" u="sng" dirty="0" smtClean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574905" y="1955212"/>
            <a:ext cx="3886200" cy="39912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b="1" u="sng" dirty="0" smtClean="0"/>
              <a:t>Galvenie uzdevumi: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Transporta lietojuma paradumu analīze 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Labās prakses piemēru identificēšana un analīze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Sadarbības veicināšana starp pašvaldībām (diskusijas, pieredzes apmaiņa, sadarbības iespēju meklēšana u.c.)</a:t>
            </a:r>
          </a:p>
          <a:p>
            <a:pPr marL="358775" indent="-358775">
              <a:buFont typeface="+mj-lt"/>
              <a:buAutoNum type="arabicPeriod"/>
            </a:pPr>
            <a:r>
              <a:rPr lang="lv-LV" sz="2400" dirty="0" smtClean="0"/>
              <a:t>Pilotprojektu identificēšana un ieviešana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885204"/>
            <a:ext cx="3285459" cy="164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751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25506" y="223954"/>
            <a:ext cx="11878235" cy="993028"/>
          </a:xfrm>
        </p:spPr>
        <p:txBody>
          <a:bodyPr>
            <a:normAutofit/>
          </a:bodyPr>
          <a:lstStyle/>
          <a:p>
            <a:r>
              <a:rPr lang="lv-LV" sz="4000" b="1" dirty="0">
                <a:latin typeface="+mn-lt"/>
              </a:rPr>
              <a:t>Aktivitātes, kas vērstas uz enerģētikas nozares </a:t>
            </a:r>
            <a:r>
              <a:rPr lang="lv-LV" sz="4000" b="1" dirty="0" smtClean="0">
                <a:latin typeface="+mn-lt"/>
              </a:rPr>
              <a:t>attīstību</a:t>
            </a:r>
            <a:endParaRPr lang="lv-LV" sz="4000" dirty="0">
              <a:latin typeface="+mn-lt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192306" y="1304411"/>
            <a:ext cx="9610165" cy="487708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lv-LV" b="1" dirty="0" smtClean="0"/>
              <a:t> Plānošana</a:t>
            </a:r>
            <a:r>
              <a:rPr lang="lv-LV" dirty="0" smtClean="0"/>
              <a:t>:</a:t>
            </a:r>
          </a:p>
          <a:p>
            <a:pPr lvl="1"/>
            <a:r>
              <a:rPr lang="lv-LV" dirty="0"/>
              <a:t>Reģiona mobilitātes plāna izstrāde (A 3.2</a:t>
            </a:r>
            <a:r>
              <a:rPr lang="lv-LV" dirty="0" smtClean="0"/>
              <a:t>.)</a:t>
            </a:r>
          </a:p>
          <a:p>
            <a:pPr lvl="1"/>
            <a:r>
              <a:rPr lang="lv-LV" dirty="0"/>
              <a:t>Zemgales reģiona </a:t>
            </a:r>
            <a:r>
              <a:rPr lang="lv-LV" dirty="0" err="1"/>
              <a:t>bioekonomikas</a:t>
            </a:r>
            <a:r>
              <a:rPr lang="lv-LV" dirty="0"/>
              <a:t> stratēģijas izstrāde (A 4.13</a:t>
            </a:r>
            <a:r>
              <a:rPr lang="lv-LV" dirty="0" smtClean="0"/>
              <a:t>.)</a:t>
            </a:r>
          </a:p>
          <a:p>
            <a:pPr lvl="1"/>
            <a:r>
              <a:rPr lang="lv-LV" dirty="0"/>
              <a:t>B</a:t>
            </a:r>
            <a:r>
              <a:rPr lang="lv-LV" dirty="0" smtClean="0"/>
              <a:t>iomasas </a:t>
            </a:r>
            <a:r>
              <a:rPr lang="lv-LV" dirty="0"/>
              <a:t>potenciāla noteikšanai reģionā un iespējām tās izmantošanai </a:t>
            </a:r>
            <a:r>
              <a:rPr lang="lv-LV" dirty="0" smtClean="0"/>
              <a:t>enerģētikā</a:t>
            </a:r>
          </a:p>
          <a:p>
            <a:pPr lvl="1"/>
            <a:r>
              <a:rPr lang="lv-LV" dirty="0"/>
              <a:t>Atkritumu izmantošanas potenciāla noteikšana reģionā un iespējas tā izmantošanai enerģētikā</a:t>
            </a:r>
            <a:endParaRPr lang="lv-LV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lv-LV" b="1" dirty="0" smtClean="0"/>
              <a:t> Izpēte</a:t>
            </a:r>
            <a:r>
              <a:rPr lang="lv-LV" b="1" dirty="0"/>
              <a:t>, demonstrācijas aktivitātes un </a:t>
            </a:r>
            <a:r>
              <a:rPr lang="lv-LV" b="1" dirty="0" smtClean="0"/>
              <a:t>pilotprojekti</a:t>
            </a:r>
            <a:r>
              <a:rPr lang="lv-LV" dirty="0" smtClean="0"/>
              <a:t>:</a:t>
            </a:r>
          </a:p>
          <a:p>
            <a:pPr lvl="1"/>
            <a:r>
              <a:rPr lang="lv-LV" dirty="0"/>
              <a:t>Automatizēta </a:t>
            </a:r>
            <a:r>
              <a:rPr lang="lv-LV" dirty="0" err="1"/>
              <a:t>bezvadītāja</a:t>
            </a:r>
            <a:r>
              <a:rPr lang="lv-LV" dirty="0"/>
              <a:t> elektriska transportlīdzekļa </a:t>
            </a:r>
            <a:r>
              <a:rPr lang="lv-LV" dirty="0" smtClean="0"/>
              <a:t>demonstrācija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lv-LV" b="1" dirty="0" smtClean="0"/>
              <a:t> Izglītošana un informēšana</a:t>
            </a:r>
            <a:r>
              <a:rPr lang="lv-LV" dirty="0" smtClean="0"/>
              <a:t>:</a:t>
            </a:r>
          </a:p>
          <a:p>
            <a:pPr lvl="1"/>
            <a:r>
              <a:rPr lang="lv-LV" dirty="0"/>
              <a:t>Izglītošana un sabiedrības informēšana par energoefektivitāti un atjaunojamo energoresursu </a:t>
            </a:r>
            <a:r>
              <a:rPr lang="lv-LV" dirty="0" smtClean="0"/>
              <a:t>izmantošanu</a:t>
            </a:r>
          </a:p>
          <a:p>
            <a:pPr lvl="1"/>
            <a:r>
              <a:rPr lang="lv-LV" dirty="0"/>
              <a:t>Izglītojošie pasākumi saistībā ar klimata pārmaiņām (A 4.12</a:t>
            </a:r>
            <a:r>
              <a:rPr lang="lv-LV" dirty="0" smtClean="0"/>
              <a:t>.)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lv-LV" b="1" dirty="0" smtClean="0"/>
              <a:t> Uzņēmējdarbības </a:t>
            </a:r>
            <a:r>
              <a:rPr lang="lv-LV" b="1" dirty="0"/>
              <a:t>vides </a:t>
            </a:r>
            <a:r>
              <a:rPr lang="lv-LV" b="1" dirty="0" smtClean="0"/>
              <a:t>uzlabošana</a:t>
            </a:r>
            <a:r>
              <a:rPr lang="lv-LV" dirty="0" smtClean="0"/>
              <a:t>:</a:t>
            </a:r>
          </a:p>
          <a:p>
            <a:pPr lvl="1"/>
            <a:r>
              <a:rPr lang="lv-LV" dirty="0"/>
              <a:t>Atbalsts uzņēmējdarbības idejām (A 1.7</a:t>
            </a:r>
            <a:r>
              <a:rPr lang="lv-LV" dirty="0" smtClean="0"/>
              <a:t>.)</a:t>
            </a:r>
          </a:p>
          <a:p>
            <a:pPr lvl="1"/>
            <a:r>
              <a:rPr lang="lv-LV" dirty="0"/>
              <a:t>Uzņēmēju sadarbības tīklu atbalsts (A 1.8</a:t>
            </a:r>
            <a:r>
              <a:rPr lang="lv-LV" dirty="0" smtClean="0"/>
              <a:t>.)</a:t>
            </a:r>
          </a:p>
          <a:p>
            <a:pPr lvl="1"/>
            <a:r>
              <a:rPr lang="lv-LV" dirty="0"/>
              <a:t>Zināšanu </a:t>
            </a:r>
            <a:r>
              <a:rPr lang="lv-LV" dirty="0" err="1"/>
              <a:t>pārneses</a:t>
            </a:r>
            <a:r>
              <a:rPr lang="lv-LV" dirty="0"/>
              <a:t> aktivitātes uzņēmējdarbībā (A 1.20.)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14610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/>
            </a:r>
            <a:br>
              <a:rPr lang="lv-LV" dirty="0"/>
            </a:br>
            <a:endParaRPr lang="lv-LV" dirty="0"/>
          </a:p>
        </p:txBody>
      </p:sp>
      <p:pic>
        <p:nvPicPr>
          <p:cNvPr id="4" name="Picture 3" descr="C:\Documents and Settings\Lietotajs\My Documents\Google disks\Raitis\Projekti\2007-2013\INTERREG IV C\EU 2020 Go Local\31.augusta meteriāls\DSC02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68" y="1528176"/>
            <a:ext cx="3569918" cy="258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04" y="1528176"/>
            <a:ext cx="3440914" cy="258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Documents and Settings\Lietotajs\My Documents\Google disks\Raitis\Projekti\2007-2013\INTERREG IV C\EU 2020 Go Local\31.augusta meteriāls\DSC0377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4131" y="3806722"/>
            <a:ext cx="3793310" cy="26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505" y="4462572"/>
            <a:ext cx="5834045" cy="1211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aida numura vietturi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57858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269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127512" y="365125"/>
            <a:ext cx="8226287" cy="1325563"/>
          </a:xfrm>
        </p:spPr>
        <p:txBody>
          <a:bodyPr>
            <a:normAutofit/>
          </a:bodyPr>
          <a:lstStyle/>
          <a:p>
            <a:r>
              <a:rPr lang="lv-LV" b="1" dirty="0" smtClean="0">
                <a:latin typeface="+mn-lt"/>
              </a:rPr>
              <a:t>ES 2020.gada </a:t>
            </a:r>
            <a:r>
              <a:rPr lang="lv-LV" b="1" dirty="0">
                <a:latin typeface="+mn-lt"/>
              </a:rPr>
              <a:t>un 2030.gada </a:t>
            </a:r>
            <a:r>
              <a:rPr lang="lv-LV" b="1" dirty="0" smtClean="0">
                <a:latin typeface="+mn-lt"/>
              </a:rPr>
              <a:t>mērķi</a:t>
            </a:r>
            <a:endParaRPr lang="lv-LV" b="1" dirty="0">
              <a:latin typeface="+mn-lt"/>
            </a:endParaRPr>
          </a:p>
        </p:txBody>
      </p:sp>
      <p:graphicFrame>
        <p:nvGraphicFramePr>
          <p:cNvPr id="6" name="Satura vietturis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205586"/>
              </p:ext>
            </p:extLst>
          </p:nvPr>
        </p:nvGraphicFramePr>
        <p:xfrm>
          <a:off x="1522355" y="1813417"/>
          <a:ext cx="10221970" cy="4665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8017"/>
                <a:gridCol w="1818226"/>
                <a:gridCol w="2838365"/>
                <a:gridCol w="1757362"/>
              </a:tblGrid>
              <a:tr h="494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Mērķis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800">
                          <a:effectLst/>
                        </a:rPr>
                        <a:t>2020.gada mērķis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800">
                          <a:effectLst/>
                        </a:rPr>
                        <a:t>Sasniegtais rezultāts 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2030.gada mērķis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843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 smtClean="0">
                          <a:effectLst/>
                        </a:rPr>
                        <a:t>Samazināt </a:t>
                      </a:r>
                      <a:r>
                        <a:rPr lang="lv-LV" sz="1800" dirty="0">
                          <a:effectLst/>
                        </a:rPr>
                        <a:t>siltumnīcefekta gāzu (SEG) emisijas salīdzinājumā ar 1990. gada līmeni par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20 %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u="none" dirty="0">
                          <a:effectLst/>
                        </a:rPr>
                        <a:t>22 % (2016) 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000" u="sng" dirty="0">
                          <a:effectLst/>
                          <a:hlinkClick r:id="rId2"/>
                        </a:rPr>
                        <a:t>http://ec.europa.eu/eurostat/statistics-explained/index.php/Greenhouse_gas_emission_statistics</a:t>
                      </a:r>
                      <a:endParaRPr lang="lv-LV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40 %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729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Panākt, lai no atjaunojamiem energoresursiem iegūtās enerģijas īpatsvars ir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20 % no kopējā patēriņa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u="none" dirty="0">
                          <a:effectLst/>
                        </a:rPr>
                        <a:t>17 % (2016)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000" u="sng" dirty="0">
                          <a:effectLst/>
                          <a:hlinkClick r:id="rId3"/>
                        </a:rPr>
                        <a:t>http://ec.europa.eu/eurostat/web/energy/data/shares</a:t>
                      </a:r>
                      <a:endParaRPr lang="lv-LV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27 % no kopējā patēriņa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619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lv-LV" sz="18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 smtClean="0">
                          <a:effectLst/>
                        </a:rPr>
                        <a:t>Uzlabot </a:t>
                      </a:r>
                      <a:r>
                        <a:rPr lang="lv-LV" sz="1800" dirty="0">
                          <a:effectLst/>
                        </a:rPr>
                        <a:t>energoefektivitāti, samazinot enerģijas patēriņu par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20 %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u="none" strike="noStrike" dirty="0">
                          <a:effectLst/>
                        </a:rPr>
                        <a:t> 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32,5 % (2018.gada 14.jūnija Komisijas lēmums)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</a:t>
            </a:fld>
            <a:endParaRPr lang="lv-LV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 rotWithShape="1">
          <a:blip r:embed="rId4"/>
          <a:srcRect l="24845" t="10783" r="54619" b="64108"/>
          <a:stretch/>
        </p:blipFill>
        <p:spPr>
          <a:xfrm>
            <a:off x="0" y="5323"/>
            <a:ext cx="2501153" cy="168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0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>
                <a:latin typeface="+mn-lt"/>
              </a:rPr>
              <a:t>Latvijas 2020.gada un 2030.gada </a:t>
            </a:r>
            <a:r>
              <a:rPr lang="lv-LV" b="1" dirty="0" smtClean="0">
                <a:latin typeface="+mn-lt"/>
              </a:rPr>
              <a:t>mērķi</a:t>
            </a:r>
            <a:endParaRPr lang="lv-LV" b="1" dirty="0">
              <a:latin typeface="+mn-lt"/>
            </a:endParaRPr>
          </a:p>
        </p:txBody>
      </p:sp>
      <p:graphicFrame>
        <p:nvGraphicFramePr>
          <p:cNvPr id="5" name="Satura vietturi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338066"/>
              </p:ext>
            </p:extLst>
          </p:nvPr>
        </p:nvGraphicFramePr>
        <p:xfrm>
          <a:off x="576262" y="1960880"/>
          <a:ext cx="10777538" cy="4125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6712"/>
                <a:gridCol w="1568044"/>
                <a:gridCol w="3367868"/>
                <a:gridCol w="2014914"/>
              </a:tblGrid>
              <a:tr h="538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Mērķis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800">
                          <a:effectLst/>
                        </a:rPr>
                        <a:t>2020.gada mērķis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800">
                          <a:effectLst/>
                        </a:rPr>
                        <a:t>Sasniegtais rezultāts 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2030.gada mērķis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774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Samazināt siltumnīcefekta gāzu (SEG) emisijas salīdzinājumā ar 1990. gada līmeni par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20 %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>
                          <a:effectLst/>
                        </a:rPr>
                        <a:t>56.77 % (2015</a:t>
                      </a:r>
                      <a:r>
                        <a:rPr lang="lv-LV" sz="1800" dirty="0" smtClean="0">
                          <a:effectLst/>
                        </a:rPr>
                        <a:t>)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000" u="sng" dirty="0" smtClean="0">
                          <a:effectLst/>
                          <a:hlinkClick r:id="rId2"/>
                        </a:rPr>
                        <a:t>https</a:t>
                      </a:r>
                      <a:r>
                        <a:rPr lang="lv-LV" sz="1000" u="sng" dirty="0">
                          <a:effectLst/>
                          <a:hlinkClick r:id="rId2"/>
                        </a:rPr>
                        <a:t>://www.meteo.lv/fs/CKFinderJava/userfiles/files/Vide/Klimats/Zin_starpt_org/LV_NIR_UNFCCC_13042017.pdf</a:t>
                      </a:r>
                      <a:r>
                        <a:rPr lang="lv-LV" sz="1000" dirty="0">
                          <a:effectLst/>
                        </a:rPr>
                        <a:t> - 26.lpp.</a:t>
                      </a:r>
                      <a:endParaRPr lang="lv-LV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6 % pret 2005.gadu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u="none" strike="noStrike" dirty="0">
                          <a:effectLst/>
                        </a:rPr>
                        <a:t> 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859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 smtClean="0">
                          <a:effectLst/>
                        </a:rPr>
                        <a:t>Panākt</a:t>
                      </a:r>
                      <a:r>
                        <a:rPr lang="lv-LV" sz="1800" dirty="0">
                          <a:effectLst/>
                        </a:rPr>
                        <a:t>, lai no atjaunojamiem energoresursiem iegūtās enerģijas īpatsvars ir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40 % no kopējā patēriņa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u="none" dirty="0">
                          <a:effectLst/>
                        </a:rPr>
                        <a:t>37,2 % (2016</a:t>
                      </a:r>
                      <a:r>
                        <a:rPr lang="lv-LV" sz="1800" u="none" dirty="0" smtClean="0">
                          <a:effectLst/>
                        </a:rPr>
                        <a:t>)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000" u="sng" dirty="0" smtClean="0">
                          <a:effectLst/>
                          <a:hlinkClick r:id="rId3"/>
                        </a:rPr>
                        <a:t>http</a:t>
                      </a:r>
                      <a:r>
                        <a:rPr lang="lv-LV" sz="1000" u="sng" dirty="0">
                          <a:effectLst/>
                          <a:hlinkClick r:id="rId3"/>
                        </a:rPr>
                        <a:t>://ec.europa.eu/eurostat/documents/2995521/8612324/8-25012018-AP-EN.pdf/9d28caef-1961-4dd1-a901-af18f121fb2d</a:t>
                      </a:r>
                      <a:endParaRPr lang="lv-LV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 smtClean="0">
                          <a:effectLst/>
                        </a:rPr>
                        <a:t>50</a:t>
                      </a:r>
                      <a:r>
                        <a:rPr lang="lv-LV" sz="1800" baseline="0" dirty="0" smtClean="0">
                          <a:effectLst/>
                        </a:rPr>
                        <a:t> </a:t>
                      </a:r>
                      <a:r>
                        <a:rPr lang="lv-LV" sz="1800" dirty="0" smtClean="0">
                          <a:effectLst/>
                        </a:rPr>
                        <a:t>%, </a:t>
                      </a:r>
                      <a:r>
                        <a:rPr lang="lv-LV" sz="1800" dirty="0">
                          <a:effectLst/>
                        </a:rPr>
                        <a:t>tai skaitā palielināt atjaunojamās enerģijas patēriņu transportā</a:t>
                      </a:r>
                      <a:endParaRPr lang="lv-LV" sz="1800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Georgia" panose="02040502050405020303" pitchFamily="18" charset="0"/>
                      </a:endParaRPr>
                    </a:p>
                  </a:txBody>
                  <a:tcPr marL="68580" marR="68580" marT="0" marB="0"/>
                </a:tc>
              </a:tr>
              <a:tr h="5381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Uzlabot energoefektivitāti, samazinot enerģijas patēriņu par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>
                          <a:effectLst/>
                        </a:rPr>
                        <a:t>20 %</a:t>
                      </a:r>
                      <a:endParaRPr lang="lv-LV" sz="18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u="none" strike="noStrike" dirty="0">
                          <a:effectLst/>
                        </a:rPr>
                        <a:t> 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effectLst/>
                        </a:rPr>
                        <a:t> </a:t>
                      </a:r>
                      <a:endParaRPr lang="lv-LV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42037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Oswald Regular"/>
              </a:rPr>
              <a:t>Zemgales reģiona rīcības plāns Enerģētikā 2012.-2020.gadam</a:t>
            </a:r>
            <a:endParaRPr lang="lv-LV" b="1" dirty="0">
              <a:latin typeface="Oswald Regular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1828800"/>
            <a:ext cx="10163175" cy="4348163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lv-LV" sz="2000" dirty="0">
                <a:latin typeface="Oswald Regular"/>
              </a:rPr>
              <a:t>„Zemgales reģiona rīcības plāns enerģētikā 2012.-2020.g</a:t>
            </a:r>
            <a:r>
              <a:rPr lang="lv-LV" sz="2000" dirty="0" smtClean="0">
                <a:latin typeface="Oswald Regular"/>
              </a:rPr>
              <a:t>.” (</a:t>
            </a:r>
            <a:r>
              <a:rPr lang="lv-LV" sz="2000" dirty="0">
                <a:latin typeface="Oswald Regular"/>
              </a:rPr>
              <a:t>Rīcības plāns) izstrādāts saskaņā ar </a:t>
            </a:r>
            <a:r>
              <a:rPr lang="lv-LV" sz="2000" dirty="0" smtClean="0">
                <a:latin typeface="Oswald Regular"/>
              </a:rPr>
              <a:t>starptautiskās programmas </a:t>
            </a:r>
            <a:r>
              <a:rPr lang="lv-LV" sz="2000" dirty="0" err="1">
                <a:latin typeface="Oswald Regular"/>
              </a:rPr>
              <a:t>Interreg</a:t>
            </a:r>
            <a:r>
              <a:rPr lang="lv-LV" sz="2000" dirty="0">
                <a:latin typeface="Oswald Regular"/>
              </a:rPr>
              <a:t> IVC projekta „EU2020 </a:t>
            </a:r>
            <a:r>
              <a:rPr lang="lv-LV" sz="2000" dirty="0" err="1">
                <a:latin typeface="Oswald Regular"/>
              </a:rPr>
              <a:t>Going</a:t>
            </a:r>
            <a:r>
              <a:rPr lang="lv-LV" sz="2000" dirty="0">
                <a:latin typeface="Oswald Regular"/>
              </a:rPr>
              <a:t> </a:t>
            </a:r>
            <a:r>
              <a:rPr lang="lv-LV" sz="2000" dirty="0" err="1">
                <a:latin typeface="Oswald Regular"/>
              </a:rPr>
              <a:t>Local</a:t>
            </a:r>
            <a:r>
              <a:rPr lang="lv-LV" sz="2000" dirty="0">
                <a:latin typeface="Oswald Regular"/>
              </a:rPr>
              <a:t>” metodoloģiju.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lv-LV" sz="2000" dirty="0">
                <a:latin typeface="Oswald Regular"/>
              </a:rPr>
              <a:t> </a:t>
            </a:r>
            <a:endParaRPr lang="lv-LV" sz="2000" dirty="0" smtClean="0">
              <a:latin typeface="Oswald Regular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lv-LV" sz="2000" dirty="0">
                <a:latin typeface="Oswald Regular"/>
                <a:cs typeface="Microsoft Uighur" pitchFamily="2" charset="-78"/>
              </a:rPr>
              <a:t>Atbilstoši Latvijas virzībai un turpinot Zemgales Ilgtspējīgas Enerģētikas Rīcības Plānā (SEAP) noteikto, izvirzīti </a:t>
            </a:r>
            <a:r>
              <a:rPr lang="lv-LV" sz="2000" b="1" dirty="0">
                <a:latin typeface="Oswald Regular"/>
                <a:cs typeface="Microsoft Uighur" pitchFamily="2" charset="-78"/>
              </a:rPr>
              <a:t>3</a:t>
            </a:r>
            <a:r>
              <a:rPr lang="lv-LV" sz="2000" dirty="0">
                <a:latin typeface="Oswald Regular"/>
                <a:cs typeface="Microsoft Uighur" pitchFamily="2" charset="-78"/>
              </a:rPr>
              <a:t> </a:t>
            </a:r>
            <a:r>
              <a:rPr lang="lv-LV" sz="2000" b="1" dirty="0">
                <a:latin typeface="Oswald Regular"/>
                <a:cs typeface="Microsoft Uighur" pitchFamily="2" charset="-78"/>
              </a:rPr>
              <a:t>galvenie mērķi</a:t>
            </a:r>
            <a:r>
              <a:rPr lang="lv-LV" sz="2000" dirty="0">
                <a:latin typeface="Oswald Regular"/>
                <a:cs typeface="Microsoft Uighur" pitchFamily="2" charset="-78"/>
              </a:rPr>
              <a:t>:</a:t>
            </a:r>
          </a:p>
          <a:p>
            <a:pPr marL="631825" indent="-333375" algn="just">
              <a:lnSpc>
                <a:spcPct val="100000"/>
              </a:lnSpc>
              <a:buAutoNum type="arabicPeriod"/>
            </a:pPr>
            <a:r>
              <a:rPr lang="lv-LV" sz="2000" dirty="0">
                <a:latin typeface="Oswald Regular"/>
                <a:cs typeface="Microsoft Uighur" pitchFamily="2" charset="-78"/>
              </a:rPr>
              <a:t>Līdz 2020.gadam palielināt atjaunojamās enerģijas un īpatsvaru energoapgādē līdz 40%.</a:t>
            </a:r>
          </a:p>
          <a:p>
            <a:pPr marL="631825" indent="-333375" algn="just">
              <a:lnSpc>
                <a:spcPct val="100000"/>
              </a:lnSpc>
              <a:buAutoNum type="arabicPeriod"/>
            </a:pPr>
            <a:r>
              <a:rPr lang="lv-LV" sz="2000" dirty="0">
                <a:latin typeface="Oswald Regular"/>
                <a:cs typeface="Microsoft Uighur" pitchFamily="2" charset="-78"/>
              </a:rPr>
              <a:t>Līdz 2020.gadam par 20% paaugstināt energoefektivitāti.</a:t>
            </a:r>
          </a:p>
          <a:p>
            <a:pPr marL="631825" indent="-333375" algn="just">
              <a:lnSpc>
                <a:spcPct val="100000"/>
              </a:lnSpc>
              <a:buAutoNum type="arabicPeriod"/>
            </a:pPr>
            <a:r>
              <a:rPr lang="lv-LV" sz="2000" dirty="0">
                <a:latin typeface="Oswald Regular"/>
                <a:cs typeface="Microsoft Uighur" pitchFamily="2" charset="-78"/>
              </a:rPr>
              <a:t>Ieviest vismaz 10 iniciatīvas reģionālā līmenī šo mērķu sasniegšanai.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91105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257176" y="250825"/>
            <a:ext cx="10939462" cy="1325563"/>
          </a:xfrm>
        </p:spPr>
        <p:txBody>
          <a:bodyPr>
            <a:normAutofit/>
          </a:bodyPr>
          <a:lstStyle/>
          <a:p>
            <a:r>
              <a:rPr lang="lv-LV" b="1" dirty="0" smtClean="0">
                <a:latin typeface="+mn-lt"/>
              </a:rPr>
              <a:t>Pašvaldību </a:t>
            </a:r>
            <a:r>
              <a:rPr lang="lv-LV" b="1" dirty="0">
                <a:latin typeface="+mn-lt"/>
              </a:rPr>
              <a:t>galvenie izaicinājumi enerģētikas, vides un klimata </a:t>
            </a:r>
            <a:r>
              <a:rPr lang="lv-LV" b="1" dirty="0" smtClean="0">
                <a:latin typeface="+mn-lt"/>
              </a:rPr>
              <a:t>sektorā</a:t>
            </a:r>
            <a:endParaRPr lang="lv-LV" b="1" dirty="0">
              <a:latin typeface="+mn-lt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6185368" y="1146631"/>
            <a:ext cx="5011270" cy="2985468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lv-LV" sz="2000" dirty="0" smtClean="0">
                <a:solidFill>
                  <a:srgbClr val="00B050"/>
                </a:solidFill>
              </a:rPr>
              <a:t>Pašvaldībās </a:t>
            </a:r>
            <a:r>
              <a:rPr lang="lv-LV" sz="2000" dirty="0">
                <a:solidFill>
                  <a:srgbClr val="00B050"/>
                </a:solidFill>
              </a:rPr>
              <a:t>ir vēl daudz ēku, kuru atjaunošanai ir nepieciešams piesaistīt finansējumu.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lv-LV" sz="2000" dirty="0" smtClean="0">
                <a:solidFill>
                  <a:srgbClr val="00B050"/>
                </a:solidFill>
              </a:rPr>
              <a:t>Katlu </a:t>
            </a:r>
            <a:r>
              <a:rPr lang="lv-LV" sz="2000" dirty="0">
                <a:solidFill>
                  <a:srgbClr val="00B050"/>
                </a:solidFill>
              </a:rPr>
              <a:t>māju zemie lietderības koeficienti, centralizētās siltumapgādes ilgtspēja.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lv-LV" sz="2000" dirty="0">
                <a:solidFill>
                  <a:srgbClr val="00B050"/>
                </a:solidFill>
              </a:rPr>
              <a:t>Kā veicināt daudzdzīvokļu ēku atjaunošanu un ko darīt ar daudzdzīvokļu ēkām, kurās katrā dzīvoklī ir uzstādīts savs apkures elements (tā saucamās “</a:t>
            </a:r>
            <a:r>
              <a:rPr lang="lv-LV" sz="2000" dirty="0" err="1">
                <a:solidFill>
                  <a:srgbClr val="00B050"/>
                </a:solidFill>
              </a:rPr>
              <a:t>skursteņmājas</a:t>
            </a:r>
            <a:r>
              <a:rPr lang="lv-LV" sz="2000" dirty="0">
                <a:solidFill>
                  <a:srgbClr val="00B050"/>
                </a:solidFill>
              </a:rPr>
              <a:t>”). 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5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139309" y="1710859"/>
            <a:ext cx="458985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lv-LV" sz="2000" dirty="0">
                <a:solidFill>
                  <a:srgbClr val="C00000"/>
                </a:solidFill>
              </a:rPr>
              <a:t>Nav enerģijas datu uzskaites par pašvaldības ēkām un infrastruktūru.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lv-LV" sz="2000" dirty="0">
                <a:solidFill>
                  <a:srgbClr val="C00000"/>
                </a:solidFill>
              </a:rPr>
              <a:t>Ja enerģijas patēriņa dati ir pieejami, tiek netiek vienkopus apkopoti un analizēti</a:t>
            </a:r>
            <a:r>
              <a:rPr lang="lv-LV" sz="2000" dirty="0" smtClean="0">
                <a:solidFill>
                  <a:srgbClr val="C0000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lv-LV" sz="2000" dirty="0">
                <a:solidFill>
                  <a:srgbClr val="C00000"/>
                </a:solidFill>
              </a:rPr>
              <a:t>Nav informācijas par uzstādīto ielu apgaismojumu novadu apdzīvotajās vietās</a:t>
            </a:r>
            <a:r>
              <a:rPr lang="lv-LV" sz="2000" dirty="0" smtClean="0">
                <a:solidFill>
                  <a:srgbClr val="C00000"/>
                </a:solidFill>
              </a:rPr>
              <a:t>.</a:t>
            </a:r>
            <a:endParaRPr lang="lv-LV" sz="2000" dirty="0">
              <a:solidFill>
                <a:srgbClr val="C00000"/>
              </a:solidFill>
            </a:endParaRPr>
          </a:p>
          <a:p>
            <a:endParaRPr lang="lv-LV" dirty="0"/>
          </a:p>
        </p:txBody>
      </p:sp>
      <p:sp>
        <p:nvSpPr>
          <p:cNvPr id="6" name="Taisnstūris 5"/>
          <p:cNvSpPr/>
          <p:nvPr/>
        </p:nvSpPr>
        <p:spPr>
          <a:xfrm>
            <a:off x="1630495" y="4573181"/>
            <a:ext cx="465600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lv-LV" sz="2000" dirty="0"/>
              <a:t>Zaļā iepirkuma kritēriji ne vienmēr tiek piemēroti iepirkumos, kas var ietekmēt pašvaldības kopējo enerģijas patēriņu</a:t>
            </a:r>
            <a:r>
              <a:rPr lang="lv-LV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lv-LV" sz="2000" dirty="0"/>
              <a:t>Kurināmā kvalitātes kritēriji bieži netiek noteikti iepirkumos vai kontrolēti kurināmā piegādes laikā un vietā.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lv-LV" dirty="0"/>
          </a:p>
          <a:p>
            <a:endParaRPr lang="lv-LV" dirty="0"/>
          </a:p>
        </p:txBody>
      </p:sp>
      <p:sp>
        <p:nvSpPr>
          <p:cNvPr id="7" name="Taisnstūris 6"/>
          <p:cNvSpPr/>
          <p:nvPr/>
        </p:nvSpPr>
        <p:spPr>
          <a:xfrm>
            <a:off x="6860241" y="4268380"/>
            <a:ext cx="43363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lv-LV" sz="2000" dirty="0">
                <a:solidFill>
                  <a:srgbClr val="7030A0"/>
                </a:solidFill>
              </a:rPr>
              <a:t>Nepieciešamība paaugstināt iedzīvotāju izpratni par enerģijas lietojumu, taupīšanu un citām videi draudzīgām un ilgtspējīgām iespējām, kā samazināt katra indivīda ietekmi uz vidi. </a:t>
            </a:r>
          </a:p>
        </p:txBody>
      </p:sp>
    </p:spTree>
    <p:extLst>
      <p:ext uri="{BB962C8B-B14F-4D97-AF65-F5344CB8AC3E}">
        <p14:creationId xmlns:p14="http://schemas.microsoft.com/office/powerpoint/2010/main" val="434591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55916" y="133396"/>
            <a:ext cx="5656092" cy="4350681"/>
          </a:xfrm>
        </p:spPr>
        <p:txBody>
          <a:bodyPr>
            <a:normAutofit/>
          </a:bodyPr>
          <a:lstStyle/>
          <a:p>
            <a:r>
              <a:rPr lang="lv-LV" sz="4000" b="1" dirty="0">
                <a:latin typeface="+mn-lt"/>
              </a:rPr>
              <a:t>Plānotie energoefektivitātes un atjaunojamo energoresursu paaugstināšanas </a:t>
            </a:r>
            <a:r>
              <a:rPr lang="lv-LV" sz="4000" b="1" dirty="0" smtClean="0">
                <a:latin typeface="+mn-lt"/>
              </a:rPr>
              <a:t>pasākumi periodā līdz 2025.gadam</a:t>
            </a:r>
            <a:endParaRPr lang="lv-LV" sz="4000" dirty="0">
              <a:latin typeface="+mn-lt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6</a:t>
            </a:fld>
            <a:endParaRPr lang="lv-LV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75716" y="587590"/>
            <a:ext cx="15398431" cy="48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graphicFrame>
        <p:nvGraphicFramePr>
          <p:cNvPr id="6" name="Objekts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469043"/>
              </p:ext>
            </p:extLst>
          </p:nvPr>
        </p:nvGraphicFramePr>
        <p:xfrm>
          <a:off x="5812008" y="133396"/>
          <a:ext cx="5178084" cy="6588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r:id="rId3" imgW="4952887" imgH="6286410" progId="Visio.Drawing.15">
                  <p:embed/>
                </p:oleObj>
              </mc:Choice>
              <mc:Fallback>
                <p:oleObj r:id="rId3" imgW="4952887" imgH="628641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2008" y="133396"/>
                        <a:ext cx="5178084" cy="658807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6464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>
                <a:latin typeface="+mn-lt"/>
              </a:rPr>
              <a:t>Projektu izvēles </a:t>
            </a:r>
            <a:r>
              <a:rPr lang="lv-LV" b="1" dirty="0" smtClean="0">
                <a:latin typeface="+mn-lt"/>
              </a:rPr>
              <a:t>kritēriji reģiona līmenim</a:t>
            </a:r>
            <a:endParaRPr lang="lv-LV" b="1" dirty="0">
              <a:latin typeface="+mn-lt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169894" y="1610472"/>
            <a:ext cx="9677400" cy="4351338"/>
          </a:xfrm>
        </p:spPr>
        <p:txBody>
          <a:bodyPr/>
          <a:lstStyle/>
          <a:p>
            <a:pPr marL="717550" lvl="0" indent="-498475">
              <a:buFont typeface="Wingdings" panose="05000000000000000000" pitchFamily="2" charset="2"/>
              <a:buChar char="q"/>
            </a:pPr>
            <a:r>
              <a:rPr lang="lv-LV" dirty="0" smtClean="0"/>
              <a:t>Aktuāli </a:t>
            </a:r>
            <a:r>
              <a:rPr lang="lv-LV" dirty="0"/>
              <a:t>ne tikai </a:t>
            </a:r>
            <a:r>
              <a:rPr lang="lv-LV" dirty="0" smtClean="0"/>
              <a:t>vienā pašvaldībā</a:t>
            </a:r>
            <a:r>
              <a:rPr lang="lv-LV" dirty="0"/>
              <a:t>, bet katras ZPR pašvaldības līmenī vai vismaz lielākam pašvaldību lokam</a:t>
            </a:r>
          </a:p>
          <a:p>
            <a:pPr marL="717550" lvl="0" indent="-498475">
              <a:buFont typeface="Wingdings" panose="05000000000000000000" pitchFamily="2" charset="2"/>
              <a:buChar char="q"/>
            </a:pPr>
            <a:r>
              <a:rPr lang="lv-LV" dirty="0"/>
              <a:t>ZPR var šo aktuālo izaicinājumu risināt reģiona līmenī. ZPR ir noteikta konkrēta </a:t>
            </a:r>
            <a:r>
              <a:rPr lang="lv-LV" dirty="0" smtClean="0"/>
              <a:t>loma</a:t>
            </a:r>
            <a:endParaRPr lang="lv-LV" dirty="0"/>
          </a:p>
          <a:p>
            <a:pPr marL="717550" lvl="0" indent="-498475">
              <a:buFont typeface="Wingdings" panose="05000000000000000000" pitchFamily="2" charset="2"/>
              <a:buChar char="q"/>
            </a:pPr>
            <a:r>
              <a:rPr lang="lv-LV" dirty="0"/>
              <a:t>Projektam ir būtiska ietekme uz enerģijas patēriņa samazināšanu un iedzīvotāju dzīves apstākļu uzlabošanu ZPR līmenī </a:t>
            </a:r>
          </a:p>
          <a:p>
            <a:pPr marL="717550" lvl="0" indent="-498475">
              <a:buFont typeface="Wingdings" panose="05000000000000000000" pitchFamily="2" charset="2"/>
              <a:buChar char="q"/>
            </a:pPr>
            <a:r>
              <a:rPr lang="lv-LV" dirty="0"/>
              <a:t>Projektam ir iespēja piesaistīt pašvaldību un/vai valsts, ES atbalsta programmu līdzfinansējumu 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1641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atura vietturi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507776"/>
              </p:ext>
            </p:extLst>
          </p:nvPr>
        </p:nvGraphicFramePr>
        <p:xfrm>
          <a:off x="140677" y="396875"/>
          <a:ext cx="11929404" cy="6324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1525"/>
                <a:gridCol w="5863976"/>
                <a:gridCol w="3753903"/>
              </a:tblGrid>
              <a:tr h="4982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 err="1">
                          <a:effectLst/>
                        </a:rPr>
                        <a:t>Ranžējums</a:t>
                      </a:r>
                      <a:r>
                        <a:rPr lang="lv-LV" sz="1600" dirty="0">
                          <a:effectLst/>
                        </a:rPr>
                        <a:t> pēc aktualitātes pakāpes (1 – svarīgākais, 7 – vismazāk svarīgs)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Pašvaldību pārstāvju vērtējums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Reģionāla līmeņa enerģētikas ekspertu (ZPR, ZREA, BEF) vērtējums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/>
                </a:tc>
              </a:tr>
              <a:tr h="29894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1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 err="1">
                          <a:solidFill>
                            <a:schemeClr val="bg1"/>
                          </a:solidFill>
                          <a:effectLst/>
                        </a:rPr>
                        <a:t>Energopārvaldības</a:t>
                      </a: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lv-LV" sz="1600" dirty="0" smtClean="0">
                          <a:solidFill>
                            <a:schemeClr val="bg1"/>
                          </a:solidFill>
                          <a:effectLst/>
                        </a:rPr>
                        <a:t>monitoringa sistēmas </a:t>
                      </a: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izstrāde un ieviešana reģiona līmenī</a:t>
                      </a:r>
                      <a:endParaRPr lang="lv-LV" sz="16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 err="1">
                          <a:solidFill>
                            <a:schemeClr val="bg1"/>
                          </a:solidFill>
                          <a:effectLst/>
                        </a:rPr>
                        <a:t>Energopārvaldības</a:t>
                      </a: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lv-LV" sz="1600" dirty="0" smtClean="0">
                          <a:solidFill>
                            <a:schemeClr val="bg1"/>
                          </a:solidFill>
                          <a:effectLst/>
                        </a:rPr>
                        <a:t>monitoringa sistēmas </a:t>
                      </a: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izstrāde un ieviešana reģiona līmenī</a:t>
                      </a:r>
                      <a:endParaRPr lang="lv-LV" sz="16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63941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2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Energoefektivitātes pakalpojumu izmantošanas veicināšana reģiona līmenī</a:t>
                      </a:r>
                    </a:p>
                    <a:p>
                      <a:pPr marL="342900" lvl="0" indent="-342900" algn="l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Centralizēto iepirkumu ieviešana publisko ēku un infrastruktūras atjaunošanai</a:t>
                      </a:r>
                      <a:endParaRPr lang="lv-LV" sz="16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chemeClr val="bg1"/>
                          </a:solidFill>
                          <a:effectLst/>
                        </a:rPr>
                        <a:t>Investīcijas uzņēmējdarbības attīstības veicināšanai</a:t>
                      </a:r>
                      <a:endParaRPr lang="lv-LV" sz="16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982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3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Plašākas sabiedrības informēšanas kampaņas un citi pasākumi par energoefektivitāti, AER izmantošanu un ilgtspējīgu transportu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Ilgtspējīga transporta un infrastruktūras attīstības iespējas pašvaldības pārvaldes sektorā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982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lv-LV" sz="16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Investīcijas uzņēmējdarbības attīstības veicināšanai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Plašākas sabiedrības informēšanas kampaņas un citi pasākumi par energoefektivitāti, AER izmantošanu un ilgtspējīgu transportu 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894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lv-LV" sz="16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Ilgtspējīga transporta un infrastruktūras attīstības iespējas pašvaldības pārvaldes sektorā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Racionāla atjaunojamo energoresursu lietošana 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2034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lv-LV" sz="16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lv-LV" sz="1600" dirty="0">
                          <a:effectLst/>
                        </a:rPr>
                        <a:t>Individuālās apkures daudzdzīvokļu ēku dzīvokļos reorganizācija pašvaldībās</a:t>
                      </a:r>
                    </a:p>
                    <a:p>
                      <a:pPr marL="342900" lvl="0" indent="-342900" algn="l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lv-LV" sz="1600" dirty="0">
                          <a:effectLst/>
                        </a:rPr>
                        <a:t>Sarūkošo pašvaldību (kur samazinās iedzīvotāju skaits) enerģētikas izaicinājumi</a:t>
                      </a:r>
                    </a:p>
                    <a:p>
                      <a:pPr marL="342900" lvl="0" indent="-342900" algn="l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lv-LV" sz="1600" dirty="0">
                          <a:effectLst/>
                        </a:rPr>
                        <a:t>CSS attīstības iespējas ciemos un apdzīvotās vietās ar zemu iedzīvotāju blīvumu </a:t>
                      </a:r>
                    </a:p>
                  </a:txBody>
                  <a:tcPr marL="37368" marR="37368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lv-LV" sz="1600" dirty="0">
                          <a:effectLst/>
                        </a:rPr>
                        <a:t>Energoefektivitātes pakalpojumu izmantošanas veicināšana reģiona līmenī </a:t>
                      </a:r>
                      <a:endParaRPr lang="lv-LV" sz="16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68" marR="37368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35690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solidFill>
                  <a:srgbClr val="0075BF"/>
                </a:solidFill>
              </a:rPr>
              <a:t>1. </a:t>
            </a:r>
            <a:r>
              <a:rPr lang="lv-LV" b="1" dirty="0" err="1">
                <a:solidFill>
                  <a:srgbClr val="0075BF"/>
                </a:solidFill>
              </a:rPr>
              <a:t>Energopārvaldības</a:t>
            </a:r>
            <a:r>
              <a:rPr lang="lv-LV" b="1" dirty="0">
                <a:solidFill>
                  <a:srgbClr val="0075BF"/>
                </a:solidFill>
              </a:rPr>
              <a:t> </a:t>
            </a:r>
            <a:r>
              <a:rPr lang="lv-LV" b="1" dirty="0" smtClean="0">
                <a:solidFill>
                  <a:srgbClr val="0075BF"/>
                </a:solidFill>
              </a:rPr>
              <a:t>monitoringa sistēmas </a:t>
            </a:r>
            <a:r>
              <a:rPr lang="lv-LV" b="1" dirty="0">
                <a:solidFill>
                  <a:srgbClr val="0075BF"/>
                </a:solidFill>
              </a:rPr>
              <a:t>izstrāde un ieviešana reģiona līmenī </a:t>
            </a:r>
            <a:endParaRPr lang="lv-LV" b="1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1961717"/>
            <a:ext cx="10515600" cy="1059702"/>
          </a:xfrm>
        </p:spPr>
        <p:txBody>
          <a:bodyPr/>
          <a:lstStyle/>
          <a:p>
            <a:pPr marL="1165225" indent="-1165225">
              <a:buNone/>
            </a:pPr>
            <a:r>
              <a:rPr lang="lv-LV" b="1" u="sng" dirty="0"/>
              <a:t>Mērķis</a:t>
            </a:r>
            <a:r>
              <a:rPr lang="lv-LV" b="1" dirty="0"/>
              <a:t>: </a:t>
            </a:r>
            <a:r>
              <a:rPr lang="lv-LV" dirty="0"/>
              <a:t>ieviest sistemātisku pieeju enerģijas patēriņa </a:t>
            </a:r>
            <a:r>
              <a:rPr lang="lv-LV" dirty="0" smtClean="0"/>
              <a:t>samazināšanai ZPR </a:t>
            </a:r>
            <a:r>
              <a:rPr lang="lv-LV" dirty="0"/>
              <a:t>pašvaldībās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9</a:t>
            </a:fld>
            <a:endParaRPr lang="lv-LV"/>
          </a:p>
        </p:txBody>
      </p:sp>
      <p:sp>
        <p:nvSpPr>
          <p:cNvPr id="6" name="Taisnstūris 5"/>
          <p:cNvSpPr/>
          <p:nvPr/>
        </p:nvSpPr>
        <p:spPr>
          <a:xfrm>
            <a:off x="6336852" y="3189677"/>
            <a:ext cx="53574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/>
            <a:r>
              <a:rPr lang="lv-LV" b="1" u="sng" dirty="0"/>
              <a:t>Galvenie uzdevumi: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ZPR atbalsta </a:t>
            </a:r>
            <a:r>
              <a:rPr lang="lv-LV" dirty="0" smtClean="0"/>
              <a:t>EPS </a:t>
            </a:r>
            <a:r>
              <a:rPr lang="lv-LV" dirty="0"/>
              <a:t>ieviešanu ZPR pašvaldībās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Veic enerģijas patēriņa datu monitoringu 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Sagatavo </a:t>
            </a:r>
            <a:r>
              <a:rPr lang="lv-LV" dirty="0" err="1"/>
              <a:t>līmeņatzīmes</a:t>
            </a:r>
            <a:r>
              <a:rPr lang="lv-LV" dirty="0"/>
              <a:t>; nodrošina enerģijas patēriņa datu analīzi 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Nosaka ikgadējo enerģijas patēriņa samazinājuma mērķi un rīcības </a:t>
            </a:r>
          </a:p>
          <a:p>
            <a:pPr marL="268288" indent="-268288">
              <a:buFont typeface="+mj-lt"/>
              <a:buAutoNum type="arabicPeriod"/>
            </a:pPr>
            <a:r>
              <a:rPr lang="lv-LV" dirty="0"/>
              <a:t>Organizē regulāras </a:t>
            </a:r>
            <a:r>
              <a:rPr lang="lv-LV" dirty="0" smtClean="0"/>
              <a:t>Enerģētikas darba grupas</a:t>
            </a:r>
            <a:endParaRPr lang="lv-LV" dirty="0"/>
          </a:p>
        </p:txBody>
      </p:sp>
      <p:pic>
        <p:nvPicPr>
          <p:cNvPr id="1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84" y="2822574"/>
            <a:ext cx="5011281" cy="268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0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2667</TotalTime>
  <Words>1073</Words>
  <Application>Microsoft Office PowerPoint</Application>
  <PresentationFormat>Platekrāna</PresentationFormat>
  <Paragraphs>180</Paragraphs>
  <Slides>17</Slides>
  <Notes>1</Notes>
  <HiddenSlides>0</HiddenSlides>
  <MMClips>0</MMClips>
  <ScaleCrop>false</ScaleCrop>
  <HeadingPairs>
    <vt:vector size="8" baseType="variant">
      <vt:variant>
        <vt:lpstr>Lietotie fonti</vt:lpstr>
      </vt:variant>
      <vt:variant>
        <vt:i4>9</vt:i4>
      </vt:variant>
      <vt:variant>
        <vt:lpstr>Dizains</vt:lpstr>
      </vt:variant>
      <vt:variant>
        <vt:i4>1</vt:i4>
      </vt:variant>
      <vt:variant>
        <vt:lpstr>Iegulti OLE serveri</vt:lpstr>
      </vt:variant>
      <vt:variant>
        <vt:i4>2</vt:i4>
      </vt:variant>
      <vt:variant>
        <vt:lpstr>Slaidu virsraksti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Georgia</vt:lpstr>
      <vt:lpstr>Microsoft Uighur</vt:lpstr>
      <vt:lpstr>Oswald Regular</vt:lpstr>
      <vt:lpstr>Times New Roman</vt:lpstr>
      <vt:lpstr>Wingdings</vt:lpstr>
      <vt:lpstr>Office dizains</vt:lpstr>
      <vt:lpstr>Visio.Drawing.15</vt:lpstr>
      <vt:lpstr>Visio.Drawing.11</vt:lpstr>
      <vt:lpstr>PowerPoint prezentācija</vt:lpstr>
      <vt:lpstr>ES 2020.gada un 2030.gada mērķi</vt:lpstr>
      <vt:lpstr>Latvijas 2020.gada un 2030.gada mērķi</vt:lpstr>
      <vt:lpstr>Zemgales reģiona rīcības plāns Enerģētikā 2012.-2020.gadam</vt:lpstr>
      <vt:lpstr>Pašvaldību galvenie izaicinājumi enerģētikas, vides un klimata sektorā</vt:lpstr>
      <vt:lpstr>Plānotie energoefektivitātes un atjaunojamo energoresursu paaugstināšanas pasākumi periodā līdz 2025.gadam</vt:lpstr>
      <vt:lpstr>Projektu izvēles kritēriji reģiona līmenim</vt:lpstr>
      <vt:lpstr>PowerPoint prezentācija</vt:lpstr>
      <vt:lpstr>1. Energopārvaldības monitoringa sistēmas izstrāde un ieviešana reģiona līmenī </vt:lpstr>
      <vt:lpstr>4. Energoefektivitātes pakalpojumu izmantošanas veicināšana reģiona līmenī </vt:lpstr>
      <vt:lpstr>8. Centralizēta publisko ēku un infrastruktūras atjaunošana</vt:lpstr>
      <vt:lpstr>7. Investīcijas uzņēmējdarbības attīstības veicināšanai</vt:lpstr>
      <vt:lpstr>6. Plašākas sabiedrības informēšanas kampaņas un citi pasākumi </vt:lpstr>
      <vt:lpstr>9. Ilgtspējīga transporta un infrastruktūras attīstības iespējas pašvaldības pārvaldes sektorā</vt:lpstr>
      <vt:lpstr>Aktivitātes, kas vērstas uz enerģētikas nozares attīstību</vt:lpstr>
      <vt:lpstr> </vt:lpstr>
      <vt:lpstr>PowerPoint prezentācija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Zemgales Plānošanas reģions</dc:title>
  <dc:creator>AigarsIevins</dc:creator>
  <cp:lastModifiedBy>Evija Erkske</cp:lastModifiedBy>
  <cp:revision>140</cp:revision>
  <cp:lastPrinted>2017-12-12T07:21:22Z</cp:lastPrinted>
  <dcterms:created xsi:type="dcterms:W3CDTF">2015-05-26T07:24:58Z</dcterms:created>
  <dcterms:modified xsi:type="dcterms:W3CDTF">2018-11-13T07:10:08Z</dcterms:modified>
</cp:coreProperties>
</file>