
<file path=[Content_Types].xml><?xml version="1.0" encoding="utf-8"?>
<Types xmlns="http://schemas.openxmlformats.org/package/2006/content-types">
  <Default Extension="docx" ContentType="application/vnd.openxmlformats-officedocument.wordprocessingml.documen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1" r:id="rId3"/>
    <p:sldId id="293" r:id="rId4"/>
    <p:sldId id="294" r:id="rId5"/>
    <p:sldId id="295" r:id="rId6"/>
    <p:sldId id="296" r:id="rId7"/>
    <p:sldId id="291" r:id="rId8"/>
    <p:sldId id="297" r:id="rId9"/>
    <p:sldId id="298" r:id="rId10"/>
    <p:sldId id="299" r:id="rId11"/>
    <p:sldId id="300" r:id="rId12"/>
    <p:sldId id="280" r:id="rId13"/>
    <p:sldId id="260" r:id="rId14"/>
  </p:sldIdLst>
  <p:sldSz cx="12192000" cy="6858000"/>
  <p:notesSz cx="6797675" cy="9874250"/>
  <p:defaultTextStyle>
    <a:defPPr>
      <a:defRPr lang="lv-L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ZPR ZPR" initials="ZZ" lastIdx="0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Vidējs stils 2 - izcēlum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465" autoAdjust="0"/>
    <p:restoredTop sz="95405" autoAdjust="0"/>
  </p:normalViewPr>
  <p:slideViewPr>
    <p:cSldViewPr snapToGrid="0">
      <p:cViewPr varScale="1">
        <p:scale>
          <a:sx n="109" d="100"/>
          <a:sy n="109" d="100"/>
        </p:scale>
        <p:origin x="354" y="10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Virsraksta slai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lv-LV"/>
              <a:t>Rediģēt šablona virsraksta stilu</a:t>
            </a:r>
          </a:p>
        </p:txBody>
      </p:sp>
      <p:sp>
        <p:nvSpPr>
          <p:cNvPr id="3" name="Apakšvirsrakst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lv-LV"/>
              <a:t>Rediģēt šablona apakšvirsraksta stilu</a:t>
            </a:r>
          </a:p>
        </p:txBody>
      </p:sp>
      <p:sp>
        <p:nvSpPr>
          <p:cNvPr id="4" name="Datuma vietturi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554EC-403A-443A-B614-0597EB32E604}" type="datetimeFigureOut">
              <a:rPr lang="lv-LV" smtClean="0"/>
              <a:t>13.11.2018</a:t>
            </a:fld>
            <a:endParaRPr lang="lv-LV"/>
          </a:p>
        </p:txBody>
      </p:sp>
      <p:sp>
        <p:nvSpPr>
          <p:cNvPr id="5" name="Kājenes vietturi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aida numura vietturi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41368508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Virsraksts un vertikāls teks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/>
              <a:t>Rediģēt šablona virsraksta stilu</a:t>
            </a:r>
          </a:p>
        </p:txBody>
      </p:sp>
      <p:sp>
        <p:nvSpPr>
          <p:cNvPr id="3" name="Vertikāls teksta vietturis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lv-LV"/>
              <a:t>Rediģēt šablona teksta stilus</a:t>
            </a:r>
          </a:p>
          <a:p>
            <a:pPr lvl="1"/>
            <a:r>
              <a:rPr lang="lv-LV"/>
              <a:t>Otrais līmenis</a:t>
            </a:r>
          </a:p>
          <a:p>
            <a:pPr lvl="2"/>
            <a:r>
              <a:rPr lang="lv-LV"/>
              <a:t>Trešais līmenis</a:t>
            </a:r>
          </a:p>
          <a:p>
            <a:pPr lvl="3"/>
            <a:r>
              <a:rPr lang="lv-LV"/>
              <a:t>Ceturtais līmenis</a:t>
            </a:r>
          </a:p>
          <a:p>
            <a:pPr lvl="4"/>
            <a:r>
              <a:rPr lang="lv-LV"/>
              <a:t>Piektais līmenis</a:t>
            </a:r>
          </a:p>
        </p:txBody>
      </p:sp>
      <p:sp>
        <p:nvSpPr>
          <p:cNvPr id="4" name="Datuma vietturi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554EC-403A-443A-B614-0597EB32E604}" type="datetimeFigureOut">
              <a:rPr lang="lv-LV" smtClean="0"/>
              <a:t>13.11.2018</a:t>
            </a:fld>
            <a:endParaRPr lang="lv-LV"/>
          </a:p>
        </p:txBody>
      </p:sp>
      <p:sp>
        <p:nvSpPr>
          <p:cNvPr id="5" name="Kājenes vietturi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aida numura vietturi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8415909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āls virsraksts un teks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āls virsrakst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lv-LV"/>
              <a:t>Rediģēt šablona virsraksta stilu</a:t>
            </a:r>
          </a:p>
        </p:txBody>
      </p:sp>
      <p:sp>
        <p:nvSpPr>
          <p:cNvPr id="3" name="Vertikāls teksta vietturis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lv-LV"/>
              <a:t>Rediģēt šablona teksta stilus</a:t>
            </a:r>
          </a:p>
          <a:p>
            <a:pPr lvl="1"/>
            <a:r>
              <a:rPr lang="lv-LV"/>
              <a:t>Otrais līmenis</a:t>
            </a:r>
          </a:p>
          <a:p>
            <a:pPr lvl="2"/>
            <a:r>
              <a:rPr lang="lv-LV"/>
              <a:t>Trešais līmenis</a:t>
            </a:r>
          </a:p>
          <a:p>
            <a:pPr lvl="3"/>
            <a:r>
              <a:rPr lang="lv-LV"/>
              <a:t>Ceturtais līmenis</a:t>
            </a:r>
          </a:p>
          <a:p>
            <a:pPr lvl="4"/>
            <a:r>
              <a:rPr lang="lv-LV"/>
              <a:t>Piektais līmenis</a:t>
            </a:r>
          </a:p>
        </p:txBody>
      </p:sp>
      <p:sp>
        <p:nvSpPr>
          <p:cNvPr id="4" name="Datuma vietturi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554EC-403A-443A-B614-0597EB32E604}" type="datetimeFigureOut">
              <a:rPr lang="lv-LV" smtClean="0"/>
              <a:t>13.11.2018</a:t>
            </a:fld>
            <a:endParaRPr lang="lv-LV"/>
          </a:p>
        </p:txBody>
      </p:sp>
      <p:sp>
        <p:nvSpPr>
          <p:cNvPr id="5" name="Kājenes vietturi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aida numura vietturi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2515425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Virsraksts un satu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/>
              <a:t>Rediģēt šablona virsraksta stilu</a:t>
            </a:r>
          </a:p>
        </p:txBody>
      </p:sp>
      <p:sp>
        <p:nvSpPr>
          <p:cNvPr id="3" name="Satura vietturis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lv-LV"/>
              <a:t>Rediģēt šablona teksta stilus</a:t>
            </a:r>
          </a:p>
          <a:p>
            <a:pPr lvl="1"/>
            <a:r>
              <a:rPr lang="lv-LV"/>
              <a:t>Otrais līmenis</a:t>
            </a:r>
          </a:p>
          <a:p>
            <a:pPr lvl="2"/>
            <a:r>
              <a:rPr lang="lv-LV"/>
              <a:t>Trešais līmenis</a:t>
            </a:r>
          </a:p>
          <a:p>
            <a:pPr lvl="3"/>
            <a:r>
              <a:rPr lang="lv-LV"/>
              <a:t>Ceturtais līmenis</a:t>
            </a:r>
          </a:p>
          <a:p>
            <a:pPr lvl="4"/>
            <a:r>
              <a:rPr lang="lv-LV"/>
              <a:t>Piektais līmenis</a:t>
            </a:r>
          </a:p>
        </p:txBody>
      </p:sp>
      <p:sp>
        <p:nvSpPr>
          <p:cNvPr id="4" name="Datuma vietturi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554EC-403A-443A-B614-0597EB32E604}" type="datetimeFigureOut">
              <a:rPr lang="lv-LV" smtClean="0"/>
              <a:t>13.11.2018</a:t>
            </a:fld>
            <a:endParaRPr lang="lv-LV"/>
          </a:p>
        </p:txBody>
      </p:sp>
      <p:sp>
        <p:nvSpPr>
          <p:cNvPr id="5" name="Kājenes vietturi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aida numura vietturi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3291329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adaļas galve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lv-LV"/>
              <a:t>Rediģēt šablona virsraksta stilu</a:t>
            </a:r>
          </a:p>
        </p:txBody>
      </p:sp>
      <p:sp>
        <p:nvSpPr>
          <p:cNvPr id="3" name="Teksta vietturis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lv-LV"/>
              <a:t>Rediģēt šablona teksta stilus</a:t>
            </a:r>
          </a:p>
        </p:txBody>
      </p:sp>
      <p:sp>
        <p:nvSpPr>
          <p:cNvPr id="4" name="Datuma vietturi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554EC-403A-443A-B614-0597EB32E604}" type="datetimeFigureOut">
              <a:rPr lang="lv-LV" smtClean="0"/>
              <a:t>13.11.2018</a:t>
            </a:fld>
            <a:endParaRPr lang="lv-LV"/>
          </a:p>
        </p:txBody>
      </p:sp>
      <p:sp>
        <p:nvSpPr>
          <p:cNvPr id="5" name="Kājenes vietturi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aida numura vietturi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6896385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ivi satur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/>
              <a:t>Rediģēt šablona virsraksta stilu</a:t>
            </a:r>
          </a:p>
        </p:txBody>
      </p:sp>
      <p:sp>
        <p:nvSpPr>
          <p:cNvPr id="3" name="Satura vietturis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lv-LV"/>
              <a:t>Rediģēt šablona teksta stilus</a:t>
            </a:r>
          </a:p>
          <a:p>
            <a:pPr lvl="1"/>
            <a:r>
              <a:rPr lang="lv-LV"/>
              <a:t>Otrais līmenis</a:t>
            </a:r>
          </a:p>
          <a:p>
            <a:pPr lvl="2"/>
            <a:r>
              <a:rPr lang="lv-LV"/>
              <a:t>Trešais līmenis</a:t>
            </a:r>
          </a:p>
          <a:p>
            <a:pPr lvl="3"/>
            <a:r>
              <a:rPr lang="lv-LV"/>
              <a:t>Ceturtais līmenis</a:t>
            </a:r>
          </a:p>
          <a:p>
            <a:pPr lvl="4"/>
            <a:r>
              <a:rPr lang="lv-LV"/>
              <a:t>Piektais līmenis</a:t>
            </a:r>
          </a:p>
        </p:txBody>
      </p:sp>
      <p:sp>
        <p:nvSpPr>
          <p:cNvPr id="4" name="Satura vietturis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lv-LV"/>
              <a:t>Rediģēt šablona teksta stilus</a:t>
            </a:r>
          </a:p>
          <a:p>
            <a:pPr lvl="1"/>
            <a:r>
              <a:rPr lang="lv-LV"/>
              <a:t>Otrais līmenis</a:t>
            </a:r>
          </a:p>
          <a:p>
            <a:pPr lvl="2"/>
            <a:r>
              <a:rPr lang="lv-LV"/>
              <a:t>Trešais līmenis</a:t>
            </a:r>
          </a:p>
          <a:p>
            <a:pPr lvl="3"/>
            <a:r>
              <a:rPr lang="lv-LV"/>
              <a:t>Ceturtais līmenis</a:t>
            </a:r>
          </a:p>
          <a:p>
            <a:pPr lvl="4"/>
            <a:r>
              <a:rPr lang="lv-LV"/>
              <a:t>Piektais līmenis</a:t>
            </a:r>
          </a:p>
        </p:txBody>
      </p:sp>
      <p:sp>
        <p:nvSpPr>
          <p:cNvPr id="5" name="Datuma vietturis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554EC-403A-443A-B614-0597EB32E604}" type="datetimeFigureOut">
              <a:rPr lang="lv-LV" smtClean="0"/>
              <a:t>13.11.2018</a:t>
            </a:fld>
            <a:endParaRPr lang="lv-LV"/>
          </a:p>
        </p:txBody>
      </p:sp>
      <p:sp>
        <p:nvSpPr>
          <p:cNvPr id="6" name="Kājenes vietturis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aida numura vietturi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7757159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līdzināj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lv-LV"/>
              <a:t>Rediģēt šablona virsraksta stilu</a:t>
            </a:r>
          </a:p>
        </p:txBody>
      </p:sp>
      <p:sp>
        <p:nvSpPr>
          <p:cNvPr id="3" name="Teksta vietturis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v-LV"/>
              <a:t>Rediģēt šablona teksta stilus</a:t>
            </a:r>
          </a:p>
        </p:txBody>
      </p:sp>
      <p:sp>
        <p:nvSpPr>
          <p:cNvPr id="4" name="Satura vietturis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lv-LV"/>
              <a:t>Rediģēt šablona teksta stilus</a:t>
            </a:r>
          </a:p>
          <a:p>
            <a:pPr lvl="1"/>
            <a:r>
              <a:rPr lang="lv-LV"/>
              <a:t>Otrais līmenis</a:t>
            </a:r>
          </a:p>
          <a:p>
            <a:pPr lvl="2"/>
            <a:r>
              <a:rPr lang="lv-LV"/>
              <a:t>Trešais līmenis</a:t>
            </a:r>
          </a:p>
          <a:p>
            <a:pPr lvl="3"/>
            <a:r>
              <a:rPr lang="lv-LV"/>
              <a:t>Ceturtais līmenis</a:t>
            </a:r>
          </a:p>
          <a:p>
            <a:pPr lvl="4"/>
            <a:r>
              <a:rPr lang="lv-LV"/>
              <a:t>Piektais līmenis</a:t>
            </a:r>
          </a:p>
        </p:txBody>
      </p:sp>
      <p:sp>
        <p:nvSpPr>
          <p:cNvPr id="5" name="Teksta vietturis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v-LV"/>
              <a:t>Rediģēt šablona teksta stilus</a:t>
            </a:r>
          </a:p>
        </p:txBody>
      </p:sp>
      <p:sp>
        <p:nvSpPr>
          <p:cNvPr id="6" name="Satura vietturis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lv-LV"/>
              <a:t>Rediģēt šablona teksta stilus</a:t>
            </a:r>
          </a:p>
          <a:p>
            <a:pPr lvl="1"/>
            <a:r>
              <a:rPr lang="lv-LV"/>
              <a:t>Otrais līmenis</a:t>
            </a:r>
          </a:p>
          <a:p>
            <a:pPr lvl="2"/>
            <a:r>
              <a:rPr lang="lv-LV"/>
              <a:t>Trešais līmenis</a:t>
            </a:r>
          </a:p>
          <a:p>
            <a:pPr lvl="3"/>
            <a:r>
              <a:rPr lang="lv-LV"/>
              <a:t>Ceturtais līmenis</a:t>
            </a:r>
          </a:p>
          <a:p>
            <a:pPr lvl="4"/>
            <a:r>
              <a:rPr lang="lv-LV"/>
              <a:t>Piektais līmenis</a:t>
            </a:r>
          </a:p>
        </p:txBody>
      </p:sp>
      <p:sp>
        <p:nvSpPr>
          <p:cNvPr id="7" name="Datuma vietturis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554EC-403A-443A-B614-0597EB32E604}" type="datetimeFigureOut">
              <a:rPr lang="lv-LV" smtClean="0"/>
              <a:t>13.11.2018</a:t>
            </a:fld>
            <a:endParaRPr lang="lv-LV"/>
          </a:p>
        </p:txBody>
      </p:sp>
      <p:sp>
        <p:nvSpPr>
          <p:cNvPr id="8" name="Kājenes vietturis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9" name="Slaida numura vietturis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6674122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kai virsraks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/>
              <a:t>Rediģēt šablona virsraksta stilu</a:t>
            </a:r>
          </a:p>
        </p:txBody>
      </p:sp>
      <p:sp>
        <p:nvSpPr>
          <p:cNvPr id="3" name="Datuma vietturis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554EC-403A-443A-B614-0597EB32E604}" type="datetimeFigureOut">
              <a:rPr lang="lv-LV" smtClean="0"/>
              <a:t>13.11.2018</a:t>
            </a:fld>
            <a:endParaRPr lang="lv-LV"/>
          </a:p>
        </p:txBody>
      </p:sp>
      <p:sp>
        <p:nvSpPr>
          <p:cNvPr id="4" name="Kājenes vietturis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5" name="Slaida numura vietturis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6652612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uk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a vietturis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554EC-403A-443A-B614-0597EB32E604}" type="datetimeFigureOut">
              <a:rPr lang="lv-LV" smtClean="0"/>
              <a:t>13.11.2018</a:t>
            </a:fld>
            <a:endParaRPr lang="lv-LV"/>
          </a:p>
        </p:txBody>
      </p:sp>
      <p:sp>
        <p:nvSpPr>
          <p:cNvPr id="3" name="Kājenes vietturis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aida numura vietturis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5387560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turs ar parakst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lv-LV"/>
              <a:t>Rediģēt šablona virsraksta stilu</a:t>
            </a:r>
          </a:p>
        </p:txBody>
      </p:sp>
      <p:sp>
        <p:nvSpPr>
          <p:cNvPr id="3" name="Satura vietturis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lv-LV"/>
              <a:t>Rediģēt šablona teksta stilus</a:t>
            </a:r>
          </a:p>
          <a:p>
            <a:pPr lvl="1"/>
            <a:r>
              <a:rPr lang="lv-LV"/>
              <a:t>Otrais līmenis</a:t>
            </a:r>
          </a:p>
          <a:p>
            <a:pPr lvl="2"/>
            <a:r>
              <a:rPr lang="lv-LV"/>
              <a:t>Trešais līmenis</a:t>
            </a:r>
          </a:p>
          <a:p>
            <a:pPr lvl="3"/>
            <a:r>
              <a:rPr lang="lv-LV"/>
              <a:t>Ceturtais līmenis</a:t>
            </a:r>
          </a:p>
          <a:p>
            <a:pPr lvl="4"/>
            <a:r>
              <a:rPr lang="lv-LV"/>
              <a:t>Piektais līmenis</a:t>
            </a:r>
          </a:p>
        </p:txBody>
      </p:sp>
      <p:sp>
        <p:nvSpPr>
          <p:cNvPr id="4" name="Teksta vietturis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lv-LV"/>
              <a:t>Rediģēt šablona teksta stilus</a:t>
            </a:r>
          </a:p>
        </p:txBody>
      </p:sp>
      <p:sp>
        <p:nvSpPr>
          <p:cNvPr id="5" name="Datuma vietturis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554EC-403A-443A-B614-0597EB32E604}" type="datetimeFigureOut">
              <a:rPr lang="lv-LV" smtClean="0"/>
              <a:t>13.11.2018</a:t>
            </a:fld>
            <a:endParaRPr lang="lv-LV"/>
          </a:p>
        </p:txBody>
      </p:sp>
      <p:sp>
        <p:nvSpPr>
          <p:cNvPr id="6" name="Kājenes vietturis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aida numura vietturi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8899879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ttēls ar parakst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lv-LV"/>
              <a:t>Rediģēt šablona virsraksta stilu</a:t>
            </a:r>
          </a:p>
        </p:txBody>
      </p:sp>
      <p:sp>
        <p:nvSpPr>
          <p:cNvPr id="3" name="Attēla vietturis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v-LV"/>
          </a:p>
        </p:txBody>
      </p:sp>
      <p:sp>
        <p:nvSpPr>
          <p:cNvPr id="4" name="Teksta vietturis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lv-LV"/>
              <a:t>Rediģēt šablona teksta stilus</a:t>
            </a:r>
          </a:p>
        </p:txBody>
      </p:sp>
      <p:sp>
        <p:nvSpPr>
          <p:cNvPr id="5" name="Datuma vietturis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554EC-403A-443A-B614-0597EB32E604}" type="datetimeFigureOut">
              <a:rPr lang="lv-LV" smtClean="0"/>
              <a:t>13.11.2018</a:t>
            </a:fld>
            <a:endParaRPr lang="lv-LV"/>
          </a:p>
        </p:txBody>
      </p:sp>
      <p:sp>
        <p:nvSpPr>
          <p:cNvPr id="6" name="Kājenes vietturis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aida numura vietturi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9451996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a viettur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lv-LV"/>
              <a:t>Rediģēt šablona virsraksta stilu</a:t>
            </a:r>
          </a:p>
        </p:txBody>
      </p:sp>
      <p:sp>
        <p:nvSpPr>
          <p:cNvPr id="3" name="Teksta vietturis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lv-LV"/>
              <a:t>Rediģēt šablona teksta stilus</a:t>
            </a:r>
          </a:p>
          <a:p>
            <a:pPr lvl="1"/>
            <a:r>
              <a:rPr lang="lv-LV"/>
              <a:t>Otrais līmenis</a:t>
            </a:r>
          </a:p>
          <a:p>
            <a:pPr lvl="2"/>
            <a:r>
              <a:rPr lang="lv-LV"/>
              <a:t>Trešais līmenis</a:t>
            </a:r>
          </a:p>
          <a:p>
            <a:pPr lvl="3"/>
            <a:r>
              <a:rPr lang="lv-LV"/>
              <a:t>Ceturtais līmenis</a:t>
            </a:r>
          </a:p>
          <a:p>
            <a:pPr lvl="4"/>
            <a:r>
              <a:rPr lang="lv-LV"/>
              <a:t>Piektais līmenis</a:t>
            </a:r>
          </a:p>
        </p:txBody>
      </p:sp>
      <p:sp>
        <p:nvSpPr>
          <p:cNvPr id="4" name="Datuma vietturis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0554EC-403A-443A-B614-0597EB32E604}" type="datetimeFigureOut">
              <a:rPr lang="lv-LV" smtClean="0"/>
              <a:t>13.11.2018</a:t>
            </a:fld>
            <a:endParaRPr lang="lv-LV"/>
          </a:p>
        </p:txBody>
      </p:sp>
      <p:sp>
        <p:nvSpPr>
          <p:cNvPr id="5" name="Kājenes vietturis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v-LV"/>
          </a:p>
        </p:txBody>
      </p:sp>
      <p:sp>
        <p:nvSpPr>
          <p:cNvPr id="6" name="Slaida numura vietturis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830505-77B1-4571-8227-A780514CFCBA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1900624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v-LV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emf"/><Relationship Id="rId4" Type="http://schemas.openxmlformats.org/officeDocument/2006/relationships/package" Target="../embeddings/Microsoft_Word_Document.docx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likumi.lv/ta/id/6075-par-piesarnojumu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2500" y="1334207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br>
              <a:rPr lang="lv-LV" b="1" dirty="0"/>
            </a:br>
            <a:br>
              <a:rPr lang="lv-LV" b="1" dirty="0"/>
            </a:br>
            <a:br>
              <a:rPr lang="lv-LV" b="1" dirty="0"/>
            </a:br>
            <a:r>
              <a:rPr lang="lv-LV" sz="4000" b="1" dirty="0"/>
              <a:t>Zemgales plānošanas reģiona </a:t>
            </a:r>
            <a:br>
              <a:rPr lang="lv-LV" sz="4000" b="1" dirty="0"/>
            </a:br>
            <a:r>
              <a:rPr lang="lv-LV" sz="4000" b="1" dirty="0"/>
              <a:t>Enerģētikas darba grupas sanāksme</a:t>
            </a:r>
            <a:br>
              <a:rPr lang="lv-LV" b="1" dirty="0"/>
            </a:br>
            <a:br>
              <a:rPr lang="en-US" dirty="0"/>
            </a:br>
            <a:br>
              <a:rPr lang="en-US" dirty="0"/>
            </a:br>
            <a:endParaRPr lang="lv-LV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73627" y="2964500"/>
            <a:ext cx="9873343" cy="293143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lv-LV" sz="4800" b="1" dirty="0"/>
              <a:t>Zemgales ERP monitoringa sistēma</a:t>
            </a:r>
            <a:endParaRPr lang="lv-LV" sz="4800" dirty="0"/>
          </a:p>
          <a:p>
            <a:pPr marL="0" indent="0" algn="ctr">
              <a:buNone/>
            </a:pPr>
            <a:endParaRPr lang="lv-LV" sz="2400" dirty="0"/>
          </a:p>
          <a:p>
            <a:pPr marL="0" indent="0" algn="ctr">
              <a:buNone/>
            </a:pPr>
            <a:r>
              <a:rPr lang="lv-LV" sz="2400" dirty="0"/>
              <a:t>Jelgava, 13.novembris </a:t>
            </a:r>
          </a:p>
        </p:txBody>
      </p:sp>
      <p:pic>
        <p:nvPicPr>
          <p:cNvPr id="4" name="Picture 3" descr="C:\Users\Lietotajs1\Google disks\Raitis\Projekti\2014-2020\BSR\Baltic Energy Areas\Logo\BEA logo.png">
            <a:extLst>
              <a:ext uri="{FF2B5EF4-FFF2-40B4-BE49-F238E27FC236}">
                <a16:creationId xmlns:a16="http://schemas.microsoft.com/office/drawing/2014/main" id="{DDE3AAE4-9A04-4D3E-AAAC-A63E6DFB4BB2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2645" y="172774"/>
            <a:ext cx="10415308" cy="106471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426727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22C303-F615-45E7-9FC4-7365051566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71790"/>
            <a:ext cx="10515600" cy="1325563"/>
          </a:xfrm>
        </p:spPr>
        <p:txBody>
          <a:bodyPr/>
          <a:lstStyle/>
          <a:p>
            <a:r>
              <a:rPr lang="lv-LV" dirty="0"/>
              <a:t>SEG aprēķins (3)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9C51ED-64A3-4A2A-90D0-98075F810F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3529" y="2080603"/>
            <a:ext cx="10375403" cy="47046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lv-LV" sz="2000" dirty="0"/>
              <a:t>SEG emisiju apjomu siltumenerģijas patēriņu ietekmējošiem pasākumiem ēkās vai ēku daļās aprēķina, izmantojot šādas formulas:</a:t>
            </a:r>
          </a:p>
          <a:p>
            <a:pPr marL="0" indent="0">
              <a:buNone/>
            </a:pPr>
            <a:endParaRPr lang="lv-LV" dirty="0"/>
          </a:p>
          <a:p>
            <a:pPr marL="0" indent="0">
              <a:buNone/>
            </a:pPr>
            <a:r>
              <a:rPr lang="lv-LV" sz="2000" dirty="0"/>
              <a:t>1. ja siltumenerģiju nodrošina centralizētās siltumapgādes sistēmas operators:</a:t>
            </a:r>
          </a:p>
          <a:p>
            <a:pPr marL="0" indent="0">
              <a:buNone/>
            </a:pPr>
            <a:r>
              <a:rPr lang="lv-LV" sz="2000" dirty="0"/>
              <a:t>kur</a:t>
            </a:r>
          </a:p>
          <a:p>
            <a:r>
              <a:rPr lang="lv-LV" sz="2000" dirty="0"/>
              <a:t> ‒ SEG emisiju apjoms, t CO2 ekv./gadā;</a:t>
            </a:r>
          </a:p>
          <a:p>
            <a:r>
              <a:rPr lang="lv-LV" sz="2000" dirty="0"/>
              <a:t> ‒ patērētās siltumenerģijas apjoms ēkās vai ēku daļās, MWh/gadā;</a:t>
            </a:r>
          </a:p>
          <a:p>
            <a:r>
              <a:rPr lang="lv-LV" sz="2000" dirty="0"/>
              <a:t> ‒ CO2 emisijas faktors siltumenerģijai atbilstoši šo noteikumu 1. pielikuma 1. punktam, t CO2/MWh;</a:t>
            </a:r>
            <a:endParaRPr lang="en-US" sz="2000" dirty="0"/>
          </a:p>
        </p:txBody>
      </p:sp>
      <p:pic>
        <p:nvPicPr>
          <p:cNvPr id="4108" name="Picture 12" descr="https://likumi.lv/wwwraksti/2018/018/BILDES/N_42/IMAGE009.PNG">
            <a:extLst>
              <a:ext uri="{FF2B5EF4-FFF2-40B4-BE49-F238E27FC236}">
                <a16:creationId xmlns:a16="http://schemas.microsoft.com/office/drawing/2014/main" id="{7E67C0DC-603E-4BFF-9598-74491CEF91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8331" y="2843214"/>
            <a:ext cx="1338263" cy="280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 descr="C:\Users\Lietotajs1\Google disks\Raitis\Projekti\2014-2020\BSR\Baltic Energy Areas\Logo\BEA logo.png">
            <a:extLst>
              <a:ext uri="{FF2B5EF4-FFF2-40B4-BE49-F238E27FC236}">
                <a16:creationId xmlns:a16="http://schemas.microsoft.com/office/drawing/2014/main" id="{F17BF4E9-2095-4B63-8285-A2BCA2ABECB7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63343"/>
            <a:ext cx="10415308" cy="106471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019904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4D5238-D0D4-4584-A55B-E65399FD4C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2354" y="1695199"/>
            <a:ext cx="10515600" cy="1325563"/>
          </a:xfrm>
        </p:spPr>
        <p:txBody>
          <a:bodyPr>
            <a:normAutofit/>
          </a:bodyPr>
          <a:lstStyle/>
          <a:p>
            <a:r>
              <a:rPr lang="lv-LV" sz="4000" b="1" dirty="0"/>
              <a:t>Ministru kabineta noteikumi Nr. 42, citas metodikas</a:t>
            </a:r>
            <a:endParaRPr lang="en-US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4EB11D-7F92-42EC-B75F-7DBE1A9D02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43707" y="2987132"/>
            <a:ext cx="10515600" cy="4351338"/>
          </a:xfrm>
        </p:spPr>
        <p:txBody>
          <a:bodyPr>
            <a:normAutofit/>
          </a:bodyPr>
          <a:lstStyle/>
          <a:p>
            <a:r>
              <a:rPr lang="lv-LV" sz="2000" b="1" dirty="0"/>
              <a:t>Metodika atjaunojamo energoresursu tehnoloģiju ieviešanas un fosilo energoresursu tehnoloģiju efektivitātes uzlabošanas pasākumiem</a:t>
            </a:r>
          </a:p>
          <a:p>
            <a:r>
              <a:rPr lang="en-US" sz="2000" b="1" dirty="0" err="1"/>
              <a:t>Metodika</a:t>
            </a:r>
            <a:r>
              <a:rPr lang="en-US" sz="2000" b="1" dirty="0"/>
              <a:t> </a:t>
            </a:r>
            <a:r>
              <a:rPr lang="en-US" sz="2000" b="1" dirty="0" err="1"/>
              <a:t>aukstuma</a:t>
            </a:r>
            <a:r>
              <a:rPr lang="en-US" sz="2000" b="1" dirty="0"/>
              <a:t> </a:t>
            </a:r>
            <a:r>
              <a:rPr lang="en-US" sz="2000" b="1" dirty="0" err="1"/>
              <a:t>iekārtu</a:t>
            </a:r>
            <a:r>
              <a:rPr lang="en-US" sz="2000" b="1" dirty="0"/>
              <a:t> </a:t>
            </a:r>
            <a:r>
              <a:rPr lang="en-US" sz="2000" b="1" dirty="0" err="1"/>
              <a:t>efektivitātes</a:t>
            </a:r>
            <a:r>
              <a:rPr lang="en-US" sz="2000" b="1" dirty="0"/>
              <a:t> </a:t>
            </a:r>
            <a:r>
              <a:rPr lang="en-US" sz="2000" b="1" dirty="0" err="1"/>
              <a:t>uzlabošanas</a:t>
            </a:r>
            <a:r>
              <a:rPr lang="en-US" sz="2000" b="1" dirty="0"/>
              <a:t> </a:t>
            </a:r>
            <a:r>
              <a:rPr lang="en-US" sz="2000" b="1" dirty="0" err="1"/>
              <a:t>pasākumiem</a:t>
            </a:r>
            <a:endParaRPr lang="lv-LV" sz="2000" b="1" dirty="0"/>
          </a:p>
          <a:p>
            <a:r>
              <a:rPr lang="en-US" sz="2000" b="1" dirty="0" err="1"/>
              <a:t>Metodika</a:t>
            </a:r>
            <a:r>
              <a:rPr lang="en-US" sz="2000" b="1" dirty="0"/>
              <a:t> </a:t>
            </a:r>
            <a:r>
              <a:rPr lang="en-US" sz="2000" b="1" dirty="0" err="1"/>
              <a:t>pasākumiem</a:t>
            </a:r>
            <a:r>
              <a:rPr lang="en-US" sz="2000" b="1" dirty="0"/>
              <a:t> </a:t>
            </a:r>
            <a:r>
              <a:rPr lang="en-US" sz="2000" b="1" dirty="0" err="1"/>
              <a:t>transporta</a:t>
            </a:r>
            <a:r>
              <a:rPr lang="en-US" sz="2000" b="1" dirty="0"/>
              <a:t> </a:t>
            </a:r>
            <a:r>
              <a:rPr lang="en-US" sz="2000" b="1" dirty="0" err="1"/>
              <a:t>nozarē</a:t>
            </a:r>
            <a:endParaRPr lang="lv-LV" sz="2000" b="1" dirty="0"/>
          </a:p>
          <a:p>
            <a:r>
              <a:rPr lang="en-US" sz="2000" b="1" dirty="0" err="1"/>
              <a:t>Metodika</a:t>
            </a:r>
            <a:r>
              <a:rPr lang="en-US" sz="2000" b="1" dirty="0"/>
              <a:t> </a:t>
            </a:r>
            <a:r>
              <a:rPr lang="en-US" sz="2000" b="1" dirty="0" err="1"/>
              <a:t>pasākumiem</a:t>
            </a:r>
            <a:r>
              <a:rPr lang="en-US" sz="2000" b="1" dirty="0"/>
              <a:t> </a:t>
            </a:r>
            <a:r>
              <a:rPr lang="en-US" sz="2000" b="1" dirty="0" err="1"/>
              <a:t>atkritumu</a:t>
            </a:r>
            <a:r>
              <a:rPr lang="en-US" sz="2000" b="1" dirty="0"/>
              <a:t> </a:t>
            </a:r>
            <a:r>
              <a:rPr lang="en-US" sz="2000" b="1" dirty="0" err="1"/>
              <a:t>apsaimniekošanas</a:t>
            </a:r>
            <a:r>
              <a:rPr lang="en-US" sz="2000" b="1" dirty="0"/>
              <a:t> </a:t>
            </a:r>
            <a:r>
              <a:rPr lang="en-US" sz="2000" b="1" dirty="0" err="1"/>
              <a:t>nozarē</a:t>
            </a:r>
            <a:endParaRPr lang="en-US" sz="2000" dirty="0"/>
          </a:p>
        </p:txBody>
      </p:sp>
      <p:pic>
        <p:nvPicPr>
          <p:cNvPr id="4" name="Picture 3" descr="C:\Users\Lietotajs1\Google disks\Raitis\Projekti\2014-2020\BSR\Baltic Energy Areas\Logo\BEA logo.png">
            <a:extLst>
              <a:ext uri="{FF2B5EF4-FFF2-40B4-BE49-F238E27FC236}">
                <a16:creationId xmlns:a16="http://schemas.microsoft.com/office/drawing/2014/main" id="{8BBE2F3E-0346-4650-892E-6C7E427A1095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63343"/>
            <a:ext cx="10415308" cy="106471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79029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408" y="2118769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br>
              <a:rPr lang="lv-LV" sz="4900" b="1" dirty="0"/>
            </a:br>
            <a:br>
              <a:rPr lang="lv-LV" sz="4900" b="1" dirty="0"/>
            </a:br>
            <a:br>
              <a:rPr lang="lv-LV" sz="4900" b="1" dirty="0"/>
            </a:br>
            <a:br>
              <a:rPr lang="lv-LV" sz="4900" b="1" dirty="0"/>
            </a:br>
            <a:r>
              <a:rPr lang="lv-LV" sz="4900" b="1" dirty="0"/>
              <a:t>Paldies par uzmanību!</a:t>
            </a:r>
            <a:br>
              <a:rPr lang="lv-LV" sz="4900" b="1" dirty="0"/>
            </a:br>
            <a:br>
              <a:rPr lang="lv-LV" sz="4900" b="1" dirty="0"/>
            </a:br>
            <a:r>
              <a:rPr lang="lv-LV" sz="2400" b="1" dirty="0"/>
              <a:t>Raitis Madžulis</a:t>
            </a:r>
            <a:br>
              <a:rPr lang="lv-LV" sz="2400" b="1" dirty="0"/>
            </a:br>
            <a:r>
              <a:rPr lang="lv-LV" sz="2400" b="1" dirty="0"/>
              <a:t>Zemgales Plānošanas reģions</a:t>
            </a:r>
            <a:br>
              <a:rPr lang="lv-LV" sz="2400" b="1" dirty="0"/>
            </a:br>
            <a:r>
              <a:rPr lang="lv-LV" sz="2400" b="1" dirty="0"/>
              <a:t>+371-63028085</a:t>
            </a:r>
            <a:br>
              <a:rPr lang="lv-LV" sz="2400" b="1" dirty="0"/>
            </a:br>
            <a:r>
              <a:rPr lang="lv-LV" sz="2400" b="1" dirty="0"/>
              <a:t>zpr@zpr.gov.lv</a:t>
            </a:r>
            <a:br>
              <a:rPr lang="lv-LV" sz="4900" b="1" dirty="0"/>
            </a:br>
            <a:br>
              <a:rPr lang="lv-LV" dirty="0"/>
            </a:br>
            <a:endParaRPr lang="lv-LV" dirty="0"/>
          </a:p>
        </p:txBody>
      </p:sp>
      <p:pic>
        <p:nvPicPr>
          <p:cNvPr id="3" name="Picture 2" descr="C:\Users\Lietotajs1\Google disks\Raitis\Projekti\2014-2020\BSR\Baltic Energy Areas\Logo\BEA logo.png">
            <a:extLst>
              <a:ext uri="{FF2B5EF4-FFF2-40B4-BE49-F238E27FC236}">
                <a16:creationId xmlns:a16="http://schemas.microsoft.com/office/drawing/2014/main" id="{7E70C5D5-3B8D-4EE5-B0E5-259AE5A60658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48680"/>
            <a:ext cx="10415308" cy="106471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169132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269231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br>
              <a:rPr lang="lv-LV" sz="3600" dirty="0"/>
            </a:br>
            <a:br>
              <a:rPr lang="lv-LV" sz="3600" dirty="0"/>
            </a:br>
            <a:r>
              <a:rPr lang="lv-LV" sz="3600" dirty="0"/>
              <a:t>Kas tiks iekļauts monitoringa sistēmas datu bāzē?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lvl="3" indent="0" algn="ctr">
              <a:spcBef>
                <a:spcPts val="1000"/>
              </a:spcBef>
              <a:buNone/>
            </a:pPr>
            <a:endParaRPr lang="lv-LV" sz="800" dirty="0"/>
          </a:p>
          <a:p>
            <a:pPr marL="0" indent="0">
              <a:buNone/>
            </a:pPr>
            <a:r>
              <a:rPr lang="lv-LV" dirty="0"/>
              <a:t>Informācija par:</a:t>
            </a:r>
          </a:p>
          <a:p>
            <a:pPr marL="0" indent="0">
              <a:buNone/>
            </a:pPr>
            <a:r>
              <a:rPr lang="lv-LV" dirty="0"/>
              <a:t>	Zemgales plānošanas reģiona, reģionā ietilpstošo pašvaldību un 	pašvaldību teritorijā esošo </a:t>
            </a:r>
          </a:p>
          <a:p>
            <a:pPr marL="0" indent="0">
              <a:buNone/>
            </a:pPr>
            <a:r>
              <a:rPr lang="lv-LV" dirty="0"/>
              <a:t>		juridisko un fizisko personu</a:t>
            </a:r>
          </a:p>
          <a:p>
            <a:pPr marL="0" indent="0">
              <a:buNone/>
            </a:pPr>
            <a:r>
              <a:rPr lang="lv-LV" dirty="0"/>
              <a:t>					 un </a:t>
            </a:r>
          </a:p>
          <a:p>
            <a:pPr marL="0" indent="0">
              <a:buNone/>
            </a:pPr>
            <a:r>
              <a:rPr lang="lv-LV" dirty="0"/>
              <a:t>	Zemgales reģiona enerģētikas aģentūras projektiem. </a:t>
            </a:r>
            <a:endParaRPr lang="en-US" dirty="0"/>
          </a:p>
          <a:p>
            <a:pPr marL="0" indent="0">
              <a:buNone/>
            </a:pPr>
            <a:endParaRPr lang="lv-LV" dirty="0"/>
          </a:p>
          <a:p>
            <a:endParaRPr lang="lv-LV" dirty="0"/>
          </a:p>
          <a:p>
            <a:pPr marL="914400" lvl="2" indent="0">
              <a:buNone/>
            </a:pPr>
            <a:endParaRPr lang="lv-LV" dirty="0"/>
          </a:p>
        </p:txBody>
      </p:sp>
      <p:pic>
        <p:nvPicPr>
          <p:cNvPr id="4" name="Picture 3" descr="C:\Users\Lietotajs1\Google disks\Raitis\Projekti\2014-2020\BSR\Baltic Energy Areas\Logo\BEA logo.png">
            <a:extLst>
              <a:ext uri="{FF2B5EF4-FFF2-40B4-BE49-F238E27FC236}">
                <a16:creationId xmlns:a16="http://schemas.microsoft.com/office/drawing/2014/main" id="{9E11A8D8-1743-4DB7-BAC2-B9B905646371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48680"/>
            <a:ext cx="10415308" cy="106471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624265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9B76EF-275C-4B9F-8D23-A483A90F8F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09134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lv-LV" sz="4000" dirty="0"/>
              <a:t>Ievietotie dati par projektiem veiks šādas funkcijas:</a:t>
            </a:r>
            <a:endParaRPr lang="en-US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BE46E5-8171-4B54-90E4-9F0F45672E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825086"/>
            <a:ext cx="10515600" cy="4351338"/>
          </a:xfrm>
        </p:spPr>
        <p:txBody>
          <a:bodyPr/>
          <a:lstStyle/>
          <a:p>
            <a:pPr marL="0" indent="0">
              <a:buNone/>
            </a:pPr>
            <a:endParaRPr lang="lv-LV" dirty="0"/>
          </a:p>
          <a:p>
            <a:pPr marL="0" indent="0">
              <a:buNone/>
            </a:pPr>
            <a:r>
              <a:rPr lang="lv-LV" dirty="0"/>
              <a:t>	1.	Uzskaite</a:t>
            </a:r>
          </a:p>
          <a:p>
            <a:pPr marL="0" indent="0">
              <a:buNone/>
            </a:pPr>
            <a:r>
              <a:rPr lang="lv-LV" dirty="0"/>
              <a:t>	2.	Analīze</a:t>
            </a:r>
          </a:p>
          <a:p>
            <a:pPr marL="0" indent="0">
              <a:buNone/>
            </a:pPr>
            <a:r>
              <a:rPr lang="lv-LV" dirty="0"/>
              <a:t>	3.	Informācija</a:t>
            </a:r>
            <a:endParaRPr lang="en-US" dirty="0"/>
          </a:p>
        </p:txBody>
      </p:sp>
      <p:pic>
        <p:nvPicPr>
          <p:cNvPr id="4" name="Picture 3" descr="C:\Users\Lietotajs1\Google disks\Raitis\Projekti\2014-2020\BSR\Baltic Energy Areas\Logo\BEA logo.png">
            <a:extLst>
              <a:ext uri="{FF2B5EF4-FFF2-40B4-BE49-F238E27FC236}">
                <a16:creationId xmlns:a16="http://schemas.microsoft.com/office/drawing/2014/main" id="{21F0C045-47DE-46D2-AD8D-9E0EAF75B4E5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48680"/>
            <a:ext cx="10415308" cy="106471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794732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8B0172-ECAC-41D3-A9EA-F11C5706E2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96483"/>
            <a:ext cx="10515600" cy="1325563"/>
          </a:xfrm>
        </p:spPr>
        <p:txBody>
          <a:bodyPr/>
          <a:lstStyle/>
          <a:p>
            <a:pPr algn="ctr"/>
            <a:r>
              <a:rPr lang="lv-LV" dirty="0"/>
              <a:t>Ievadāmie dati</a:t>
            </a:r>
            <a:endParaRPr lang="en-US" dirty="0"/>
          </a:p>
        </p:txBody>
      </p:sp>
      <p:pic>
        <p:nvPicPr>
          <p:cNvPr id="4" name="Picture 3" descr="C:\Users\Lietotajs1\Google disks\Raitis\Projekti\2014-2020\BSR\Baltic Energy Areas\Logo\BEA logo.png">
            <a:extLst>
              <a:ext uri="{FF2B5EF4-FFF2-40B4-BE49-F238E27FC236}">
                <a16:creationId xmlns:a16="http://schemas.microsoft.com/office/drawing/2014/main" id="{87C086A5-0340-4D4C-A940-CE4AF7666842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48680"/>
            <a:ext cx="10415308" cy="1064713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47A8117A-4B61-45F5-AD20-636E82CDDA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267702"/>
            <a:ext cx="10251141" cy="3805682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F5C82A45-3500-4B87-9B3E-71A2E3B2FD9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77005934"/>
              </p:ext>
            </p:extLst>
          </p:nvPr>
        </p:nvGraphicFramePr>
        <p:xfrm>
          <a:off x="-437524" y="3267702"/>
          <a:ext cx="13226979" cy="14865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6" name="Document" r:id="rId4" imgW="8242725" imgH="641333" progId="Word.Document.12">
                  <p:embed/>
                </p:oleObj>
              </mc:Choice>
              <mc:Fallback>
                <p:oleObj name="Document" r:id="rId4" imgW="8242725" imgH="64133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-437524" y="3267702"/>
                        <a:ext cx="13226979" cy="148652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839321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D229C2-6461-4E59-9FF1-15C62E35D0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5996"/>
            <a:ext cx="10515600" cy="1325563"/>
          </a:xfrm>
        </p:spPr>
        <p:txBody>
          <a:bodyPr/>
          <a:lstStyle/>
          <a:p>
            <a:r>
              <a:rPr lang="lv-LV" dirty="0"/>
              <a:t>Informācijas šķirošana pēc šādiem filtriem (1)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AA8D6F-0121-412D-B960-997DDB7DEB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44526" y="2854538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lv-LV" sz="2200" dirty="0"/>
              <a:t>Projekta ieviesējs (Pašvaldība, pašvaldības iestāde, uzņēmums, u.c.)</a:t>
            </a:r>
            <a:endParaRPr lang="en-US" sz="2200" dirty="0"/>
          </a:p>
          <a:p>
            <a:pPr marL="0" indent="0">
              <a:buNone/>
            </a:pPr>
            <a:r>
              <a:rPr lang="lv-LV" sz="2200" dirty="0"/>
              <a:t>Projekta apjoms (EUR)</a:t>
            </a:r>
            <a:endParaRPr lang="en-US" sz="2200" dirty="0"/>
          </a:p>
          <a:p>
            <a:pPr marL="0" indent="0">
              <a:buNone/>
            </a:pPr>
            <a:r>
              <a:rPr lang="lv-LV" sz="2200" dirty="0"/>
              <a:t>Projekta ilgums (mēneši)</a:t>
            </a:r>
            <a:endParaRPr lang="en-US" sz="2200" dirty="0"/>
          </a:p>
          <a:p>
            <a:pPr marL="0" indent="0">
              <a:buNone/>
            </a:pPr>
            <a:r>
              <a:rPr lang="lv-LV" sz="2200" dirty="0"/>
              <a:t>Projekta finansētāji (ES, LR budžets, pašvaldības vai cita projekta iesniedzēja paša budžets, kredīts, privātie fondi, cits finansējums, u.c.)</a:t>
            </a:r>
            <a:endParaRPr lang="en-US" sz="2200" dirty="0"/>
          </a:p>
          <a:p>
            <a:endParaRPr lang="en-US" dirty="0"/>
          </a:p>
        </p:txBody>
      </p:sp>
      <p:pic>
        <p:nvPicPr>
          <p:cNvPr id="4" name="Picture 3" descr="C:\Users\Lietotajs1\Google disks\Raitis\Projekti\2014-2020\BSR\Baltic Energy Areas\Logo\BEA logo.png">
            <a:extLst>
              <a:ext uri="{FF2B5EF4-FFF2-40B4-BE49-F238E27FC236}">
                <a16:creationId xmlns:a16="http://schemas.microsoft.com/office/drawing/2014/main" id="{22538C0E-0E22-46F7-B79C-94872CC55CED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48680"/>
            <a:ext cx="10415308" cy="106471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882067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98F29-9648-4C78-AD7B-5B90D08F59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13394"/>
            <a:ext cx="10515600" cy="902486"/>
          </a:xfrm>
        </p:spPr>
        <p:txBody>
          <a:bodyPr/>
          <a:lstStyle/>
          <a:p>
            <a:r>
              <a:rPr lang="lv-LV" dirty="0"/>
              <a:t>Informācijas šķirošana pēc šādiem filtriem (2)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149E63-4941-43E3-82AC-0D9499EC75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7274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lv-LV" sz="2400" dirty="0"/>
              <a:t>Projekta virziens (AER, EE, ZT u.c.)</a:t>
            </a:r>
            <a:endParaRPr lang="en-US" sz="2400" dirty="0"/>
          </a:p>
          <a:p>
            <a:pPr marL="0" indent="0">
              <a:buNone/>
            </a:pPr>
            <a:r>
              <a:rPr lang="lv-LV" sz="2400" dirty="0"/>
              <a:t>Projekta tematiskais ietvars AER jomā (vēja, solārā, ģeotermāla u.c.)</a:t>
            </a:r>
            <a:endParaRPr lang="en-US" sz="2400" dirty="0"/>
          </a:p>
          <a:p>
            <a:pPr marL="0" indent="0">
              <a:buNone/>
            </a:pPr>
            <a:r>
              <a:rPr lang="lv-LV" sz="2400" dirty="0"/>
              <a:t>Projekta tematiskais ietvars EE jomā (katlu mājas, siltumtrases, fasādes u.c.)</a:t>
            </a:r>
            <a:endParaRPr lang="en-US" sz="2400" dirty="0"/>
          </a:p>
          <a:p>
            <a:pPr marL="0" indent="0">
              <a:buNone/>
            </a:pPr>
            <a:r>
              <a:rPr lang="lv-LV" sz="2400" dirty="0"/>
              <a:t>Projekta tematiskais ietvars ZT jomā (elektrotransports, biogāze, u.c.)</a:t>
            </a:r>
            <a:endParaRPr lang="en-US" sz="2400" dirty="0"/>
          </a:p>
          <a:p>
            <a:pPr marL="0" indent="0">
              <a:buNone/>
            </a:pPr>
            <a:r>
              <a:rPr lang="lv-LV" sz="2400" dirty="0"/>
              <a:t>Sagaidāmie/panāktie rezultāti (CO2 samazinājums, renovēti m2, izmkasu uz 1m2 samazinājums u.c.)</a:t>
            </a:r>
            <a:endParaRPr lang="en-US" sz="2400" dirty="0"/>
          </a:p>
          <a:p>
            <a:pPr marL="0" indent="0">
              <a:buNone/>
            </a:pPr>
            <a:r>
              <a:rPr lang="lv-LV" sz="2400" dirty="0"/>
              <a:t>Projekta rezultātus ieguvušie iedzīvotāji (skaits) </a:t>
            </a:r>
            <a:endParaRPr lang="en-US" sz="2400" dirty="0"/>
          </a:p>
          <a:p>
            <a:endParaRPr lang="en-US" dirty="0"/>
          </a:p>
        </p:txBody>
      </p:sp>
      <p:pic>
        <p:nvPicPr>
          <p:cNvPr id="4" name="Picture 3" descr="C:\Users\Lietotajs1\Google disks\Raitis\Projekti\2014-2020\BSR\Baltic Energy Areas\Logo\BEA logo.png">
            <a:extLst>
              <a:ext uri="{FF2B5EF4-FFF2-40B4-BE49-F238E27FC236}">
                <a16:creationId xmlns:a16="http://schemas.microsoft.com/office/drawing/2014/main" id="{3E4304AA-3ECC-420E-862B-AAACB61FB79A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48680"/>
            <a:ext cx="10415308" cy="106471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029563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EC18EB-6A31-4729-B29D-C313DA3366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5158" y="1294415"/>
            <a:ext cx="10515600" cy="1325563"/>
          </a:xfrm>
        </p:spPr>
        <p:txBody>
          <a:bodyPr/>
          <a:lstStyle/>
          <a:p>
            <a:pPr algn="ctr"/>
            <a:r>
              <a:rPr lang="lv-LV" dirty="0"/>
              <a:t>Informācijas šķirošana (3)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787018-B8B9-4C65-A60F-C72E4B82DC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6544" y="2506662"/>
            <a:ext cx="10515600" cy="2671394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  <a:tabLst>
                <a:tab pos="450215" algn="l"/>
              </a:tabLst>
            </a:pPr>
            <a:r>
              <a:rPr lang="lv-LV" dirty="0">
                <a:latin typeface="Times New Roman" panose="02020603050405020304" pitchFamily="18" charset="0"/>
                <a:ea typeface="Calibri" panose="020F0502020204030204" pitchFamily="34" charset="0"/>
              </a:rPr>
              <a:t>Iespēja šķirot vienlaikus pēc vairākiem filtriem, piemēram: </a:t>
            </a: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  <a:tabLst>
                <a:tab pos="450215" algn="l"/>
              </a:tabLst>
            </a:pPr>
            <a:r>
              <a:rPr lang="lv-LV" dirty="0">
                <a:latin typeface="Times New Roman" panose="02020603050405020304" pitchFamily="18" charset="0"/>
                <a:ea typeface="Calibri" panose="020F0502020204030204" pitchFamily="34" charset="0"/>
              </a:rPr>
              <a:t>	Pašvaldība +</a:t>
            </a: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  <a:tabLst>
                <a:tab pos="450215" algn="l"/>
              </a:tabLst>
            </a:pPr>
            <a:r>
              <a:rPr lang="lv-LV" dirty="0">
                <a:latin typeface="Times New Roman" panose="02020603050405020304" pitchFamily="18" charset="0"/>
                <a:ea typeface="Calibri" panose="020F0502020204030204" pitchFamily="34" charset="0"/>
              </a:rPr>
              <a:t>		solārā enerģija +</a:t>
            </a: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  <a:tabLst>
                <a:tab pos="450215" algn="l"/>
              </a:tabLst>
            </a:pPr>
            <a:r>
              <a:rPr lang="lv-LV" dirty="0">
                <a:latin typeface="Times New Roman" panose="02020603050405020304" pitchFamily="18" charset="0"/>
                <a:ea typeface="Calibri" panose="020F0502020204030204" pitchFamily="34" charset="0"/>
              </a:rPr>
              <a:t>			ES finansējums līdz 50 000 EUR u.c.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lvl="1">
              <a:buFont typeface="Wingdings" panose="05000000000000000000" pitchFamily="2" charset="2"/>
              <a:buChar char="ü"/>
            </a:pPr>
            <a:endParaRPr lang="lv-LV" sz="1600" dirty="0"/>
          </a:p>
        </p:txBody>
      </p:sp>
      <p:pic>
        <p:nvPicPr>
          <p:cNvPr id="4" name="Picture 3" descr="C:\Users\Lietotajs1\Google disks\Raitis\Projekti\2014-2020\BSR\Baltic Energy Areas\Logo\BEA logo.png">
            <a:extLst>
              <a:ext uri="{FF2B5EF4-FFF2-40B4-BE49-F238E27FC236}">
                <a16:creationId xmlns:a16="http://schemas.microsoft.com/office/drawing/2014/main" id="{7722486B-A754-4A11-B145-012F034718CA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48680"/>
            <a:ext cx="10415308" cy="106471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216309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719C6A-8921-43CF-9A75-2C59C692E5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26771"/>
            <a:ext cx="10515600" cy="1325563"/>
          </a:xfrm>
        </p:spPr>
        <p:txBody>
          <a:bodyPr/>
          <a:lstStyle/>
          <a:p>
            <a:r>
              <a:rPr lang="lv-LV" dirty="0"/>
              <a:t>SEG aprēķins (1)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CF8313-521D-4C92-82D4-B2B46CAB30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652102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lv-LV" b="1" dirty="0"/>
              <a:t>Ministru kabineta noteikumi Nr. 42</a:t>
            </a:r>
            <a:br>
              <a:rPr lang="lv-LV" dirty="0"/>
            </a:br>
            <a:br>
              <a:rPr lang="lv-LV" dirty="0"/>
            </a:br>
            <a:r>
              <a:rPr lang="lv-LV" dirty="0"/>
              <a:t>Rīgā 2018. gada 23. janvārī (prot. Nr. 5 33. §)</a:t>
            </a:r>
          </a:p>
          <a:p>
            <a:pPr marL="0" indent="0">
              <a:buNone/>
            </a:pPr>
            <a:r>
              <a:rPr lang="lv-LV" b="1" dirty="0"/>
              <a:t>Siltumnīcefekta gāzu emisiju aprēķina metodika</a:t>
            </a:r>
          </a:p>
          <a:p>
            <a:pPr marL="0" indent="0">
              <a:buNone/>
            </a:pPr>
            <a:r>
              <a:rPr lang="lv-LV" i="1" dirty="0"/>
              <a:t>Izdoti saskaņā ar likuma "</a:t>
            </a:r>
            <a:r>
              <a:rPr lang="lv-LV" i="1" dirty="0">
                <a:hlinkClick r:id="rId2"/>
              </a:rPr>
              <a:t>Par piesārņojumu</a:t>
            </a:r>
            <a:r>
              <a:rPr lang="lv-LV" i="1" dirty="0"/>
              <a:t>"</a:t>
            </a:r>
            <a:br>
              <a:rPr lang="lv-LV" i="1" dirty="0"/>
            </a:br>
            <a:r>
              <a:rPr lang="lv-LV" i="1" dirty="0"/>
              <a:t>53. panta otrās daļas 2. punktu</a:t>
            </a:r>
          </a:p>
          <a:p>
            <a:endParaRPr lang="en-US" dirty="0"/>
          </a:p>
        </p:txBody>
      </p:sp>
      <p:pic>
        <p:nvPicPr>
          <p:cNvPr id="4" name="Picture 3" descr="C:\Users\Lietotajs1\Google disks\Raitis\Projekti\2014-2020\BSR\Baltic Energy Areas\Logo\BEA logo.png">
            <a:extLst>
              <a:ext uri="{FF2B5EF4-FFF2-40B4-BE49-F238E27FC236}">
                <a16:creationId xmlns:a16="http://schemas.microsoft.com/office/drawing/2014/main" id="{C2947573-F636-4468-A539-7C98419FAF03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63343"/>
            <a:ext cx="10415308" cy="106471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998980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6675E2-82F8-4022-A1CB-3025C61862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8492" y="975153"/>
            <a:ext cx="10515600" cy="1325563"/>
          </a:xfrm>
        </p:spPr>
        <p:txBody>
          <a:bodyPr/>
          <a:lstStyle/>
          <a:p>
            <a:r>
              <a:rPr lang="lv-LV" dirty="0"/>
              <a:t>SEG aprēķins (2)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2CF66D-32DC-403F-8987-4C592EFC2D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47813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lv-LV" dirty="0"/>
              <a:t>SEG emisiju apjoma izmaiņas aprēķina kā starpību starp SEG emisiju apjomu pirms pasākuma īstenošanas un SEG emisiju apjomu pēc pasākuma īstenošanas, izmantojot šādu formulu:</a:t>
            </a:r>
          </a:p>
          <a:p>
            <a:pPr marL="0" indent="0">
              <a:buNone/>
            </a:pPr>
            <a:endParaRPr lang="lv-LV" dirty="0"/>
          </a:p>
          <a:p>
            <a:pPr marL="0" indent="0">
              <a:buNone/>
            </a:pPr>
            <a:r>
              <a:rPr lang="lv-LV" sz="2000" dirty="0"/>
              <a:t>kur</a:t>
            </a:r>
          </a:p>
          <a:p>
            <a:r>
              <a:rPr lang="lv-LV" dirty="0"/>
              <a:t> </a:t>
            </a:r>
            <a:r>
              <a:rPr lang="lv-LV" sz="2000" dirty="0"/>
              <a:t>‒ SEG emisiju apjoma izmaiņas, t CO2 ekv./gadā;</a:t>
            </a:r>
          </a:p>
          <a:p>
            <a:r>
              <a:rPr lang="lv-LV" sz="2000" dirty="0"/>
              <a:t> ‒ SEG emisiju apjoms pirms pasākuma īstenošanas, t CO2 ekv./gadā;</a:t>
            </a:r>
          </a:p>
          <a:p>
            <a:r>
              <a:rPr lang="lv-LV" sz="2000" dirty="0"/>
              <a:t> ‒ SEG emisiju apjoms pēc pasākuma īstenošanas, t CO2 ekv./gadā.</a:t>
            </a:r>
            <a:endParaRPr lang="en-US" sz="2000" dirty="0"/>
          </a:p>
        </p:txBody>
      </p:sp>
      <p:pic>
        <p:nvPicPr>
          <p:cNvPr id="3074" name="Picture 2" descr="https://likumi.lv/wwwraksti/2018/018/BILDES/N_42/IMAGE001.PNG">
            <a:extLst>
              <a:ext uri="{FF2B5EF4-FFF2-40B4-BE49-F238E27FC236}">
                <a16:creationId xmlns:a16="http://schemas.microsoft.com/office/drawing/2014/main" id="{E17E595E-CFD4-4831-974A-23D0F4C42D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8424" y="3218656"/>
            <a:ext cx="4852450" cy="555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C:\Users\Lietotajs1\Google disks\Raitis\Projekti\2014-2020\BSR\Baltic Energy Areas\Logo\BEA logo.png">
            <a:extLst>
              <a:ext uri="{FF2B5EF4-FFF2-40B4-BE49-F238E27FC236}">
                <a16:creationId xmlns:a16="http://schemas.microsoft.com/office/drawing/2014/main" id="{AE67A0EF-C49A-43C4-A1BC-369114DEFD02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63343"/>
            <a:ext cx="10415308" cy="106471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474069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dizain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1532</TotalTime>
  <Words>389</Words>
  <Application>Microsoft Office PowerPoint</Application>
  <PresentationFormat>Widescreen</PresentationFormat>
  <Paragraphs>60</Paragraphs>
  <Slides>13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Calibri Light</vt:lpstr>
      <vt:lpstr>Times New Roman</vt:lpstr>
      <vt:lpstr>Wingdings</vt:lpstr>
      <vt:lpstr>Office dizains</vt:lpstr>
      <vt:lpstr>Document</vt:lpstr>
      <vt:lpstr>   Zemgales plānošanas reģiona  Enerģētikas darba grupas sanāksme   </vt:lpstr>
      <vt:lpstr>  Kas tiks iekļauts monitoringa sistēmas datu bāzē?</vt:lpstr>
      <vt:lpstr>Ievietotie dati par projektiem veiks šādas funkcijas:</vt:lpstr>
      <vt:lpstr>Ievadāmie dati</vt:lpstr>
      <vt:lpstr>Informācijas šķirošana pēc šādiem filtriem (1)</vt:lpstr>
      <vt:lpstr>Informācijas šķirošana pēc šādiem filtriem (2)</vt:lpstr>
      <vt:lpstr>Informācijas šķirošana (3)</vt:lpstr>
      <vt:lpstr>SEG aprēķins (1)</vt:lpstr>
      <vt:lpstr>SEG aprēķins (2)</vt:lpstr>
      <vt:lpstr>SEG aprēķins (3)</vt:lpstr>
      <vt:lpstr>Ministru kabineta noteikumi Nr. 42, citas metodikas</vt:lpstr>
      <vt:lpstr>    Paldies par uzmanību!  Raitis Madžulis Zemgales Plānošanas reģions +371-63028085 zpr@zpr.gov.lv 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Zemgales Plānošanas reģions</dc:title>
  <dc:creator>AigarsIevins</dc:creator>
  <cp:lastModifiedBy>Raitis</cp:lastModifiedBy>
  <cp:revision>87</cp:revision>
  <cp:lastPrinted>2015-06-27T09:43:04Z</cp:lastPrinted>
  <dcterms:created xsi:type="dcterms:W3CDTF">2015-05-26T07:24:58Z</dcterms:created>
  <dcterms:modified xsi:type="dcterms:W3CDTF">2018-11-13T07:23:37Z</dcterms:modified>
</cp:coreProperties>
</file>