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91" r:id="rId4"/>
    <p:sldId id="273" r:id="rId5"/>
    <p:sldId id="274" r:id="rId6"/>
    <p:sldId id="292" r:id="rId7"/>
    <p:sldId id="275" r:id="rId8"/>
    <p:sldId id="277" r:id="rId9"/>
    <p:sldId id="276" r:id="rId10"/>
    <p:sldId id="290" r:id="rId11"/>
    <p:sldId id="265" r:id="rId12"/>
    <p:sldId id="280" r:id="rId13"/>
    <p:sldId id="260" r:id="rId14"/>
  </p:sldIdLst>
  <p:sldSz cx="12192000" cy="6858000"/>
  <p:notesSz cx="6797675" cy="987425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PR ZPR" initials="ZZ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ējs stils 2 - izcēlum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65" autoAdjust="0"/>
    <p:restoredTop sz="95405" autoAdjust="0"/>
  </p:normalViewPr>
  <p:slideViewPr>
    <p:cSldViewPr snapToGrid="0">
      <p:cViewPr varScale="1">
        <p:scale>
          <a:sx n="109" d="100"/>
          <a:sy n="109" d="100"/>
        </p:scale>
        <p:origin x="35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/>
              <a:t>Rediģēt šablona apakšvirsraksta stilu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3685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4159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Vertikāls teksta vietturi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1542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9132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89638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75715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4" name="Satura vietturi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5" name="Teksta vietturi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6" name="Satura vietturi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7" name="Datuma vietturi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8" name="Kājenes vietturi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aida numura vietturi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67412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Datuma vietturi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aida numura vietturi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6526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3" name="Kājenes vietturi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38756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Satura vietturi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8998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</a:p>
        </p:txBody>
      </p:sp>
      <p:sp>
        <p:nvSpPr>
          <p:cNvPr id="3" name="Attēla vietturi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ksta vietturi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Rediģēt šablona teksta stilus</a:t>
            </a:r>
          </a:p>
        </p:txBody>
      </p:sp>
      <p:sp>
        <p:nvSpPr>
          <p:cNvPr id="5" name="Datuma vietturi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451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/>
              <a:t>Rediģēt šablona virsraksta stilu</a:t>
            </a:r>
          </a:p>
        </p:txBody>
      </p:sp>
      <p:sp>
        <p:nvSpPr>
          <p:cNvPr id="3" name="Teksta vietturi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Rediģēt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</a:p>
        </p:txBody>
      </p:sp>
      <p:sp>
        <p:nvSpPr>
          <p:cNvPr id="4" name="Datuma vietturi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554EC-403A-443A-B614-0597EB32E604}" type="datetimeFigureOut">
              <a:rPr lang="lv-LV" smtClean="0"/>
              <a:t>12.11.2018</a:t>
            </a:fld>
            <a:endParaRPr lang="lv-LV"/>
          </a:p>
        </p:txBody>
      </p:sp>
      <p:sp>
        <p:nvSpPr>
          <p:cNvPr id="5" name="Kājenes vietturi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aida numura vietturi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30505-77B1-4571-8227-A780514CFCBA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9006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925" y="179324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br>
              <a:rPr lang="lv-LV" b="1" dirty="0"/>
            </a:br>
            <a:br>
              <a:rPr lang="lv-LV" b="1" dirty="0"/>
            </a:br>
            <a:r>
              <a:rPr lang="lv-LV" sz="3600" b="1" dirty="0"/>
              <a:t>Zemgales plānošanas reģiona </a:t>
            </a:r>
            <a:br>
              <a:rPr lang="lv-LV" sz="3600" b="1" dirty="0"/>
            </a:br>
            <a:r>
              <a:rPr lang="lv-LV" sz="3600" b="1" dirty="0"/>
              <a:t>Enerģētikas darba grupas sanāksme</a:t>
            </a:r>
            <a:br>
              <a:rPr lang="lv-LV" b="1" dirty="0"/>
            </a:br>
            <a:br>
              <a:rPr lang="en-US" dirty="0"/>
            </a:br>
            <a:br>
              <a:rPr lang="en-US" dirty="0"/>
            </a:br>
            <a:endParaRPr lang="lv-LV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3775" y="3005049"/>
            <a:ext cx="9873343" cy="29314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4800" b="1" dirty="0"/>
              <a:t>Jaunumi ZPR projektos</a:t>
            </a:r>
            <a:endParaRPr lang="lv-LV" sz="4800" dirty="0"/>
          </a:p>
          <a:p>
            <a:pPr marL="0" indent="0" algn="ctr">
              <a:buNone/>
            </a:pPr>
            <a:endParaRPr lang="lv-LV" sz="2400" dirty="0"/>
          </a:p>
          <a:p>
            <a:pPr marL="0" indent="0" algn="ctr">
              <a:buNone/>
            </a:pPr>
            <a:r>
              <a:rPr lang="lv-LV" sz="2400" dirty="0"/>
              <a:t>Jelgava, 13.novembris </a:t>
            </a:r>
          </a:p>
        </p:txBody>
      </p:sp>
      <p:pic>
        <p:nvPicPr>
          <p:cNvPr id="4" name="Picture 3" descr="C:\Users\Lietotajs1\Google disks\Raitis\Projekti\2014-2020\BSR\Baltic Energy Areas\Logo\BEA logo.png">
            <a:extLst>
              <a:ext uri="{FF2B5EF4-FFF2-40B4-BE49-F238E27FC236}">
                <a16:creationId xmlns:a16="http://schemas.microsoft.com/office/drawing/2014/main" id="{F83D0056-CB51-43EF-82E9-0B8F85F8897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46" y="122634"/>
            <a:ext cx="10415308" cy="1064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2672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93289-4942-45A4-BD01-40E68EE6D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3841687-2AEE-46DF-985B-304689E8ED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65" y="365125"/>
            <a:ext cx="4288367" cy="3216275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3C7960-BEF3-4215-A1A8-AA5A206017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47" y="365125"/>
            <a:ext cx="4288367" cy="3216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802A62-9110-45A4-BF88-7FAEF4385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498" y="2782507"/>
            <a:ext cx="2950485" cy="39339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6B86A1-46F8-4E8F-8586-0EFEAAC55E29}"/>
              </a:ext>
            </a:extLst>
          </p:cNvPr>
          <p:cNvSpPr txBox="1"/>
          <p:nvPr/>
        </p:nvSpPr>
        <p:spPr>
          <a:xfrm>
            <a:off x="408365" y="3923414"/>
            <a:ext cx="38978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/>
              <a:t>Oktobris – ZPR vizīte Helsinkos, Somijā, tikšanās ar vadošos partneri, robobusa apskate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7087E3-EEE2-4BE2-AAB3-EF80D3D0B891}"/>
              </a:ext>
            </a:extLst>
          </p:cNvPr>
          <p:cNvSpPr/>
          <p:nvPr/>
        </p:nvSpPr>
        <p:spPr>
          <a:xfrm>
            <a:off x="7655442" y="3997842"/>
            <a:ext cx="3306472" cy="11908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14.-16.novembris - </a:t>
            </a:r>
          </a:p>
          <a:p>
            <a:pPr algn="ctr"/>
            <a:r>
              <a:rPr lang="lv-LV" dirty="0"/>
              <a:t>ZPR vizīte Kongsbergā, Norvēģijā: Projekta partneru sanāksme, robobusa apskate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177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b="1" dirty="0"/>
              <a:t>Nākotne šodienā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714" y="1281597"/>
            <a:ext cx="4836704" cy="322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066" y="3451977"/>
            <a:ext cx="4492625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AttÄlu rezultÄti vaicÄjumam âdriverless busâ">
            <a:extLst>
              <a:ext uri="{FF2B5EF4-FFF2-40B4-BE49-F238E27FC236}">
                <a16:creationId xmlns:a16="http://schemas.microsoft.com/office/drawing/2014/main" id="{2FBE9633-3567-4161-8F92-B6A320B49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92" y="1281597"/>
            <a:ext cx="4613487" cy="276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407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408" y="211876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900" b="1" dirty="0"/>
              <a:t>Paldies par uzmanību!</a:t>
            </a:r>
            <a:br>
              <a:rPr lang="lv-LV" sz="4900" b="1" dirty="0"/>
            </a:br>
            <a:br>
              <a:rPr lang="lv-LV" sz="4900" b="1" dirty="0"/>
            </a:br>
            <a:r>
              <a:rPr lang="lv-LV" sz="2400" b="1" dirty="0"/>
              <a:t>Raitis Madžulis</a:t>
            </a:r>
            <a:br>
              <a:rPr lang="lv-LV" sz="2400" b="1" dirty="0"/>
            </a:br>
            <a:r>
              <a:rPr lang="lv-LV" sz="2400" b="1" dirty="0"/>
              <a:t>Zemgales Plānošanas reģions</a:t>
            </a:r>
            <a:br>
              <a:rPr lang="lv-LV" sz="2400" b="1" dirty="0"/>
            </a:br>
            <a:r>
              <a:rPr lang="lv-LV" sz="2400" b="1" dirty="0"/>
              <a:t>+371-63028085</a:t>
            </a:r>
            <a:br>
              <a:rPr lang="lv-LV" sz="2400" b="1" dirty="0"/>
            </a:br>
            <a:r>
              <a:rPr lang="lv-LV" sz="2400" b="1" dirty="0"/>
              <a:t>zpr@zpr.gov.lv</a:t>
            </a:r>
            <a:br>
              <a:rPr lang="lv-LV" sz="4900" b="1" dirty="0"/>
            </a:br>
            <a:br>
              <a:rPr lang="lv-LV" dirty="0"/>
            </a:b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216913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6923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dirty="0"/>
              <a:t>Plānošanas dokumenti Zemgalē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lv-LV" sz="3200" dirty="0"/>
              <a:t>Ilgtermiņa plānošanas dokumenti</a:t>
            </a:r>
          </a:p>
          <a:p>
            <a:pPr marL="457200" lvl="1" indent="0" algn="ctr">
              <a:buNone/>
            </a:pPr>
            <a:r>
              <a:rPr lang="lv-LV" dirty="0"/>
              <a:t>Attīstības Stratēģija 2015-2030</a:t>
            </a:r>
          </a:p>
          <a:p>
            <a:pPr marL="457200" lvl="1" indent="0" algn="ctr">
              <a:buNone/>
            </a:pPr>
            <a:endParaRPr lang="lv-LV" dirty="0"/>
          </a:p>
          <a:p>
            <a:pPr marL="457200" lvl="1" indent="0" algn="ctr">
              <a:buNone/>
            </a:pPr>
            <a:r>
              <a:rPr lang="lv-LV" dirty="0"/>
              <a:t>2 stratēģijas prioritātes, kas saistītas ar siltumnīcefekta samazināšanu:</a:t>
            </a:r>
          </a:p>
          <a:p>
            <a:pPr lvl="4">
              <a:buFont typeface="Wingdings" panose="05000000000000000000" pitchFamily="2" charset="2"/>
              <a:buChar char="§"/>
            </a:pPr>
            <a:r>
              <a:rPr lang="lv-LV" sz="2000" dirty="0"/>
              <a:t>Inovatīva un eko efektīva ekonomika</a:t>
            </a:r>
          </a:p>
          <a:p>
            <a:pPr lvl="4">
              <a:buFont typeface="Wingdings" panose="05000000000000000000" pitchFamily="2" charset="2"/>
              <a:buChar char="§"/>
            </a:pPr>
            <a:r>
              <a:rPr lang="lv-LV" sz="2000" dirty="0"/>
              <a:t>Daba kā nākotnes kapitāls</a:t>
            </a:r>
          </a:p>
          <a:p>
            <a:pPr marL="457200" lvl="1" indent="0" algn="ctr">
              <a:buNone/>
            </a:pPr>
            <a:endParaRPr lang="lv-LV" sz="800" dirty="0"/>
          </a:p>
          <a:p>
            <a:pPr marL="0" lvl="2" indent="0" algn="ctr">
              <a:spcBef>
                <a:spcPts val="1000"/>
              </a:spcBef>
              <a:buNone/>
            </a:pPr>
            <a:r>
              <a:rPr lang="lv-LV" sz="3200" dirty="0"/>
              <a:t>Vidēja termiņa plānošanas dokumenti</a:t>
            </a:r>
          </a:p>
          <a:p>
            <a:pPr marL="457200" lvl="3" indent="0" algn="ctr">
              <a:spcBef>
                <a:spcPts val="1000"/>
              </a:spcBef>
              <a:buNone/>
            </a:pPr>
            <a:r>
              <a:rPr lang="lv-LV" sz="2400" dirty="0"/>
              <a:t>Attīstības Programma 2015-2020</a:t>
            </a:r>
          </a:p>
          <a:p>
            <a:pPr marL="457200" lvl="3" indent="0" algn="ctr">
              <a:spcBef>
                <a:spcPts val="1000"/>
              </a:spcBef>
              <a:buNone/>
            </a:pPr>
            <a:r>
              <a:rPr lang="lv-LV" sz="2400" dirty="0"/>
              <a:t>Enerģētikas Attīstības Plāns 2012-2020</a:t>
            </a:r>
          </a:p>
          <a:p>
            <a:pPr marL="457200" lvl="3" indent="0" algn="ctr">
              <a:spcBef>
                <a:spcPts val="1000"/>
              </a:spcBef>
              <a:buNone/>
            </a:pPr>
            <a:r>
              <a:rPr lang="lv-LV" sz="2400" dirty="0"/>
              <a:t>Lauku teritoriju Mobilitātes Plāns</a:t>
            </a:r>
          </a:p>
          <a:p>
            <a:pPr marL="457200" lvl="3" indent="0" algn="ctr">
              <a:spcBef>
                <a:spcPts val="1000"/>
              </a:spcBef>
              <a:buNone/>
            </a:pPr>
            <a:endParaRPr lang="lv-LV" sz="800" dirty="0"/>
          </a:p>
          <a:p>
            <a:pPr marL="0" indent="0">
              <a:buNone/>
            </a:pPr>
            <a:endParaRPr lang="lv-LV" dirty="0"/>
          </a:p>
          <a:p>
            <a:endParaRPr lang="lv-LV" dirty="0"/>
          </a:p>
          <a:p>
            <a:pPr marL="914400" lvl="2" indent="0">
              <a:buNone/>
            </a:pP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962426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C18EB-6A31-4729-B29D-C313DA336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v-LV" dirty="0"/>
              <a:t>Plānošanas dokumentu izmaiņas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87018-B8B9-4C65-A60F-C72E4B82D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/>
              <a:t>Jauns Enerģētikas Rīcības Plāns 2018-2025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dirty="0"/>
              <a:t> 16 pašvaldību ER plāni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dirty="0"/>
              <a:t> «Zaļā» transporta sadaļa</a:t>
            </a:r>
          </a:p>
          <a:p>
            <a:r>
              <a:rPr lang="lv-LV" dirty="0"/>
              <a:t>e-mobilitātes plāns 2020-2030</a:t>
            </a:r>
          </a:p>
          <a:p>
            <a:pPr marL="914400" lvl="2" indent="0">
              <a:buNone/>
            </a:pPr>
            <a:r>
              <a:rPr lang="lv-LV" dirty="0"/>
              <a:t>	</a:t>
            </a:r>
          </a:p>
          <a:p>
            <a:pPr marL="0" indent="0">
              <a:buNone/>
            </a:pPr>
            <a:r>
              <a:rPr lang="lv-LV" dirty="0"/>
              <a:t>Kas uzrunā un liek padomāt: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dirty="0"/>
              <a:t>	OMA stratēģija 2050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lv-LV" dirty="0"/>
              <a:t>   Latvijas Nacionālais Enerģētikas un klimata plāns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endParaRPr lang="lv-LV" sz="2000" dirty="0"/>
          </a:p>
          <a:p>
            <a:pPr lvl="1">
              <a:buFont typeface="Wingdings" panose="05000000000000000000" pitchFamily="2" charset="2"/>
              <a:buChar char="ü"/>
            </a:pPr>
            <a:endParaRPr lang="lv-LV" sz="1600" dirty="0"/>
          </a:p>
        </p:txBody>
      </p:sp>
    </p:spTree>
    <p:extLst>
      <p:ext uri="{BB962C8B-B14F-4D97-AF65-F5344CB8AC3E}">
        <p14:creationId xmlns:p14="http://schemas.microsoft.com/office/powerpoint/2010/main" val="3321630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v-LV" sz="1800" b="1" dirty="0"/>
              <a:t>INTERREG IV C </a:t>
            </a:r>
            <a:r>
              <a:rPr lang="lv-LV" sz="1800" b="1" dirty="0" err="1"/>
              <a:t>programme</a:t>
            </a:r>
            <a:r>
              <a:rPr lang="lv-LV" sz="1800" b="1" dirty="0"/>
              <a:t> </a:t>
            </a:r>
            <a:r>
              <a:rPr lang="lv-LV" sz="1800" b="1" dirty="0" err="1"/>
              <a:t>project</a:t>
            </a:r>
            <a:r>
              <a:rPr lang="lv-LV" sz="1800" b="1" dirty="0"/>
              <a:t> EU 2020 </a:t>
            </a:r>
            <a:r>
              <a:rPr lang="lv-LV" sz="1800" b="1" dirty="0" err="1"/>
              <a:t>Going</a:t>
            </a:r>
            <a:r>
              <a:rPr lang="lv-LV" sz="1800" b="1" dirty="0"/>
              <a:t> </a:t>
            </a:r>
            <a:r>
              <a:rPr lang="lv-LV" sz="1800" b="1" dirty="0" err="1"/>
              <a:t>Local</a:t>
            </a:r>
            <a:r>
              <a:rPr lang="lv-LV" sz="1800" b="1" dirty="0"/>
              <a:t> (</a:t>
            </a:r>
            <a:r>
              <a:rPr lang="en-US" sz="1800" b="1" dirty="0"/>
              <a:t>From detached Lisbon and Gothenburg Strategies to a </a:t>
            </a:r>
            <a:r>
              <a:rPr lang="en-US" sz="1800" b="1" dirty="0" err="1"/>
              <a:t>regionalised</a:t>
            </a:r>
            <a:r>
              <a:rPr lang="en-US" sz="1800" b="1" dirty="0"/>
              <a:t> indigenous EU 2020</a:t>
            </a:r>
            <a:r>
              <a:rPr lang="lv-LV" sz="1800" b="1" dirty="0"/>
              <a:t>) </a:t>
            </a:r>
          </a:p>
          <a:p>
            <a:pPr marL="0" indent="0">
              <a:buNone/>
            </a:pPr>
            <a:r>
              <a:rPr lang="lv-LV" sz="1800" b="1" dirty="0"/>
              <a:t>2010 – 2012</a:t>
            </a:r>
          </a:p>
          <a:p>
            <a:pPr marL="0" indent="0">
              <a:buNone/>
            </a:pPr>
            <a:r>
              <a:rPr lang="lv-LV" dirty="0" err="1"/>
              <a:t>Elaborated</a:t>
            </a:r>
            <a:r>
              <a:rPr lang="lv-LV" dirty="0"/>
              <a:t> 1st Zemgale </a:t>
            </a:r>
            <a:r>
              <a:rPr lang="lv-LV" dirty="0" err="1"/>
              <a:t>Energy</a:t>
            </a:r>
            <a:r>
              <a:rPr lang="lv-LV" dirty="0"/>
              <a:t> </a:t>
            </a:r>
            <a:r>
              <a:rPr lang="lv-LV" dirty="0" err="1"/>
              <a:t>Action</a:t>
            </a:r>
            <a:r>
              <a:rPr lang="lv-LV" dirty="0"/>
              <a:t> </a:t>
            </a:r>
            <a:r>
              <a:rPr lang="lv-LV" dirty="0" err="1"/>
              <a:t>Plan</a:t>
            </a:r>
            <a:r>
              <a:rPr lang="lv-LV" dirty="0"/>
              <a:t> 2012-2020</a:t>
            </a:r>
          </a:p>
          <a:p>
            <a:pPr marL="0" indent="0">
              <a:buNone/>
            </a:pPr>
            <a:r>
              <a:rPr lang="lv-LV" dirty="0" err="1"/>
              <a:t>Two</a:t>
            </a:r>
            <a:r>
              <a:rPr lang="lv-LV" dirty="0"/>
              <a:t> </a:t>
            </a:r>
            <a:r>
              <a:rPr lang="lv-LV" dirty="0" err="1"/>
              <a:t>chapters</a:t>
            </a:r>
            <a:r>
              <a:rPr lang="lv-LV" dirty="0"/>
              <a:t> – </a:t>
            </a:r>
            <a:r>
              <a:rPr lang="lv-LV" dirty="0" err="1"/>
              <a:t>Renewable</a:t>
            </a:r>
            <a:r>
              <a:rPr lang="lv-LV" dirty="0"/>
              <a:t> </a:t>
            </a:r>
            <a:r>
              <a:rPr lang="lv-LV" dirty="0" err="1"/>
              <a:t>Energy</a:t>
            </a:r>
            <a:r>
              <a:rPr lang="lv-LV" dirty="0"/>
              <a:t> </a:t>
            </a:r>
            <a:r>
              <a:rPr lang="lv-LV" dirty="0" err="1"/>
              <a:t>Sources</a:t>
            </a:r>
            <a:r>
              <a:rPr lang="lv-LV" dirty="0"/>
              <a:t> </a:t>
            </a:r>
            <a:r>
              <a:rPr lang="lv-LV" dirty="0" err="1"/>
              <a:t>and</a:t>
            </a:r>
            <a:r>
              <a:rPr lang="lv-LV" dirty="0"/>
              <a:t> </a:t>
            </a:r>
            <a:r>
              <a:rPr lang="lv-LV" dirty="0" err="1"/>
              <a:t>Energy</a:t>
            </a:r>
            <a:r>
              <a:rPr lang="lv-LV" dirty="0"/>
              <a:t> </a:t>
            </a:r>
            <a:r>
              <a:rPr lang="lv-LV" dirty="0" err="1"/>
              <a:t>Efficiency</a:t>
            </a:r>
            <a:r>
              <a:rPr lang="lv-LV" dirty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28" y="352843"/>
            <a:ext cx="3781286" cy="141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837" y="334907"/>
            <a:ext cx="2178743" cy="149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598" y="352845"/>
            <a:ext cx="3492975" cy="1202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Lietotajs1\Google disks\Raitis\Projekti\2007-2013\INTERREG IV C\EU 2020 Go Local\31.augusta meteriāls\DSC037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38" y="3935975"/>
            <a:ext cx="2902302" cy="21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Lietotajs1\Google disks\Raitis\Projekti\2007-2013\INTERREG IV C\EU 2020 Go Local\31.augusta meteriāls\DSC029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616" y="3935976"/>
            <a:ext cx="2902301" cy="21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Lietotajs1\Google disks\Raitis\Projekti\2007-2013\INTERREG IV C\EU 2020 Go Local\31.augusta meteriāls\Bauska Kareivju 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711" y="3948886"/>
            <a:ext cx="3390375" cy="254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457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lv-LV" sz="2400" b="1" dirty="0"/>
              <a:t>INTERREG </a:t>
            </a:r>
            <a:r>
              <a:rPr lang="lv-LV" sz="2400" b="1" dirty="0" err="1"/>
              <a:t>Baltic</a:t>
            </a:r>
            <a:r>
              <a:rPr lang="lv-LV" sz="2400" b="1" dirty="0"/>
              <a:t> </a:t>
            </a:r>
            <a:r>
              <a:rPr lang="lv-LV" sz="2400" b="1" dirty="0" err="1"/>
              <a:t>Sea</a:t>
            </a:r>
            <a:r>
              <a:rPr lang="lv-LV" sz="2400" b="1" dirty="0"/>
              <a:t> </a:t>
            </a:r>
            <a:r>
              <a:rPr lang="lv-LV" sz="2400" b="1" dirty="0" err="1"/>
              <a:t>region</a:t>
            </a:r>
            <a:r>
              <a:rPr lang="lv-LV" sz="2400" b="1" dirty="0"/>
              <a:t> </a:t>
            </a:r>
            <a:r>
              <a:rPr lang="lv-LV" sz="2400" b="1" dirty="0" err="1"/>
              <a:t>programme</a:t>
            </a:r>
            <a:r>
              <a:rPr lang="lv-LV" sz="2400" b="1" dirty="0"/>
              <a:t> </a:t>
            </a:r>
            <a:r>
              <a:rPr lang="lv-LV" sz="2400" b="1" dirty="0" err="1"/>
              <a:t>project</a:t>
            </a:r>
            <a:r>
              <a:rPr lang="lv-LV" sz="2400" b="1" dirty="0"/>
              <a:t> BEA-APP (</a:t>
            </a:r>
            <a:r>
              <a:rPr lang="en-US" sz="2400" b="1" dirty="0"/>
              <a:t>Baltic Energy Areas – A Planning Perspective</a:t>
            </a:r>
            <a:r>
              <a:rPr lang="lv-LV" sz="2400" b="1" dirty="0"/>
              <a:t>) </a:t>
            </a:r>
          </a:p>
          <a:p>
            <a:pPr marL="0" indent="0">
              <a:buNone/>
            </a:pPr>
            <a:r>
              <a:rPr lang="lv-LV" sz="2400" b="1" dirty="0" err="1"/>
              <a:t>March</a:t>
            </a:r>
            <a:r>
              <a:rPr lang="lv-LV" sz="2400" b="1" dirty="0"/>
              <a:t>, 2016 – </a:t>
            </a:r>
            <a:r>
              <a:rPr lang="lv-LV" sz="2400" b="1" dirty="0" err="1"/>
              <a:t>February</a:t>
            </a:r>
            <a:r>
              <a:rPr lang="lv-LV" sz="2400" b="1" dirty="0"/>
              <a:t> 2019</a:t>
            </a:r>
          </a:p>
          <a:p>
            <a:pPr marL="0" indent="0">
              <a:buNone/>
            </a:pPr>
            <a:endParaRPr lang="lv-LV" sz="1800" b="1" dirty="0"/>
          </a:p>
          <a:p>
            <a:pPr marL="0" indent="0">
              <a:buNone/>
            </a:pPr>
            <a:r>
              <a:rPr lang="lv-LV" sz="2400" dirty="0"/>
              <a:t>1.Elaboration of 16 </a:t>
            </a:r>
            <a:r>
              <a:rPr lang="lv-LV" sz="2400" dirty="0" err="1"/>
              <a:t>municipal</a:t>
            </a:r>
            <a:r>
              <a:rPr lang="lv-LV" sz="2400" dirty="0"/>
              <a:t> </a:t>
            </a:r>
            <a:r>
              <a:rPr lang="lv-LV" sz="2400" dirty="0" err="1"/>
              <a:t>Energy</a:t>
            </a:r>
            <a:r>
              <a:rPr lang="lv-LV" sz="2400" dirty="0"/>
              <a:t> </a:t>
            </a:r>
            <a:r>
              <a:rPr lang="lv-LV" sz="2400" dirty="0" err="1"/>
              <a:t>Action</a:t>
            </a:r>
            <a:r>
              <a:rPr lang="lv-LV" sz="2400" dirty="0"/>
              <a:t> </a:t>
            </a:r>
            <a:r>
              <a:rPr lang="lv-LV" sz="2400" dirty="0" err="1"/>
              <a:t>Plans</a:t>
            </a:r>
            <a:r>
              <a:rPr lang="lv-LV" sz="2400" dirty="0"/>
              <a:t> 2018-2025</a:t>
            </a:r>
            <a:endParaRPr lang="lv-LV" sz="2400" b="1" dirty="0"/>
          </a:p>
          <a:p>
            <a:pPr marL="0" indent="0">
              <a:buNone/>
            </a:pPr>
            <a:r>
              <a:rPr lang="lv-LV" sz="2400" dirty="0"/>
              <a:t>2.Elaboration of Zemgale </a:t>
            </a:r>
            <a:r>
              <a:rPr lang="lv-LV" sz="2400" dirty="0" err="1"/>
              <a:t>Region</a:t>
            </a:r>
            <a:r>
              <a:rPr lang="lv-LV" sz="2400" dirty="0"/>
              <a:t> </a:t>
            </a:r>
            <a:r>
              <a:rPr lang="lv-LV" sz="2400" dirty="0" err="1"/>
              <a:t>Energy</a:t>
            </a:r>
            <a:r>
              <a:rPr lang="lv-LV" sz="2400" dirty="0"/>
              <a:t> </a:t>
            </a:r>
            <a:r>
              <a:rPr lang="lv-LV" sz="2400" dirty="0" err="1"/>
              <a:t>Action</a:t>
            </a:r>
            <a:r>
              <a:rPr lang="lv-LV" sz="2400" dirty="0"/>
              <a:t> </a:t>
            </a:r>
            <a:r>
              <a:rPr lang="lv-LV" sz="2400" dirty="0" err="1"/>
              <a:t>plan</a:t>
            </a:r>
            <a:r>
              <a:rPr lang="lv-LV" sz="2400" dirty="0"/>
              <a:t> 2018-2025</a:t>
            </a:r>
          </a:p>
          <a:p>
            <a:pPr marL="0" indent="0">
              <a:buNone/>
            </a:pPr>
            <a:endParaRPr lang="lv-LV" sz="2400" dirty="0"/>
          </a:p>
          <a:p>
            <a:pPr marL="0" indent="0">
              <a:buNone/>
            </a:pPr>
            <a:r>
              <a:rPr lang="lv-LV" sz="2400" dirty="0"/>
              <a:t>In </a:t>
            </a:r>
            <a:r>
              <a:rPr lang="lv-LV" sz="2400" dirty="0" err="1"/>
              <a:t>all</a:t>
            </a:r>
            <a:r>
              <a:rPr lang="lv-LV" sz="2400" dirty="0"/>
              <a:t> </a:t>
            </a:r>
            <a:r>
              <a:rPr lang="lv-LV" sz="2400" dirty="0" err="1"/>
              <a:t>documents</a:t>
            </a:r>
            <a:r>
              <a:rPr lang="lv-LV" sz="2400" dirty="0"/>
              <a:t> </a:t>
            </a:r>
            <a:r>
              <a:rPr lang="lv-LV" sz="2400" dirty="0" err="1"/>
              <a:t>are</a:t>
            </a:r>
            <a:r>
              <a:rPr lang="lv-LV" sz="2400" dirty="0"/>
              <a:t> </a:t>
            </a:r>
            <a:r>
              <a:rPr lang="lv-LV" sz="2400" dirty="0" err="1"/>
              <a:t>included</a:t>
            </a:r>
            <a:r>
              <a:rPr lang="lv-LV" sz="2400" dirty="0"/>
              <a:t> </a:t>
            </a:r>
            <a:r>
              <a:rPr lang="lv-LV" sz="2400" dirty="0" err="1"/>
              <a:t>chapters</a:t>
            </a:r>
            <a:r>
              <a:rPr lang="lv-LV" sz="2400" dirty="0"/>
              <a:t>:</a:t>
            </a:r>
          </a:p>
          <a:p>
            <a:pPr marL="0" indent="0">
              <a:buNone/>
            </a:pPr>
            <a:r>
              <a:rPr lang="lv-LV" sz="2400" dirty="0"/>
              <a:t>				</a:t>
            </a:r>
            <a:r>
              <a:rPr lang="lv-LV" sz="2400" dirty="0" err="1"/>
              <a:t>Renewable</a:t>
            </a:r>
            <a:r>
              <a:rPr lang="lv-LV" sz="2400" dirty="0"/>
              <a:t> </a:t>
            </a:r>
            <a:r>
              <a:rPr lang="lv-LV" sz="2400" dirty="0" err="1"/>
              <a:t>Energy</a:t>
            </a:r>
            <a:r>
              <a:rPr lang="lv-LV" sz="2400" dirty="0"/>
              <a:t> </a:t>
            </a:r>
            <a:r>
              <a:rPr lang="lv-LV" sz="2400" dirty="0" err="1"/>
              <a:t>Sources</a:t>
            </a:r>
            <a:endParaRPr lang="lv-LV" sz="2400" dirty="0"/>
          </a:p>
          <a:p>
            <a:pPr marL="0" indent="0">
              <a:buNone/>
            </a:pPr>
            <a:r>
              <a:rPr lang="lv-LV" sz="2400" dirty="0"/>
              <a:t>				Energy Efficiency (incl. EnergoManagement systems)</a:t>
            </a:r>
          </a:p>
          <a:p>
            <a:pPr marL="0" indent="0">
              <a:buNone/>
            </a:pPr>
            <a:r>
              <a:rPr lang="lv-LV" sz="2400" dirty="0"/>
              <a:t>				Green </a:t>
            </a:r>
            <a:r>
              <a:rPr lang="lv-LV" sz="2400" dirty="0" err="1"/>
              <a:t>transport</a:t>
            </a:r>
            <a:r>
              <a:rPr lang="lv-LV" sz="2400" dirty="0"/>
              <a:t>	</a:t>
            </a:r>
          </a:p>
        </p:txBody>
      </p:sp>
      <p:pic>
        <p:nvPicPr>
          <p:cNvPr id="4" name="Picture 3" descr="C:\Users\Lietotajs1\Google disks\Raitis\Projekti\2014-2020\BSR\Baltic Energy Areas\Logo\BEA logo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47" y="588723"/>
            <a:ext cx="10415308" cy="1064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8776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8C9FF-7442-43AF-9AD7-2585BBF3F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E8868-DBFD-4101-AEC9-1FEE38ADA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v-LV" sz="2200" b="1" dirty="0"/>
              <a:t>INTERREG Baltic Sea region programme project BEA-APP (</a:t>
            </a:r>
            <a:r>
              <a:rPr lang="en-US" sz="2200" b="1" dirty="0"/>
              <a:t>Baltic Energy Areas – A Planning Perspective</a:t>
            </a:r>
            <a:r>
              <a:rPr lang="lv-LV" sz="2200" b="1" dirty="0"/>
              <a:t>) </a:t>
            </a:r>
          </a:p>
          <a:p>
            <a:pPr marL="0" indent="0" algn="ctr">
              <a:buNone/>
            </a:pPr>
            <a:r>
              <a:rPr lang="lv-LV" sz="2400" dirty="0"/>
              <a:t>Noslēguma konference</a:t>
            </a:r>
          </a:p>
          <a:p>
            <a:pPr marL="0" indent="0" algn="just">
              <a:buNone/>
            </a:pPr>
            <a:r>
              <a:rPr lang="lv-LV" sz="2400" dirty="0"/>
              <a:t>29.janvāris – Rīga, konference, tiks uzaicinātas Zemgales pašvaldības</a:t>
            </a:r>
          </a:p>
          <a:p>
            <a:pPr marL="0" indent="0" algn="just">
              <a:buNone/>
            </a:pPr>
            <a:r>
              <a:rPr lang="lv-LV" sz="2400" dirty="0"/>
              <a:t>30.janvāris – vizīte Zemgalē. SIA Fortum Jelgava apmeklējums.</a:t>
            </a:r>
          </a:p>
          <a:p>
            <a:pPr marL="0" indent="0" algn="just">
              <a:buNone/>
            </a:pPr>
            <a:endParaRPr lang="lv-LV" sz="2400" dirty="0"/>
          </a:p>
          <a:p>
            <a:pPr marL="0" indent="0" algn="ctr">
              <a:buNone/>
            </a:pPr>
            <a:r>
              <a:rPr lang="lv-LV" sz="2400" dirty="0"/>
              <a:t>Novembris – Februāris: Projektu monitoringa sistēmas izveide </a:t>
            </a:r>
          </a:p>
          <a:p>
            <a:pPr marL="0" indent="0" algn="ctr">
              <a:buNone/>
            </a:pPr>
            <a:r>
              <a:rPr lang="lv-LV" sz="2400" dirty="0"/>
              <a:t>Februāris: Pašvaldību speciālistu apmācības.</a:t>
            </a:r>
            <a:endParaRPr lang="en-US" sz="2400" dirty="0"/>
          </a:p>
        </p:txBody>
      </p:sp>
      <p:pic>
        <p:nvPicPr>
          <p:cNvPr id="4" name="Picture 3" descr="C:\Users\Lietotajs1\Google disks\Raitis\Projekti\2014-2020\BSR\Baltic Energy Areas\Logo\BEA logo.png">
            <a:extLst>
              <a:ext uri="{FF2B5EF4-FFF2-40B4-BE49-F238E27FC236}">
                <a16:creationId xmlns:a16="http://schemas.microsoft.com/office/drawing/2014/main" id="{21F2600D-BD54-4D29-AE48-A533E7A39B0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47" y="588723"/>
            <a:ext cx="10415308" cy="1064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784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lv-LV" sz="2000" b="1" dirty="0"/>
              <a:t>HORIZON 2020</a:t>
            </a:r>
            <a:r>
              <a:rPr lang="en-US" sz="2000" b="1" dirty="0"/>
              <a:t> </a:t>
            </a:r>
            <a:r>
              <a:rPr lang="en-US" sz="2000" b="1" dirty="0" err="1"/>
              <a:t>programme</a:t>
            </a:r>
            <a:r>
              <a:rPr lang="en-US" sz="2000" b="1" dirty="0"/>
              <a:t> project </a:t>
            </a:r>
            <a:r>
              <a:rPr lang="lv-LV" sz="2000" b="1" dirty="0"/>
              <a:t>INTENSSS-PA</a:t>
            </a:r>
            <a:r>
              <a:rPr lang="en-US" sz="2000" b="1" dirty="0"/>
              <a:t> (SYSTEMATIC APPROACH FOR INSPIRING TRAINING ENERGY-SPATIAL-SOCIOECONOMIC</a:t>
            </a:r>
            <a:r>
              <a:rPr lang="lv-LV" sz="2000" b="1" dirty="0"/>
              <a:t> </a:t>
            </a:r>
            <a:r>
              <a:rPr lang="en-US" sz="2000" b="1" dirty="0"/>
              <a:t>SUSTAINABILITY TO PUBLIC AUTHORITIES) </a:t>
            </a:r>
          </a:p>
          <a:p>
            <a:pPr marL="0" indent="0">
              <a:buNone/>
            </a:pPr>
            <a:r>
              <a:rPr lang="lv-LV" sz="2000" b="1" dirty="0" err="1"/>
              <a:t>February</a:t>
            </a:r>
            <a:r>
              <a:rPr lang="en-US" sz="2000" b="1" dirty="0"/>
              <a:t>, 2016 – </a:t>
            </a:r>
            <a:r>
              <a:rPr lang="lv-LV" sz="2000" b="1" dirty="0" err="1"/>
              <a:t>July</a:t>
            </a:r>
            <a:r>
              <a:rPr lang="en-US" sz="2000" b="1" dirty="0"/>
              <a:t> 201</a:t>
            </a:r>
            <a:r>
              <a:rPr lang="lv-LV" sz="2000" b="1" dirty="0"/>
              <a:t>8</a:t>
            </a:r>
            <a:endParaRPr lang="en-US" sz="2000" b="1" dirty="0"/>
          </a:p>
          <a:p>
            <a:pPr marL="0" indent="0">
              <a:buNone/>
            </a:pPr>
            <a:endParaRPr lang="lv-LV" sz="2000" dirty="0"/>
          </a:p>
          <a:p>
            <a:pPr marL="0" indent="0">
              <a:buNone/>
            </a:pPr>
            <a:r>
              <a:rPr lang="lv-LV" sz="2000" dirty="0" err="1"/>
              <a:t>Elaboration</a:t>
            </a:r>
            <a:r>
              <a:rPr lang="lv-LV" sz="2000" dirty="0"/>
              <a:t> of Green </a:t>
            </a:r>
            <a:r>
              <a:rPr lang="lv-LV" sz="2000" dirty="0" err="1"/>
              <a:t>transport</a:t>
            </a:r>
            <a:r>
              <a:rPr lang="lv-LV" sz="2000" dirty="0"/>
              <a:t> </a:t>
            </a:r>
            <a:r>
              <a:rPr lang="lv-LV" sz="2000" dirty="0" err="1"/>
              <a:t>chapter</a:t>
            </a:r>
            <a:r>
              <a:rPr lang="lv-LV" sz="2000" dirty="0"/>
              <a:t> in Zemgale </a:t>
            </a:r>
            <a:r>
              <a:rPr lang="lv-LV" sz="2000" dirty="0" err="1"/>
              <a:t>Energy</a:t>
            </a:r>
            <a:r>
              <a:rPr lang="lv-LV" sz="2000" dirty="0"/>
              <a:t> </a:t>
            </a:r>
            <a:r>
              <a:rPr lang="lv-LV" sz="2000" dirty="0" err="1"/>
              <a:t>action</a:t>
            </a:r>
            <a:r>
              <a:rPr lang="lv-LV" sz="2000" dirty="0"/>
              <a:t> </a:t>
            </a:r>
            <a:r>
              <a:rPr lang="lv-LV" sz="2000" dirty="0" err="1"/>
              <a:t>Plan</a:t>
            </a:r>
            <a:r>
              <a:rPr lang="lv-LV" sz="2000" dirty="0"/>
              <a:t> 2018-2025.</a:t>
            </a:r>
          </a:p>
        </p:txBody>
      </p:sp>
      <p:pic>
        <p:nvPicPr>
          <p:cNvPr id="4" name="Εικόνα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5" y="363715"/>
            <a:ext cx="1581606" cy="1395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92" y="430708"/>
            <a:ext cx="1755775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496" y="430548"/>
            <a:ext cx="1884362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2187" y="3730312"/>
            <a:ext cx="3050218" cy="17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B7E985C0-AC87-44B3-9589-FDBEAA5A5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02405" y="4410982"/>
            <a:ext cx="2738908" cy="182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64471" y="3817994"/>
            <a:ext cx="4258850" cy="239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9331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82" y="391524"/>
            <a:ext cx="9748034" cy="2865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46345" y="2061337"/>
            <a:ext cx="7958203" cy="3951156"/>
          </a:xfrm>
        </p:spPr>
        <p:txBody>
          <a:bodyPr>
            <a:normAutofit/>
          </a:bodyPr>
          <a:lstStyle/>
          <a:p>
            <a:pPr algn="l"/>
            <a:r>
              <a:rPr lang="lv-LV" sz="1900" b="1" dirty="0"/>
              <a:t>INTERREG EUROPE programm project e-MOPOLI (</a:t>
            </a:r>
            <a:r>
              <a:rPr lang="en-US" sz="1900" b="1" dirty="0"/>
              <a:t>Electro </a:t>
            </a:r>
            <a:r>
              <a:rPr lang="en-US" sz="1900" b="1" dirty="0" err="1"/>
              <a:t>MObility</a:t>
            </a:r>
            <a:r>
              <a:rPr lang="en-US" sz="1900" b="1" dirty="0"/>
              <a:t> as driver to support </a:t>
            </a:r>
            <a:r>
              <a:rPr lang="en-US" sz="1900" b="1" dirty="0" err="1"/>
              <a:t>POLicy</a:t>
            </a:r>
            <a:r>
              <a:rPr lang="en-US" sz="1900" b="1" dirty="0"/>
              <a:t> Instruments for sustainable mobility and traffic management</a:t>
            </a:r>
            <a:endParaRPr lang="lv-LV" sz="1900" b="1" dirty="0"/>
          </a:p>
          <a:p>
            <a:pPr algn="l"/>
            <a:endParaRPr lang="lv-LV" sz="1900" b="1" dirty="0"/>
          </a:p>
          <a:p>
            <a:pPr algn="l"/>
            <a:r>
              <a:rPr lang="lv-LV" sz="1900" b="1" dirty="0"/>
              <a:t>E-mobilitātes plāna izstrāde.</a:t>
            </a:r>
          </a:p>
          <a:p>
            <a:pPr algn="l"/>
            <a:endParaRPr lang="lv-LV" sz="1900" b="1" dirty="0"/>
          </a:p>
          <a:p>
            <a:pPr algn="l"/>
            <a:r>
              <a:rPr lang="lv-LV" sz="1900" b="1" dirty="0"/>
              <a:t>Bez CSDD ieviešamā uzlādes staciju tīkla izveides, izstrādājot plānu, veiksim sabiedriskā transporta maršruta tīkla analīzi, ieskaitot skolēnu pārvadājumus pašvaldībās, CO2 emisijas u.c. Jautājumus.	</a:t>
            </a:r>
          </a:p>
        </p:txBody>
      </p:sp>
    </p:spTree>
    <p:extLst>
      <p:ext uri="{BB962C8B-B14F-4D97-AF65-F5344CB8AC3E}">
        <p14:creationId xmlns:p14="http://schemas.microsoft.com/office/powerpoint/2010/main" val="3817385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6535" y="170612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INTERREG Baltic Sea region </a:t>
            </a:r>
            <a:r>
              <a:rPr lang="en-US" sz="2000" b="1" dirty="0" err="1"/>
              <a:t>programme</a:t>
            </a:r>
            <a:r>
              <a:rPr lang="en-US" sz="2000" b="1" dirty="0"/>
              <a:t> project </a:t>
            </a:r>
            <a:r>
              <a:rPr lang="lv-LV" sz="2000" b="1" dirty="0"/>
              <a:t>SOHJOA-BALTIC</a:t>
            </a:r>
            <a:r>
              <a:rPr lang="en-US" sz="2000" b="1" dirty="0"/>
              <a:t>  </a:t>
            </a:r>
          </a:p>
          <a:p>
            <a:pPr marL="0" indent="0">
              <a:buNone/>
            </a:pPr>
            <a:r>
              <a:rPr lang="lv-LV" sz="2000" b="1" dirty="0" err="1"/>
              <a:t>October</a:t>
            </a:r>
            <a:r>
              <a:rPr lang="en-US" sz="2000" b="1" dirty="0"/>
              <a:t>, 201</a:t>
            </a:r>
            <a:r>
              <a:rPr lang="lv-LV" sz="2000" b="1" dirty="0"/>
              <a:t>7</a:t>
            </a:r>
            <a:r>
              <a:rPr lang="en-US" sz="2000" b="1" dirty="0"/>
              <a:t> – </a:t>
            </a:r>
            <a:r>
              <a:rPr lang="lv-LV" sz="2000" b="1" dirty="0" err="1"/>
              <a:t>September</a:t>
            </a:r>
            <a:r>
              <a:rPr lang="lv-LV" sz="2000" b="1" dirty="0"/>
              <a:t>,</a:t>
            </a:r>
            <a:r>
              <a:rPr lang="en-US" sz="2000" b="1" dirty="0"/>
              <a:t> 20</a:t>
            </a:r>
            <a:r>
              <a:rPr lang="lv-LV" sz="2000" b="1" dirty="0"/>
              <a:t>20</a:t>
            </a:r>
            <a:endParaRPr lang="en-US" sz="2000" b="1" dirty="0"/>
          </a:p>
          <a:p>
            <a:endParaRPr lang="lv-LV" dirty="0"/>
          </a:p>
          <a:p>
            <a:pPr marL="0" indent="0">
              <a:buNone/>
            </a:pPr>
            <a:r>
              <a:rPr lang="lv-LV" sz="2000" dirty="0" err="1"/>
              <a:t>Promotion</a:t>
            </a:r>
            <a:r>
              <a:rPr lang="lv-LV" sz="2000" dirty="0"/>
              <a:t> of </a:t>
            </a:r>
            <a:r>
              <a:rPr lang="lv-LV" sz="2000" dirty="0" err="1"/>
              <a:t>autonomous</a:t>
            </a:r>
            <a:r>
              <a:rPr lang="lv-LV" sz="2000" dirty="0"/>
              <a:t> </a:t>
            </a:r>
            <a:r>
              <a:rPr lang="lv-LV" sz="2000" dirty="0" err="1"/>
              <a:t>driver</a:t>
            </a:r>
            <a:r>
              <a:rPr lang="lv-LV" sz="2000" dirty="0"/>
              <a:t> less </a:t>
            </a:r>
            <a:r>
              <a:rPr lang="lv-LV" sz="2000" dirty="0" err="1"/>
              <a:t>public</a:t>
            </a:r>
            <a:r>
              <a:rPr lang="lv-LV" sz="2000" dirty="0"/>
              <a:t> </a:t>
            </a:r>
            <a:r>
              <a:rPr lang="lv-LV" sz="2000" dirty="0" err="1"/>
              <a:t>transport</a:t>
            </a:r>
            <a:r>
              <a:rPr lang="lv-LV" sz="2000" dirty="0"/>
              <a:t>:</a:t>
            </a:r>
          </a:p>
          <a:p>
            <a:pPr marL="0" indent="0">
              <a:buNone/>
            </a:pPr>
            <a:r>
              <a:rPr lang="lv-LV" sz="2000" dirty="0"/>
              <a:t>	</a:t>
            </a:r>
            <a:r>
              <a:rPr lang="lv-LV" sz="2000" dirty="0" err="1"/>
              <a:t>Technical</a:t>
            </a:r>
            <a:r>
              <a:rPr lang="lv-LV" sz="2000" dirty="0"/>
              <a:t> </a:t>
            </a:r>
            <a:r>
              <a:rPr lang="lv-LV" sz="2000" dirty="0" err="1"/>
              <a:t>study</a:t>
            </a:r>
            <a:r>
              <a:rPr lang="lv-LV" sz="2000" dirty="0"/>
              <a:t> in pilot </a:t>
            </a:r>
            <a:r>
              <a:rPr lang="lv-LV" sz="2000" dirty="0" err="1"/>
              <a:t>areas</a:t>
            </a:r>
            <a:r>
              <a:rPr lang="lv-LV" sz="2000" dirty="0"/>
              <a:t> (Jelgava, Aizkraukle)</a:t>
            </a:r>
          </a:p>
          <a:p>
            <a:pPr marL="0" indent="0">
              <a:buNone/>
            </a:pPr>
            <a:r>
              <a:rPr lang="lv-LV" sz="2000" dirty="0"/>
              <a:t>	Showcases (May, 2019/2020)</a:t>
            </a:r>
          </a:p>
          <a:p>
            <a:pPr marL="0" indent="0">
              <a:buNone/>
            </a:pPr>
            <a:r>
              <a:rPr lang="lv-LV" sz="2000" dirty="0"/>
              <a:t>	</a:t>
            </a:r>
            <a:r>
              <a:rPr lang="lv-LV" sz="2000" dirty="0" err="1"/>
              <a:t>Elaboration</a:t>
            </a:r>
            <a:r>
              <a:rPr lang="lv-LV" sz="2000" dirty="0"/>
              <a:t> of </a:t>
            </a:r>
            <a:r>
              <a:rPr lang="lv-LV" sz="2000" dirty="0" err="1"/>
              <a:t>operational</a:t>
            </a:r>
            <a:r>
              <a:rPr lang="lv-LV" sz="2000" dirty="0"/>
              <a:t> </a:t>
            </a:r>
            <a:r>
              <a:rPr lang="lv-LV" sz="2000" dirty="0" err="1"/>
              <a:t>models</a:t>
            </a:r>
            <a:endParaRPr lang="lv-LV" sz="2000" dirty="0"/>
          </a:p>
          <a:p>
            <a:pPr marL="0" indent="0">
              <a:buNone/>
            </a:pPr>
            <a:r>
              <a:rPr lang="lv-LV" sz="2000" dirty="0"/>
              <a:t>	</a:t>
            </a:r>
            <a:r>
              <a:rPr lang="lv-LV" sz="2000" dirty="0" err="1"/>
              <a:t>Recommendations</a:t>
            </a:r>
            <a:r>
              <a:rPr lang="lv-LV" sz="2000" dirty="0"/>
              <a:t> for </a:t>
            </a:r>
            <a:r>
              <a:rPr lang="lv-LV" sz="2000" dirty="0" err="1"/>
              <a:t>legislation</a:t>
            </a:r>
            <a:r>
              <a:rPr lang="lv-LV" sz="2000" dirty="0"/>
              <a:t> in LV</a:t>
            </a:r>
          </a:p>
          <a:p>
            <a:pPr marL="0" indent="0">
              <a:buNone/>
            </a:pPr>
            <a:endParaRPr lang="lv-LV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02" y="444065"/>
            <a:ext cx="3387466" cy="1159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25" y="444065"/>
            <a:ext cx="1884362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528" y="2495314"/>
            <a:ext cx="3647607" cy="272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776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</TotalTime>
  <Words>374</Words>
  <Application>Microsoft Office PowerPoint</Application>
  <PresentationFormat>Widescreen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dizains</vt:lpstr>
      <vt:lpstr>  Zemgales plānošanas reģiona  Enerģētikas darba grupas sanāksme   </vt:lpstr>
      <vt:lpstr>Plānošanas dokumenti Zemgalē</vt:lpstr>
      <vt:lpstr>Plānošanas dokumentu izmaiņas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Nākotne šodienā</vt:lpstr>
      <vt:lpstr>Paldies par uzmanību!  Raitis Madžulis Zemgales Plānošanas reģions +371-63028085 zpr@zpr.gov.lv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Zemgales Plānošanas reģions</dc:title>
  <dc:creator>AigarsIevins</dc:creator>
  <cp:lastModifiedBy>Raitis</cp:lastModifiedBy>
  <cp:revision>77</cp:revision>
  <cp:lastPrinted>2015-06-27T09:43:04Z</cp:lastPrinted>
  <dcterms:created xsi:type="dcterms:W3CDTF">2015-05-26T07:24:58Z</dcterms:created>
  <dcterms:modified xsi:type="dcterms:W3CDTF">2018-11-12T15:06:44Z</dcterms:modified>
</cp:coreProperties>
</file>