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292" r:id="rId3"/>
    <p:sldId id="293" r:id="rId4"/>
    <p:sldId id="294" r:id="rId5"/>
    <p:sldId id="295" r:id="rId6"/>
    <p:sldId id="289" r:id="rId7"/>
    <p:sldId id="296" r:id="rId8"/>
    <p:sldId id="297" r:id="rId9"/>
    <p:sldId id="298" r:id="rId10"/>
    <p:sldId id="286" r:id="rId11"/>
    <p:sldId id="300" r:id="rId12"/>
    <p:sldId id="288" r:id="rId13"/>
    <p:sldId id="299" r:id="rId14"/>
    <p:sldId id="305" r:id="rId15"/>
    <p:sldId id="306" r:id="rId16"/>
    <p:sldId id="308" r:id="rId17"/>
    <p:sldId id="303" r:id="rId18"/>
    <p:sldId id="311" r:id="rId19"/>
    <p:sldId id="312" r:id="rId20"/>
    <p:sldId id="307" r:id="rId21"/>
    <p:sldId id="304" r:id="rId22"/>
    <p:sldId id="309" r:id="rId23"/>
    <p:sldId id="313" r:id="rId24"/>
    <p:sldId id="291" r:id="rId25"/>
    <p:sldId id="287" r:id="rId26"/>
    <p:sldId id="290" r:id="rId27"/>
    <p:sldId id="269" r:id="rId28"/>
    <p:sldId id="260" r:id="rId29"/>
  </p:sldIdLst>
  <p:sldSz cx="12192000" cy="6858000"/>
  <p:notesSz cx="6735763" cy="9866313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PR ZPR" initials="ZZ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ējs stils 2 - izcēlum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2" autoAdjust="0"/>
    <p:restoredTop sz="95405" autoAdjust="0"/>
  </p:normalViewPr>
  <p:slideViewPr>
    <p:cSldViewPr snapToGrid="0">
      <p:cViewPr varScale="1">
        <p:scale>
          <a:sx n="107" d="100"/>
          <a:sy n="107" d="100"/>
        </p:scale>
        <p:origin x="50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CSP_dati_24081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CSP_dati_240818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CSP_dati_240818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CSP_dati_240818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Dati\Pasvaldibu%20datu%20anketas\Dati_Latvenergo\Latvenergo_2012-2016%20realizacija%20pec%20novadiem_EE_081118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Visu%20pasvaldibu%20dati_Grafiki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Visu%20pasvaldibu%20dati_Grafiki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eo\Google%20Drive\BEA-APP_Evija\01_Plana%20izstrade\Visu%20pasvaldibu%20dati_Grafiki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'1. Saražotā siltumenerģija'!$C$56</c:f>
              <c:strCache>
                <c:ptCount val="1"/>
                <c:pt idx="0">
                  <c:v>No atjaunīgajiem energoresursiem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'1. Saražotā siltumenerģija'!$B$57:$B$61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'1. Saražotā siltumenerģija'!$C$57:$C$61</c:f>
              <c:numCache>
                <c:formatCode>0.00</c:formatCode>
                <c:ptCount val="5"/>
                <c:pt idx="0">
                  <c:v>275.66000000000003</c:v>
                </c:pt>
                <c:pt idx="1">
                  <c:v>445.21</c:v>
                </c:pt>
                <c:pt idx="2">
                  <c:v>452.58</c:v>
                </c:pt>
                <c:pt idx="3">
                  <c:v>542.9</c:v>
                </c:pt>
                <c:pt idx="4">
                  <c:v>673.35</c:v>
                </c:pt>
              </c:numCache>
            </c:numRef>
          </c:val>
        </c:ser>
        <c:ser>
          <c:idx val="1"/>
          <c:order val="1"/>
          <c:tx>
            <c:strRef>
              <c:f>'1. Saražotā siltumenerģija'!$D$56</c:f>
              <c:strCache>
                <c:ptCount val="1"/>
                <c:pt idx="0">
                  <c:v>No fosiliem energoresursiem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'1. Saražotā siltumenerģija'!$B$57:$B$61</c:f>
              <c:numCache>
                <c:formatCode>General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'1. Saražotā siltumenerģija'!$D$57:$D$61</c:f>
              <c:numCache>
                <c:formatCode>0.00</c:formatCode>
                <c:ptCount val="5"/>
                <c:pt idx="0">
                  <c:v>368.07</c:v>
                </c:pt>
                <c:pt idx="1">
                  <c:v>238.14</c:v>
                </c:pt>
                <c:pt idx="2">
                  <c:v>207.56</c:v>
                </c:pt>
                <c:pt idx="3">
                  <c:v>209.3</c:v>
                </c:pt>
                <c:pt idx="4">
                  <c:v>174.36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7208232"/>
        <c:axId val="387214112"/>
      </c:barChart>
      <c:catAx>
        <c:axId val="387208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14112"/>
        <c:crosses val="autoZero"/>
        <c:auto val="1"/>
        <c:lblAlgn val="ctr"/>
        <c:lblOffset val="100"/>
        <c:noMultiLvlLbl val="0"/>
      </c:catAx>
      <c:valAx>
        <c:axId val="387214112"/>
        <c:scaling>
          <c:orientation val="minMax"/>
          <c:max val="7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lv-LV" sz="1400"/>
                  <a:t>GWh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lv-LV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08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lv-LV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lv-L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'1. Saražotā siltumenerģija'!$J$72</c:f>
              <c:strCache>
                <c:ptCount val="1"/>
                <c:pt idx="0">
                  <c:v>No kurināmās šķeldas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'1. Saražotā siltumenerģija'!$K$71:$O$71</c:f>
              <c:numCache>
                <c:formatCode>0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'1. Saražotā siltumenerģija'!$K$72:$O$72</c:f>
              <c:numCache>
                <c:formatCode>0.00</c:formatCode>
                <c:ptCount val="5"/>
                <c:pt idx="0">
                  <c:v>208.75</c:v>
                </c:pt>
                <c:pt idx="1">
                  <c:v>360.61</c:v>
                </c:pt>
                <c:pt idx="2">
                  <c:v>347.85</c:v>
                </c:pt>
                <c:pt idx="3">
                  <c:v>418.44</c:v>
                </c:pt>
                <c:pt idx="4">
                  <c:v>534.54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'1. Saražotā siltumenerģija'!$J$73</c:f>
              <c:strCache>
                <c:ptCount val="1"/>
                <c:pt idx="0">
                  <c:v>No biogāzes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'1. Saražotā siltumenerģija'!$K$71:$O$71</c:f>
              <c:numCache>
                <c:formatCode>0</c:formatCod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numCache>
            </c:numRef>
          </c:cat>
          <c:val>
            <c:numRef>
              <c:f>'1. Saražotā siltumenerģija'!$K$73:$O$73</c:f>
              <c:numCache>
                <c:formatCode>0.00</c:formatCode>
                <c:ptCount val="5"/>
                <c:pt idx="0">
                  <c:v>37.19</c:v>
                </c:pt>
                <c:pt idx="1">
                  <c:v>57.92</c:v>
                </c:pt>
                <c:pt idx="2">
                  <c:v>79.739999999999995</c:v>
                </c:pt>
                <c:pt idx="3">
                  <c:v>98.45</c:v>
                </c:pt>
                <c:pt idx="4">
                  <c:v>108.87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87216072"/>
        <c:axId val="387216856"/>
      </c:lineChart>
      <c:catAx>
        <c:axId val="387216072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16856"/>
        <c:crosses val="autoZero"/>
        <c:auto val="1"/>
        <c:lblAlgn val="ctr"/>
        <c:lblOffset val="100"/>
        <c:noMultiLvlLbl val="0"/>
      </c:catAx>
      <c:valAx>
        <c:axId val="387216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lv-LV" sz="1400">
                    <a:solidFill>
                      <a:sysClr val="windowText" lastClr="000000"/>
                    </a:solidFill>
                  </a:rPr>
                  <a:t>GWh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lv-LV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16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lv-LV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'2. Saražotā elektroenerģija'!$B$42</c:f>
              <c:strCache>
                <c:ptCount val="1"/>
                <c:pt idx="0">
                  <c:v>Kopā saražotais elektroenerģijas daudzums no AER (GWh)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4925">
                <a:solidFill>
                  <a:schemeClr val="accent1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7.315127744493756E-2"/>
                  <c:y val="-9.56944052048467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3755852104661531E-2"/>
                  <c:y val="-8.8092564481965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6.6607523984844139E-2"/>
                  <c:y val="-7.4897085841342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8.5764574314485351E-2"/>
                  <c:y val="-8.8092564481965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7.6653139174027385E-2"/>
                  <c:y val="-8.71920179189574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'2. Saražotā elektroenerģija'!$A$43:$A$53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'2. Saražotā elektroenerģija'!$B$43:$B$53</c:f>
              <c:numCache>
                <c:formatCode>General</c:formatCode>
                <c:ptCount val="11"/>
                <c:pt idx="0">
                  <c:v>1.1300000000000001</c:v>
                </c:pt>
                <c:pt idx="1">
                  <c:v>1.1499999999999999</c:v>
                </c:pt>
                <c:pt idx="2">
                  <c:v>1.77</c:v>
                </c:pt>
                <c:pt idx="3">
                  <c:v>8.6199999999999992</c:v>
                </c:pt>
                <c:pt idx="4">
                  <c:v>34.36</c:v>
                </c:pt>
                <c:pt idx="5">
                  <c:v>73.460000000000008</c:v>
                </c:pt>
                <c:pt idx="6">
                  <c:v>126.80000000000001</c:v>
                </c:pt>
                <c:pt idx="7">
                  <c:v>224.76999999999998</c:v>
                </c:pt>
                <c:pt idx="8">
                  <c:v>254.26999999999998</c:v>
                </c:pt>
                <c:pt idx="9">
                  <c:v>273.32</c:v>
                </c:pt>
                <c:pt idx="10">
                  <c:v>319.24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87220776"/>
        <c:axId val="387221168"/>
      </c:lineChart>
      <c:catAx>
        <c:axId val="387220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21168"/>
        <c:crosses val="autoZero"/>
        <c:auto val="1"/>
        <c:lblAlgn val="ctr"/>
        <c:lblOffset val="100"/>
        <c:noMultiLvlLbl val="0"/>
      </c:catAx>
      <c:valAx>
        <c:axId val="3872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lv-LV" sz="1600">
                    <a:solidFill>
                      <a:sysClr val="windowText" lastClr="000000"/>
                    </a:solidFill>
                  </a:rPr>
                  <a:t>GWh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lv-LV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20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'2. Saražotā elektroenerģija'!$B$60</c:f>
              <c:strCache>
                <c:ptCount val="1"/>
                <c:pt idx="0">
                  <c:v>No kurināmās šķeldas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1134063549640279E-2"/>
                  <c:y val="-1.388888888888888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'2. Saražotā elektroenerģija'!$C$59:$I$59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'2. Saražotā elektroenerģija'!$C$60:$I$60</c:f>
              <c:numCache>
                <c:formatCode>General</c:formatCode>
                <c:ptCount val="7"/>
                <c:pt idx="0">
                  <c:v>3.89</c:v>
                </c:pt>
                <c:pt idx="1">
                  <c:v>11.91</c:v>
                </c:pt>
                <c:pt idx="2">
                  <c:v>46.68</c:v>
                </c:pt>
                <c:pt idx="3">
                  <c:v>125.58</c:v>
                </c:pt>
                <c:pt idx="4">
                  <c:v>126.53</c:v>
                </c:pt>
                <c:pt idx="5">
                  <c:v>136.54</c:v>
                </c:pt>
                <c:pt idx="6">
                  <c:v>171.12</c:v>
                </c:pt>
              </c:numCache>
            </c:numRef>
          </c:val>
        </c:ser>
        <c:ser>
          <c:idx val="1"/>
          <c:order val="1"/>
          <c:tx>
            <c:strRef>
              <c:f>'2. Saražotā elektroenerģija'!$B$61</c:f>
              <c:strCache>
                <c:ptCount val="1"/>
                <c:pt idx="0">
                  <c:v>No biogāzes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1.3031018294025549E-2"/>
                  <c:y val="-2.55914380424471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134063549640279E-2"/>
                  <c:y val="-5.09259259259259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6701095324460419E-2"/>
                  <c:y val="-4.166666666666666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5051642986690527E-2"/>
                  <c:y val="-2.31481481481481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'2. Saražotā elektroenerģija'!$C$59:$I$59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'2. Saražotā elektroenerģija'!$C$61:$I$61</c:f>
              <c:numCache>
                <c:formatCode>General</c:formatCode>
                <c:ptCount val="7"/>
                <c:pt idx="0">
                  <c:v>29.75</c:v>
                </c:pt>
                <c:pt idx="1">
                  <c:v>60.43</c:v>
                </c:pt>
                <c:pt idx="2">
                  <c:v>78.290000000000006</c:v>
                </c:pt>
                <c:pt idx="3">
                  <c:v>98.3</c:v>
                </c:pt>
                <c:pt idx="4">
                  <c:v>127.74</c:v>
                </c:pt>
                <c:pt idx="5">
                  <c:v>136.78</c:v>
                </c:pt>
                <c:pt idx="6">
                  <c:v>147.08000000000001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7219600"/>
        <c:axId val="387221560"/>
      </c:barChart>
      <c:catAx>
        <c:axId val="38721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21560"/>
        <c:crosses val="autoZero"/>
        <c:auto val="1"/>
        <c:lblAlgn val="ctr"/>
        <c:lblOffset val="100"/>
        <c:noMultiLvlLbl val="0"/>
      </c:catAx>
      <c:valAx>
        <c:axId val="387221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lv-LV" sz="1400">
                    <a:solidFill>
                      <a:sysClr val="windowText" lastClr="000000"/>
                    </a:solidFill>
                  </a:rPr>
                  <a:t>GWh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lv-LV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1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lv-LV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'2012_2016'!$C$219</c:f>
              <c:strCache>
                <c:ptCount val="1"/>
                <c:pt idx="0">
                  <c:v>Iedzīvotāji, t.sk.daudzdzīvokļu ēkas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'2012_2016'!$D$218:$H$218</c:f>
              <c:numCache>
                <c:formatCode>0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'2012_2016'!$D$219:$H$219</c:f>
              <c:numCache>
                <c:formatCode>0.00</c:formatCode>
                <c:ptCount val="5"/>
                <c:pt idx="0">
                  <c:v>202.55</c:v>
                </c:pt>
                <c:pt idx="1">
                  <c:v>202.75</c:v>
                </c:pt>
                <c:pt idx="2">
                  <c:v>200.15</c:v>
                </c:pt>
                <c:pt idx="3">
                  <c:v>198.85</c:v>
                </c:pt>
                <c:pt idx="4">
                  <c:v>197.78</c:v>
                </c:pt>
              </c:numCache>
            </c:numRef>
          </c:val>
        </c:ser>
        <c:ser>
          <c:idx val="1"/>
          <c:order val="1"/>
          <c:tx>
            <c:strRef>
              <c:f>'2012_2016'!$C$220</c:f>
              <c:strCache>
                <c:ptCount val="1"/>
                <c:pt idx="0">
                  <c:v>Pakalpojumu (terciārais) sektors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'2012_2016'!$D$218:$H$218</c:f>
              <c:numCache>
                <c:formatCode>0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'2012_2016'!$D$220:$H$220</c:f>
              <c:numCache>
                <c:formatCode>0.00</c:formatCode>
                <c:ptCount val="5"/>
                <c:pt idx="0">
                  <c:v>193.12</c:v>
                </c:pt>
                <c:pt idx="1">
                  <c:v>197.8</c:v>
                </c:pt>
                <c:pt idx="2">
                  <c:v>199.15</c:v>
                </c:pt>
                <c:pt idx="3">
                  <c:v>200.13</c:v>
                </c:pt>
                <c:pt idx="4">
                  <c:v>206.5</c:v>
                </c:pt>
              </c:numCache>
            </c:numRef>
          </c:val>
        </c:ser>
        <c:ser>
          <c:idx val="2"/>
          <c:order val="2"/>
          <c:tx>
            <c:strRef>
              <c:f>'2012_2016'!$C$221</c:f>
              <c:strCache>
                <c:ptCount val="1"/>
                <c:pt idx="0">
                  <c:v>Rūpniecības sektors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'2012_2016'!$D$218:$H$218</c:f>
              <c:numCache>
                <c:formatCode>0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'2012_2016'!$D$221:$H$221</c:f>
              <c:numCache>
                <c:formatCode>0.00</c:formatCode>
                <c:ptCount val="5"/>
                <c:pt idx="0">
                  <c:v>216.87</c:v>
                </c:pt>
                <c:pt idx="1">
                  <c:v>224.79</c:v>
                </c:pt>
                <c:pt idx="2">
                  <c:v>234.8</c:v>
                </c:pt>
                <c:pt idx="3">
                  <c:v>243.11</c:v>
                </c:pt>
                <c:pt idx="4">
                  <c:v>256.60000000000002</c:v>
                </c:pt>
              </c:numCache>
            </c:numRef>
          </c:val>
        </c:ser>
        <c:ser>
          <c:idx val="3"/>
          <c:order val="3"/>
          <c:tx>
            <c:strRef>
              <c:f>'2012_2016'!$C$222</c:f>
              <c:strCache>
                <c:ptCount val="1"/>
                <c:pt idx="0">
                  <c:v>Pašvaldības infrastruktūra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9.1721542803386638E-2"/>
                  <c:y val="6.927906473262611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9.4073377234242708E-2"/>
                  <c:y val="0.1558778956484087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2906867356538105E-2"/>
                  <c:y val="8.22688893699935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'2012_2016'!$D$218:$H$218</c:f>
              <c:numCache>
                <c:formatCode>0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'2012_2016'!$D$222:$H$222</c:f>
              <c:numCache>
                <c:formatCode>0.00</c:formatCode>
                <c:ptCount val="5"/>
                <c:pt idx="0">
                  <c:v>23.34</c:v>
                </c:pt>
                <c:pt idx="1">
                  <c:v>23.59</c:v>
                </c:pt>
                <c:pt idx="2">
                  <c:v>24.22</c:v>
                </c:pt>
                <c:pt idx="3">
                  <c:v>24.25</c:v>
                </c:pt>
                <c:pt idx="4">
                  <c:v>25.1</c:v>
                </c:pt>
              </c:numCache>
            </c:numRef>
          </c:val>
        </c:ser>
        <c:ser>
          <c:idx val="4"/>
          <c:order val="4"/>
          <c:tx>
            <c:strRef>
              <c:f>'2012_2016'!$C$223</c:f>
              <c:strCache>
                <c:ptCount val="1"/>
                <c:pt idx="0">
                  <c:v>Dzelzceļa transports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8795953363308423E-2"/>
                  <c:y val="-8.44338601428880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563877304612545E-2"/>
                      <c:h val="6.488434453378974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8.4666039510818483E-2"/>
                  <c:y val="4.329941545789112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7610536218250231E-2"/>
                  <c:y val="8.65988309157826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5851364063969978E-2"/>
                  <c:y val="9.09287724615717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5258701787394341E-2"/>
                  <c:y val="3.8969473912102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'2012_2016'!$D$218:$H$218</c:f>
              <c:numCache>
                <c:formatCode>0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'2012_2016'!$D$223:$H$223</c:f>
              <c:numCache>
                <c:formatCode>0.00</c:formatCode>
                <c:ptCount val="5"/>
                <c:pt idx="0">
                  <c:v>7.44</c:v>
                </c:pt>
                <c:pt idx="1">
                  <c:v>7.11</c:v>
                </c:pt>
                <c:pt idx="2">
                  <c:v>5.9</c:v>
                </c:pt>
                <c:pt idx="3">
                  <c:v>6.92</c:v>
                </c:pt>
                <c:pt idx="4">
                  <c:v>7.13</c:v>
                </c:pt>
              </c:numCache>
            </c:numRef>
          </c:val>
        </c:ser>
        <c:ser>
          <c:idx val="5"/>
          <c:order val="5"/>
          <c:tx>
            <c:strRef>
              <c:f>'2012_2016'!$C$224</c:f>
              <c:strCache>
                <c:ptCount val="1"/>
                <c:pt idx="0">
                  <c:v>Lauksaimniecības uzņēmumi un Z/S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4.2333019755409262E-2"/>
                  <c:y val="-7.79389478242043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4684854186265284E-2"/>
                  <c:y val="-6.061918164104784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6444026340545538E-2"/>
                  <c:y val="-4.762935700368044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4684854186265284E-2"/>
                  <c:y val="-5.628924009525872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'2012_2016'!$D$218:$H$218</c:f>
              <c:numCache>
                <c:formatCode>0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'2012_2016'!$D$224:$H$224</c:f>
              <c:numCache>
                <c:formatCode>0.00</c:formatCode>
                <c:ptCount val="5"/>
                <c:pt idx="0">
                  <c:v>33.049999999999997</c:v>
                </c:pt>
                <c:pt idx="1">
                  <c:v>35.86</c:v>
                </c:pt>
                <c:pt idx="2">
                  <c:v>40.53</c:v>
                </c:pt>
                <c:pt idx="3">
                  <c:v>37.69</c:v>
                </c:pt>
                <c:pt idx="4">
                  <c:v>36.53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87218816"/>
        <c:axId val="387221952"/>
      </c:barChart>
      <c:catAx>
        <c:axId val="387218816"/>
        <c:scaling>
          <c:orientation val="minMax"/>
        </c:scaling>
        <c:delete val="0"/>
        <c:axPos val="b"/>
        <c:numFmt formatCode="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21952"/>
        <c:crosses val="autoZero"/>
        <c:auto val="1"/>
        <c:lblAlgn val="ctr"/>
        <c:lblOffset val="100"/>
        <c:noMultiLvlLbl val="0"/>
      </c:catAx>
      <c:valAx>
        <c:axId val="387221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lv-LV">
                    <a:solidFill>
                      <a:sysClr val="windowText" lastClr="000000"/>
                    </a:solidFill>
                  </a:rPr>
                  <a:t>GWh</a:t>
                </a:r>
              </a:p>
            </c:rich>
          </c:tx>
          <c:layout>
            <c:manualLayout>
              <c:xMode val="edge"/>
              <c:yMode val="edge"/>
              <c:x val="1.8037459759595566E-2"/>
              <c:y val="0.2999424591156875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lv-LV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387218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lv-LV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Lapa1!$B$272</c:f>
              <c:strCache>
                <c:ptCount val="1"/>
                <c:pt idx="0">
                  <c:v>GWh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0.16281219510347469"/>
                  <c:y val="0.129685916919959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9981496671790086"/>
                  <c:y val="-0.190476190476190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2448348112751815"/>
                  <c:y val="-9.72644376899696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Lapa1!$A$273:$A$275</c:f>
              <c:strCache>
                <c:ptCount val="3"/>
                <c:pt idx="0">
                  <c:v>Siltumenerģija</c:v>
                </c:pt>
                <c:pt idx="1">
                  <c:v>Elektroenerģija</c:v>
                </c:pt>
                <c:pt idx="2">
                  <c:v>Sauszemes autotransports</c:v>
                </c:pt>
              </c:strCache>
            </c:strRef>
          </c:cat>
          <c:val>
            <c:numRef>
              <c:f>Lapa1!$B$273:$B$275</c:f>
              <c:numCache>
                <c:formatCode>0.00</c:formatCode>
                <c:ptCount val="3"/>
                <c:pt idx="0">
                  <c:v>456.1</c:v>
                </c:pt>
                <c:pt idx="1">
                  <c:v>730</c:v>
                </c:pt>
                <c:pt idx="2">
                  <c:v>1428.16</c:v>
                </c:pt>
              </c:numCache>
            </c:numRef>
          </c:val>
        </c:ser>
        <c:ser>
          <c:idx val="1"/>
          <c:order val="1"/>
          <c:tx>
            <c:strRef>
              <c:f>Lapa1!$C$272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lv-LV"/>
                </a:p>
              </c:txPr>
              <c:dLblPos val="outEnd"/>
              <c:showLegendKey val="0"/>
              <c:showVal val="1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Lapa1!$A$273:$A$275</c:f>
              <c:strCache>
                <c:ptCount val="3"/>
                <c:pt idx="0">
                  <c:v>Siltumenerģija</c:v>
                </c:pt>
                <c:pt idx="1">
                  <c:v>Elektroenerģija</c:v>
                </c:pt>
                <c:pt idx="2">
                  <c:v>Sauszemes autotransports</c:v>
                </c:pt>
              </c:strCache>
            </c:strRef>
          </c:cat>
          <c:val>
            <c:numRef>
              <c:f>Lapa1!$C$273:$C$275</c:f>
              <c:numCache>
                <c:formatCode>0%</c:formatCode>
                <c:ptCount val="3"/>
                <c:pt idx="0">
                  <c:v>0.17446619693527041</c:v>
                </c:pt>
                <c:pt idx="1">
                  <c:v>0.27923771927811308</c:v>
                </c:pt>
                <c:pt idx="2">
                  <c:v>0.54629608378661643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Lapa1!$A$246:$A$267</c:f>
              <c:strCache>
                <c:ptCount val="22"/>
                <c:pt idx="0">
                  <c:v>Aizkraukles novads</c:v>
                </c:pt>
                <c:pt idx="1">
                  <c:v>Aknīstes novads</c:v>
                </c:pt>
                <c:pt idx="2">
                  <c:v>Auces novads</c:v>
                </c:pt>
                <c:pt idx="3">
                  <c:v>Bauskas novads</c:v>
                </c:pt>
                <c:pt idx="4">
                  <c:v>Dobeles novads</c:v>
                </c:pt>
                <c:pt idx="5">
                  <c:v>Iecavas novads</c:v>
                </c:pt>
                <c:pt idx="6">
                  <c:v>Jaunjelgavas novads</c:v>
                </c:pt>
                <c:pt idx="7">
                  <c:v>Jelgavas pilsēta</c:v>
                </c:pt>
                <c:pt idx="8">
                  <c:v>Jelgavas novads</c:v>
                </c:pt>
                <c:pt idx="9">
                  <c:v>Jēkabpils pilsēta</c:v>
                </c:pt>
                <c:pt idx="10">
                  <c:v>Jēkabpils novads</c:v>
                </c:pt>
                <c:pt idx="11">
                  <c:v>Kokneses novads</c:v>
                </c:pt>
                <c:pt idx="12">
                  <c:v>Krustpils novads</c:v>
                </c:pt>
                <c:pt idx="13">
                  <c:v>Neretas novads</c:v>
                </c:pt>
                <c:pt idx="14">
                  <c:v>Ozolnieku novads</c:v>
                </c:pt>
                <c:pt idx="15">
                  <c:v>Plaviņu novads</c:v>
                </c:pt>
                <c:pt idx="16">
                  <c:v>Rundāles novads</c:v>
                </c:pt>
                <c:pt idx="17">
                  <c:v>Salas novads</c:v>
                </c:pt>
                <c:pt idx="18">
                  <c:v>Skrīveru novads</c:v>
                </c:pt>
                <c:pt idx="19">
                  <c:v>Tērvetes novads</c:v>
                </c:pt>
                <c:pt idx="20">
                  <c:v>Vecumnieku novads</c:v>
                </c:pt>
                <c:pt idx="21">
                  <c:v>Viesītes novads</c:v>
                </c:pt>
              </c:strCache>
            </c:strRef>
          </c:cat>
          <c:val>
            <c:numRef>
              <c:f>Lapa1!$J$246:$J$267</c:f>
              <c:numCache>
                <c:formatCode>0.00</c:formatCode>
                <c:ptCount val="22"/>
                <c:pt idx="0">
                  <c:v>1.65</c:v>
                </c:pt>
                <c:pt idx="1">
                  <c:v>0.92</c:v>
                </c:pt>
                <c:pt idx="2">
                  <c:v>1.74</c:v>
                </c:pt>
                <c:pt idx="3">
                  <c:v>1.25</c:v>
                </c:pt>
                <c:pt idx="4">
                  <c:v>1.71</c:v>
                </c:pt>
                <c:pt idx="5">
                  <c:v>1.44</c:v>
                </c:pt>
                <c:pt idx="6">
                  <c:v>1.58</c:v>
                </c:pt>
                <c:pt idx="7">
                  <c:v>1.58</c:v>
                </c:pt>
                <c:pt idx="8">
                  <c:v>1.31</c:v>
                </c:pt>
                <c:pt idx="9">
                  <c:v>1.31</c:v>
                </c:pt>
                <c:pt idx="10">
                  <c:v>1.07</c:v>
                </c:pt>
                <c:pt idx="11">
                  <c:v>0</c:v>
                </c:pt>
                <c:pt idx="12">
                  <c:v>1.17</c:v>
                </c:pt>
                <c:pt idx="13">
                  <c:v>0</c:v>
                </c:pt>
                <c:pt idx="14">
                  <c:v>1.39</c:v>
                </c:pt>
                <c:pt idx="15">
                  <c:v>0.69</c:v>
                </c:pt>
                <c:pt idx="16">
                  <c:v>1.22</c:v>
                </c:pt>
                <c:pt idx="17">
                  <c:v>1.23</c:v>
                </c:pt>
                <c:pt idx="18">
                  <c:v>0</c:v>
                </c:pt>
                <c:pt idx="19">
                  <c:v>0.71</c:v>
                </c:pt>
                <c:pt idx="20">
                  <c:v>0</c:v>
                </c:pt>
                <c:pt idx="21">
                  <c:v>0.97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9084672"/>
        <c:axId val="439083104"/>
      </c:barChart>
      <c:catAx>
        <c:axId val="43908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439083104"/>
        <c:crosses val="autoZero"/>
        <c:auto val="1"/>
        <c:lblAlgn val="ctr"/>
        <c:lblOffset val="100"/>
        <c:noMultiLvlLbl val="0"/>
      </c:catAx>
      <c:valAx>
        <c:axId val="439083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43908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4"/>
              <c:layout>
                <c:manualLayout>
                  <c:x val="2.2154054410008749E-3"/>
                  <c:y val="-5.53250104769015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8.8616217640034994E-3"/>
                  <c:y val="-1.47533361271737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6.6190546426415711E-3"/>
                  <c:y val="-6.270138812048589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lv-L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Lapa1!$A$105:$A$126</c:f>
              <c:strCache>
                <c:ptCount val="22"/>
                <c:pt idx="0">
                  <c:v>Aizkraukles novads</c:v>
                </c:pt>
                <c:pt idx="1">
                  <c:v>Aknīstes novads</c:v>
                </c:pt>
                <c:pt idx="2">
                  <c:v>Auces novads</c:v>
                </c:pt>
                <c:pt idx="3">
                  <c:v>Bauskas novads</c:v>
                </c:pt>
                <c:pt idx="4">
                  <c:v>Dobeles novads</c:v>
                </c:pt>
                <c:pt idx="5">
                  <c:v>Iecavas novads</c:v>
                </c:pt>
                <c:pt idx="6">
                  <c:v>Jaunjelgavas novads</c:v>
                </c:pt>
                <c:pt idx="7">
                  <c:v>Jēkabpils pilsēta</c:v>
                </c:pt>
                <c:pt idx="8">
                  <c:v>Jēkabpils novads</c:v>
                </c:pt>
                <c:pt idx="9">
                  <c:v>Jelgavas pilsēta</c:v>
                </c:pt>
                <c:pt idx="10">
                  <c:v>Jelgavas novads</c:v>
                </c:pt>
                <c:pt idx="11">
                  <c:v>Kokneses novads</c:v>
                </c:pt>
                <c:pt idx="12">
                  <c:v>Krustpils novads</c:v>
                </c:pt>
                <c:pt idx="13">
                  <c:v>Neretas novads</c:v>
                </c:pt>
                <c:pt idx="14">
                  <c:v>Ozolnieku novads</c:v>
                </c:pt>
                <c:pt idx="15">
                  <c:v>Plaviņu novads</c:v>
                </c:pt>
                <c:pt idx="16">
                  <c:v>Rundāles novads</c:v>
                </c:pt>
                <c:pt idx="17">
                  <c:v>Salas novads</c:v>
                </c:pt>
                <c:pt idx="18">
                  <c:v>Skrīveru novads</c:v>
                </c:pt>
                <c:pt idx="19">
                  <c:v>Tērvetes novads</c:v>
                </c:pt>
                <c:pt idx="20">
                  <c:v>Vecumnieku novads</c:v>
                </c:pt>
                <c:pt idx="21">
                  <c:v>Viesītes novads</c:v>
                </c:pt>
              </c:strCache>
            </c:strRef>
          </c:cat>
          <c:val>
            <c:numRef>
              <c:f>Lapa1!$B$105:$B$126</c:f>
              <c:numCache>
                <c:formatCode>0.000</c:formatCode>
                <c:ptCount val="22"/>
                <c:pt idx="0">
                  <c:v>-9.1156426124659781E-2</c:v>
                </c:pt>
                <c:pt idx="1">
                  <c:v>-0.88796715479304877</c:v>
                </c:pt>
                <c:pt idx="2">
                  <c:v>-0.65094297320311767</c:v>
                </c:pt>
                <c:pt idx="3">
                  <c:v>-0.12179290908417181</c:v>
                </c:pt>
                <c:pt idx="4">
                  <c:v>-6.6459191912091486E-2</c:v>
                </c:pt>
                <c:pt idx="5">
                  <c:v>0.17025708467614492</c:v>
                </c:pt>
                <c:pt idx="6">
                  <c:v>-0.51984296949180442</c:v>
                </c:pt>
                <c:pt idx="7">
                  <c:v>-1.1121022503367459</c:v>
                </c:pt>
                <c:pt idx="8">
                  <c:v>-0.56722456761130902</c:v>
                </c:pt>
                <c:pt idx="9">
                  <c:v>-1.7320774854014093E-2</c:v>
                </c:pt>
                <c:pt idx="10">
                  <c:v>9.103207430100152E-3</c:v>
                </c:pt>
                <c:pt idx="11">
                  <c:v>-0.16080646050299885</c:v>
                </c:pt>
                <c:pt idx="12">
                  <c:v>-0.69410082386682981</c:v>
                </c:pt>
                <c:pt idx="13">
                  <c:v>-0.74870373489478381</c:v>
                </c:pt>
                <c:pt idx="14">
                  <c:v>0.8608227995719564</c:v>
                </c:pt>
                <c:pt idx="15">
                  <c:v>-0.53382010731387519</c:v>
                </c:pt>
                <c:pt idx="16">
                  <c:v>-0.21087935037582578</c:v>
                </c:pt>
                <c:pt idx="17">
                  <c:v>-0.33329856804496427</c:v>
                </c:pt>
                <c:pt idx="18">
                  <c:v>-0.20171355832781221</c:v>
                </c:pt>
                <c:pt idx="19">
                  <c:v>-0.2164174182086471</c:v>
                </c:pt>
                <c:pt idx="20">
                  <c:v>-0.10991814972906055</c:v>
                </c:pt>
                <c:pt idx="21">
                  <c:v>-0.39278543437900515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9081928"/>
        <c:axId val="439083496"/>
      </c:barChart>
      <c:dateAx>
        <c:axId val="439081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439083496"/>
        <c:crosses val="autoZero"/>
        <c:auto val="0"/>
        <c:lblOffset val="100"/>
        <c:baseTimeUnit val="days"/>
      </c:dateAx>
      <c:valAx>
        <c:axId val="439083496"/>
        <c:scaling>
          <c:orientation val="minMax"/>
          <c:max val="1"/>
          <c:min val="-1.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lv-LV">
                    <a:solidFill>
                      <a:sysClr val="windowText" lastClr="000000"/>
                    </a:solidFill>
                  </a:rPr>
                  <a:t>Attīstības līmeņa indekss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lv-LV"/>
            </a:p>
          </c:txPr>
        </c:title>
        <c:numFmt formatCode="0.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lv-LV"/>
          </a:p>
        </c:txPr>
        <c:crossAx val="439081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lv-LV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565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627" y="1"/>
            <a:ext cx="2919565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AC1AF1E-7A5D-48BF-ADCC-0C01B273CDEC}" type="datetimeFigureOut">
              <a:rPr lang="lv-LV" smtClean="0"/>
              <a:t>2018.11.13.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413"/>
            <a:ext cx="2919565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627" y="9371413"/>
            <a:ext cx="2919565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CC510F3-1882-4A3E-AF40-089EA086947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88668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lvenes vietturi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249" cy="494982"/>
          </a:xfrm>
          <a:prstGeom prst="rect">
            <a:avLst/>
          </a:prstGeom>
        </p:spPr>
        <p:txBody>
          <a:bodyPr vert="horz" lIns="91353" tIns="45676" rIns="91353" bIns="45676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idx="1"/>
          </p:nvPr>
        </p:nvSpPr>
        <p:spPr>
          <a:xfrm>
            <a:off x="3815928" y="0"/>
            <a:ext cx="2918249" cy="494982"/>
          </a:xfrm>
          <a:prstGeom prst="rect">
            <a:avLst/>
          </a:prstGeom>
        </p:spPr>
        <p:txBody>
          <a:bodyPr vert="horz" lIns="91353" tIns="45676" rIns="91353" bIns="45676" rtlCol="0"/>
          <a:lstStyle>
            <a:lvl1pPr algn="r">
              <a:defRPr sz="1200"/>
            </a:lvl1pPr>
          </a:lstStyle>
          <a:p>
            <a:fld id="{366709E8-906B-435D-A788-1B39F3C223A7}" type="datetimeFigureOut">
              <a:rPr lang="lv-LV" smtClean="0"/>
              <a:t>2018.11.13.</a:t>
            </a:fld>
            <a:endParaRPr lang="lv-LV"/>
          </a:p>
        </p:txBody>
      </p:sp>
      <p:sp>
        <p:nvSpPr>
          <p:cNvPr id="4" name="Slaida attēla vietturis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1900"/>
            <a:ext cx="59197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53" tIns="45676" rIns="91353" bIns="45676" rtlCol="0" anchor="ctr"/>
          <a:lstStyle/>
          <a:p>
            <a:endParaRPr lang="lv-LV"/>
          </a:p>
        </p:txBody>
      </p:sp>
      <p:sp>
        <p:nvSpPr>
          <p:cNvPr id="5" name="Piezīmju vietturis 4"/>
          <p:cNvSpPr>
            <a:spLocks noGrp="1"/>
          </p:cNvSpPr>
          <p:nvPr>
            <p:ph type="body" sz="quarter" idx="3"/>
          </p:nvPr>
        </p:nvSpPr>
        <p:spPr>
          <a:xfrm>
            <a:off x="674054" y="4748333"/>
            <a:ext cx="5387658" cy="3885286"/>
          </a:xfrm>
          <a:prstGeom prst="rect">
            <a:avLst/>
          </a:prstGeom>
        </p:spPr>
        <p:txBody>
          <a:bodyPr vert="horz" lIns="91353" tIns="45676" rIns="91353" bIns="45676" rtlCol="0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4"/>
          </p:nvPr>
        </p:nvSpPr>
        <p:spPr>
          <a:xfrm>
            <a:off x="0" y="9371331"/>
            <a:ext cx="2918249" cy="494982"/>
          </a:xfrm>
          <a:prstGeom prst="rect">
            <a:avLst/>
          </a:prstGeom>
        </p:spPr>
        <p:txBody>
          <a:bodyPr vert="horz" lIns="91353" tIns="45676" rIns="91353" bIns="45676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5"/>
          </p:nvPr>
        </p:nvSpPr>
        <p:spPr>
          <a:xfrm>
            <a:off x="3815928" y="9371331"/>
            <a:ext cx="2918249" cy="494982"/>
          </a:xfrm>
          <a:prstGeom prst="rect">
            <a:avLst/>
          </a:prstGeom>
        </p:spPr>
        <p:txBody>
          <a:bodyPr vert="horz" lIns="91353" tIns="45676" rIns="91353" bIns="45676" rtlCol="0" anchor="b"/>
          <a:lstStyle>
            <a:lvl1pPr algn="r">
              <a:defRPr sz="1200"/>
            </a:lvl1pPr>
          </a:lstStyle>
          <a:p>
            <a:fld id="{E102933F-5A53-4CAB-B391-7EE01BE8C085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34178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 smtClean="0"/>
              <a:t>Rediģēt šablona apakšvirsraksta stilu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25203-765C-4393-83FB-D8935B241C6E}" type="datetime1">
              <a:rPr lang="lv-LV" smtClean="0"/>
              <a:t>2018.11.13.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3685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9503-F2EF-4613-8A2A-9D191DFABD1C}" type="datetime1">
              <a:rPr lang="lv-LV" smtClean="0"/>
              <a:t>2018.11.13.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4159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136F3-DE19-4B58-B5C3-F068F979FF2E}" type="datetime1">
              <a:rPr lang="lv-LV" smtClean="0"/>
              <a:t>2018.11.13.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51542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049F1-09FA-431F-86F6-C40E99607775}" type="datetime1">
              <a:rPr lang="lv-LV" smtClean="0"/>
              <a:t>2018.11.13.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2913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F1ABA-AFEA-45AC-848A-8B27FAA27C13}" type="datetime1">
              <a:rPr lang="lv-LV" smtClean="0"/>
              <a:t>2018.11.13.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8963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17AB1-4EA6-4917-9CA2-2FF147B1375B}" type="datetime1">
              <a:rPr lang="lv-LV" smtClean="0"/>
              <a:t>2018.11.13.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7571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2BCAD-575A-4713-85F6-122EE9039E9E}" type="datetime1">
              <a:rPr lang="lv-LV" smtClean="0"/>
              <a:t>2018.11.13.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67412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3557C-AA16-4B00-A255-C97C96266148}" type="datetime1">
              <a:rPr lang="lv-LV" smtClean="0"/>
              <a:t>2018.11.13.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6526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3396B-D71C-47CD-BB0D-A7539BFF4BD7}" type="datetime1">
              <a:rPr lang="lv-LV" smtClean="0"/>
              <a:t>2018.11.13.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38756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31BF6-F7D8-427B-B672-4EEFEA43F223}" type="datetime1">
              <a:rPr lang="lv-LV" smtClean="0"/>
              <a:t>2018.11.13.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8998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CE52-8426-4C57-893C-A23B0829D851}" type="datetime1">
              <a:rPr lang="lv-LV" smtClean="0"/>
              <a:t>2018.11.13.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94519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lv-LV"/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ED4DF-7746-462E-A233-068D861355A6}" type="datetime1">
              <a:rPr lang="lv-LV" smtClean="0"/>
              <a:t>2018.11.13.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9006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m.gov.lv/lv/nozares_politika/energoefektivitate_un_siltumapgade/energoefektivitate/pasvaldibas_un_valsts_iestades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6970" y="1398767"/>
            <a:ext cx="9988209" cy="49398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lv-LV" sz="4000" b="1" dirty="0" smtClean="0">
                <a:latin typeface="Oswald Regular" panose="02000503000000000000" pitchFamily="2" charset="-70"/>
              </a:rPr>
              <a:t>Zemgales plānošanas reģiona </a:t>
            </a:r>
          </a:p>
          <a:p>
            <a:pPr algn="ctr"/>
            <a:r>
              <a:rPr lang="lv-LV" sz="4000" b="1" dirty="0" smtClean="0">
                <a:latin typeface="Oswald Regular" panose="02000503000000000000" pitchFamily="2" charset="-70"/>
              </a:rPr>
              <a:t>Enerģētikas rīcības plāna</a:t>
            </a:r>
          </a:p>
          <a:p>
            <a:pPr algn="ctr"/>
            <a:r>
              <a:rPr lang="lv-LV" sz="4000" b="1" dirty="0" smtClean="0">
                <a:latin typeface="Oswald Regular" panose="02000503000000000000" pitchFamily="2" charset="-70"/>
              </a:rPr>
              <a:t>2018.-2025.gadam izstrāde</a:t>
            </a:r>
            <a:endParaRPr lang="lv-LV" sz="4400" b="1" dirty="0">
              <a:latin typeface="Oswald Regular" panose="02000503000000000000" pitchFamily="2" charset="-70"/>
            </a:endParaRPr>
          </a:p>
          <a:p>
            <a:pPr algn="ctr"/>
            <a:endParaRPr lang="lv-LV" sz="1100" dirty="0" smtClean="0">
              <a:latin typeface="Oswald Regular" panose="02000503000000000000" pitchFamily="2" charset="-70"/>
            </a:endParaRPr>
          </a:p>
          <a:p>
            <a:pPr algn="ctr"/>
            <a:r>
              <a:rPr lang="lv-LV" sz="2400" b="1" dirty="0" smtClean="0">
                <a:latin typeface="Oswald Regular" panose="02000503000000000000" pitchFamily="2" charset="-70"/>
              </a:rPr>
              <a:t>Esošā situācija</a:t>
            </a:r>
          </a:p>
          <a:p>
            <a:pPr algn="ctr"/>
            <a:endParaRPr lang="lv-LV" sz="2000" b="1" dirty="0">
              <a:latin typeface="Oswald Regular" panose="02000503000000000000" pitchFamily="2" charset="-70"/>
            </a:endParaRPr>
          </a:p>
          <a:p>
            <a:pPr algn="ctr"/>
            <a:r>
              <a:rPr lang="lv-LV" sz="2000" b="1" dirty="0" smtClean="0">
                <a:latin typeface="Oswald Regular" panose="02000503000000000000" pitchFamily="2" charset="-70"/>
              </a:rPr>
              <a:t>Jelgava</a:t>
            </a:r>
          </a:p>
          <a:p>
            <a:pPr algn="ctr"/>
            <a:r>
              <a:rPr lang="lv-LV" sz="2000" b="1" dirty="0" smtClean="0">
                <a:latin typeface="Oswald Regular" panose="02000503000000000000" pitchFamily="2" charset="-70"/>
              </a:rPr>
              <a:t>13.11.2018.</a:t>
            </a:r>
          </a:p>
          <a:p>
            <a:pPr algn="ctr"/>
            <a:endParaRPr lang="lv-LV" sz="2000" b="1" dirty="0" smtClean="0">
              <a:latin typeface="Oswald Regular" panose="02000503000000000000" pitchFamily="2" charset="-70"/>
            </a:endParaRPr>
          </a:p>
          <a:p>
            <a:pPr algn="ctr"/>
            <a:endParaRPr lang="lv-LV" sz="2000" b="1" dirty="0">
              <a:latin typeface="Oswald Regular" panose="02000503000000000000" pitchFamily="2" charset="-70"/>
            </a:endParaRPr>
          </a:p>
          <a:p>
            <a:pPr algn="ctr"/>
            <a:endParaRPr lang="lv-LV" sz="2000" b="1" dirty="0" smtClean="0">
              <a:latin typeface="Oswald Regular" panose="02000503000000000000" pitchFamily="2" charset="-70"/>
            </a:endParaRPr>
          </a:p>
          <a:p>
            <a:pPr algn="ctr"/>
            <a:r>
              <a:rPr lang="lv-LV" sz="2000" b="1" dirty="0" smtClean="0">
                <a:latin typeface="Oswald Regular" panose="02000503000000000000" pitchFamily="2" charset="-70"/>
              </a:rPr>
              <a:t>Evija Ērkšķe</a:t>
            </a:r>
          </a:p>
          <a:p>
            <a:pPr algn="ctr"/>
            <a:r>
              <a:rPr lang="lv-LV" sz="2000" b="1" dirty="0" smtClean="0">
                <a:latin typeface="Oswald Regular" panose="02000503000000000000" pitchFamily="2" charset="-70"/>
              </a:rPr>
              <a:t>Projektu vadītāja</a:t>
            </a:r>
            <a:endParaRPr lang="lv-LV" sz="1200" b="1" dirty="0">
              <a:latin typeface="Oswald Regular" panose="02000503000000000000" pitchFamily="2" charset="-7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7" b="55571"/>
          <a:stretch/>
        </p:blipFill>
        <p:spPr bwMode="auto">
          <a:xfrm>
            <a:off x="2725636" y="341654"/>
            <a:ext cx="6510876" cy="97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aida numura vietturis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426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63958" y="31274"/>
            <a:ext cx="11222255" cy="874733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Kopējā enerģijas ražošana (2016)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10</a:t>
            </a:fld>
            <a:endParaRPr lang="lv-LV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 rotWithShape="1">
          <a:blip r:embed="rId2"/>
          <a:srcRect l="16540" t="22377" r="29604" b="12805"/>
          <a:stretch/>
        </p:blipFill>
        <p:spPr>
          <a:xfrm>
            <a:off x="0" y="1042532"/>
            <a:ext cx="5849257" cy="3960000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3"/>
          <a:srcRect l="15700" t="26554" r="28165" b="12804"/>
          <a:stretch/>
        </p:blipFill>
        <p:spPr>
          <a:xfrm>
            <a:off x="5675086" y="2898000"/>
            <a:ext cx="6516914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20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66346" y="201496"/>
            <a:ext cx="10515600" cy="1325563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Siltumenerģijas patēriņš (2016)</a:t>
            </a:r>
            <a:endParaRPr lang="lv-LV" b="1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1203158" y="1925053"/>
            <a:ext cx="9206934" cy="4251910"/>
          </a:xfrm>
        </p:spPr>
        <p:txBody>
          <a:bodyPr/>
          <a:lstStyle/>
          <a:p>
            <a:pPr marL="452438" indent="-452438">
              <a:buFont typeface="Wingdings" panose="05000000000000000000" pitchFamily="2" charset="2"/>
              <a:buChar char="q"/>
            </a:pPr>
            <a:r>
              <a:rPr lang="lv-LV" dirty="0" smtClean="0"/>
              <a:t>CSS siltumenerģijas patēriņš – </a:t>
            </a:r>
            <a:r>
              <a:rPr lang="lv-LV" b="1" dirty="0" smtClean="0"/>
              <a:t>456,10 </a:t>
            </a:r>
            <a:r>
              <a:rPr lang="lv-LV" b="1" dirty="0" err="1" smtClean="0"/>
              <a:t>GWh</a:t>
            </a:r>
            <a:endParaRPr lang="lv-LV" b="1" dirty="0"/>
          </a:p>
          <a:p>
            <a:pPr marL="452438" indent="-452438">
              <a:buFont typeface="Wingdings" panose="05000000000000000000" pitchFamily="2" charset="2"/>
              <a:buChar char="q"/>
            </a:pPr>
            <a:r>
              <a:rPr lang="lv-LV" dirty="0"/>
              <a:t>Patērētāji pa sektoriem:</a:t>
            </a:r>
          </a:p>
          <a:p>
            <a:pPr lvl="1"/>
            <a:r>
              <a:rPr lang="lv-LV" dirty="0"/>
              <a:t>Dzīvojamais </a:t>
            </a:r>
            <a:r>
              <a:rPr lang="lv-LV" dirty="0" smtClean="0"/>
              <a:t>fonds + komersanti: 396,21 </a:t>
            </a:r>
            <a:r>
              <a:rPr lang="lv-LV" dirty="0" err="1" smtClean="0"/>
              <a:t>GWh</a:t>
            </a:r>
            <a:r>
              <a:rPr lang="lv-LV" dirty="0" smtClean="0"/>
              <a:t> (</a:t>
            </a:r>
            <a:r>
              <a:rPr lang="lv-LV" b="1" dirty="0" smtClean="0"/>
              <a:t>87%</a:t>
            </a:r>
            <a:r>
              <a:rPr lang="lv-LV" dirty="0" smtClean="0"/>
              <a:t>)</a:t>
            </a:r>
            <a:endParaRPr lang="lv-LV" dirty="0"/>
          </a:p>
          <a:p>
            <a:pPr lvl="1"/>
            <a:r>
              <a:rPr lang="lv-LV" dirty="0" smtClean="0"/>
              <a:t>Pašvaldību un to kapitālsabiedrību ēkas: 59,89 </a:t>
            </a:r>
            <a:r>
              <a:rPr lang="lv-LV" dirty="0" err="1" smtClean="0"/>
              <a:t>GWh</a:t>
            </a:r>
            <a:r>
              <a:rPr lang="lv-LV" dirty="0" smtClean="0"/>
              <a:t> (</a:t>
            </a:r>
            <a:r>
              <a:rPr lang="lv-LV" b="1" dirty="0" smtClean="0"/>
              <a:t>13%</a:t>
            </a:r>
            <a:r>
              <a:rPr lang="lv-LV" dirty="0" smtClean="0"/>
              <a:t>)</a:t>
            </a:r>
            <a:endParaRPr lang="lv-LV" dirty="0"/>
          </a:p>
          <a:p>
            <a:endParaRPr lang="lv-LV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11</a:t>
            </a:fld>
            <a:endParaRPr lang="lv-LV"/>
          </a:p>
        </p:txBody>
      </p:sp>
      <p:sp>
        <p:nvSpPr>
          <p:cNvPr id="5" name="Taisnstūris 4"/>
          <p:cNvSpPr/>
          <p:nvPr/>
        </p:nvSpPr>
        <p:spPr>
          <a:xfrm>
            <a:off x="607193" y="4237545"/>
            <a:ext cx="10115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lv-LV" sz="2400" dirty="0"/>
              <a:t>Īpatnējais enerģijas patēriņš uz 1 </a:t>
            </a:r>
            <a:r>
              <a:rPr lang="lv-LV" sz="2400" dirty="0" smtClean="0"/>
              <a:t>iedzīvotāju: </a:t>
            </a:r>
            <a:r>
              <a:rPr lang="lv-LV" sz="2400" dirty="0" smtClean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vidējā vērtība </a:t>
            </a:r>
            <a:r>
              <a:rPr lang="lv-LV" sz="2400" b="1" dirty="0" smtClean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7.7 </a:t>
            </a:r>
            <a:r>
              <a:rPr lang="lv-LV" sz="2400" b="1" dirty="0" err="1" smtClean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MWh</a:t>
            </a:r>
            <a:r>
              <a:rPr lang="lv-LV" sz="2400" b="1" dirty="0" smtClean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/iedz</a:t>
            </a:r>
            <a:r>
              <a:rPr lang="lv-LV" sz="2400" b="1" dirty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. </a:t>
            </a:r>
            <a:r>
              <a:rPr lang="lv-LV" sz="2400" dirty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(vidējā 16 </a:t>
            </a:r>
            <a:r>
              <a:rPr lang="lv-LV" sz="2400" dirty="0" smtClean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apskatītajās </a:t>
            </a:r>
            <a:r>
              <a:rPr lang="lv-LV" sz="2400" dirty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Zemgales </a:t>
            </a:r>
            <a:r>
              <a:rPr lang="lv-LV" sz="2400" dirty="0" smtClean="0">
                <a:solidFill>
                  <a:srgbClr val="000000"/>
                </a:solidFill>
                <a:ea typeface="Calibri" panose="020F0502020204030204" pitchFamily="34" charset="0"/>
                <a:cs typeface="Century Gothic" panose="020B0502020202020204" pitchFamily="34" charset="0"/>
              </a:rPr>
              <a:t>pašvaldībās)</a:t>
            </a:r>
            <a:endParaRPr lang="lv-LV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486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12558" y="165308"/>
            <a:ext cx="10515600" cy="999350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Elektroenerģijas patēriņš (2016)</a:t>
            </a:r>
            <a:endParaRPr lang="lv-LV" b="1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30192" y="1430671"/>
            <a:ext cx="10515600" cy="4925679"/>
          </a:xfrm>
        </p:spPr>
        <p:txBody>
          <a:bodyPr>
            <a:normAutofit/>
          </a:bodyPr>
          <a:lstStyle/>
          <a:p>
            <a:pPr marL="452438" indent="-452438" algn="just">
              <a:buFont typeface="Wingdings" panose="05000000000000000000" pitchFamily="2" charset="2"/>
              <a:buChar char="q"/>
            </a:pPr>
            <a:r>
              <a:rPr lang="lv-LV" dirty="0"/>
              <a:t>Elektroenerģijas patēriņš Zemgales plānošanas reģionā aug gadu no gada, sasniedzot </a:t>
            </a:r>
            <a:r>
              <a:rPr lang="lv-LV" b="1" dirty="0"/>
              <a:t>730 </a:t>
            </a:r>
            <a:r>
              <a:rPr lang="lv-LV" b="1" dirty="0" err="1"/>
              <a:t>GWh</a:t>
            </a:r>
            <a:r>
              <a:rPr lang="lv-LV" b="1" dirty="0"/>
              <a:t> 2016.gadā</a:t>
            </a:r>
            <a:r>
              <a:rPr lang="lv-LV" dirty="0"/>
              <a:t>. Kopš 2012.gada kopējais reģiona elektroenerģijas patēriņš ir audzis par 8%.</a:t>
            </a:r>
          </a:p>
          <a:p>
            <a:pPr marL="452438" indent="-452438">
              <a:buFont typeface="Wingdings" panose="05000000000000000000" pitchFamily="2" charset="2"/>
              <a:buChar char="q"/>
            </a:pPr>
            <a:r>
              <a:rPr lang="lv-LV" dirty="0"/>
              <a:t>Elektroenerģijas patēriņa sadalījums 2016.gadā Zemgales plānošanas reģionā bija sekojošs:</a:t>
            </a:r>
          </a:p>
          <a:p>
            <a:pPr marL="1703388" lvl="1"/>
            <a:r>
              <a:rPr lang="lv-LV" b="1" dirty="0"/>
              <a:t>rūpnieciskie patērētāji – 35%;</a:t>
            </a:r>
          </a:p>
          <a:p>
            <a:pPr marL="1703388" lvl="1"/>
            <a:r>
              <a:rPr lang="lv-LV" b="1" dirty="0"/>
              <a:t>pakalpojumu (terciārais) sektors – 28%;</a:t>
            </a:r>
          </a:p>
          <a:p>
            <a:pPr marL="1703388" lvl="1"/>
            <a:r>
              <a:rPr lang="lv-LV" b="1" dirty="0" smtClean="0"/>
              <a:t>iedzīvotāji</a:t>
            </a:r>
            <a:r>
              <a:rPr lang="lv-LV" b="1" dirty="0"/>
              <a:t>, t.sk. daudzdzīvokļu ēkas – 27%;</a:t>
            </a:r>
          </a:p>
          <a:p>
            <a:pPr marL="1703388" lvl="1"/>
            <a:r>
              <a:rPr lang="lv-LV" dirty="0"/>
              <a:t>lauksaimniecības uzņēmumi, t.sk. zemnieku saimniecības) – 5%;</a:t>
            </a:r>
          </a:p>
          <a:p>
            <a:pPr marL="1703388" lvl="1"/>
            <a:r>
              <a:rPr lang="lv-LV" dirty="0"/>
              <a:t>pašvaldības </a:t>
            </a:r>
            <a:r>
              <a:rPr lang="lv-LV" dirty="0" smtClean="0"/>
              <a:t>infrastruktūra </a:t>
            </a:r>
            <a:r>
              <a:rPr lang="lv-LV" dirty="0"/>
              <a:t>(ielu apgaismojums, sūkņu stacijas, ūdensvadi un kanalizācija) – 3%;</a:t>
            </a:r>
          </a:p>
          <a:p>
            <a:pPr marL="1703388" lvl="1"/>
            <a:r>
              <a:rPr lang="lv-LV" dirty="0"/>
              <a:t>dzelzceļa transports – 1%.</a:t>
            </a:r>
          </a:p>
          <a:p>
            <a:endParaRPr lang="lv-LV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59209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98383" y="239996"/>
            <a:ext cx="10901413" cy="1325563"/>
          </a:xfrm>
        </p:spPr>
        <p:txBody>
          <a:bodyPr/>
          <a:lstStyle/>
          <a:p>
            <a:r>
              <a:rPr lang="lv-LV" b="1" dirty="0">
                <a:latin typeface="+mn-lt"/>
              </a:rPr>
              <a:t>Reģionā patērētās elektroenerģijas sadalījums pa </a:t>
            </a:r>
            <a:r>
              <a:rPr lang="lv-LV" b="1" dirty="0" smtClean="0">
                <a:latin typeface="+mn-lt"/>
              </a:rPr>
              <a:t>sektoriem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13</a:t>
            </a:fld>
            <a:endParaRPr lang="lv-LV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549356980"/>
              </p:ext>
            </p:extLst>
          </p:nvPr>
        </p:nvGraphicFramePr>
        <p:xfrm>
          <a:off x="1803254" y="1565559"/>
          <a:ext cx="7891670" cy="46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aisnstūris 5"/>
          <p:cNvSpPr/>
          <p:nvPr/>
        </p:nvSpPr>
        <p:spPr>
          <a:xfrm>
            <a:off x="8610600" y="1196227"/>
            <a:ext cx="17225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dirty="0" smtClean="0"/>
              <a:t>730 </a:t>
            </a:r>
            <a:r>
              <a:rPr lang="lv-LV" dirty="0" err="1" smtClean="0"/>
              <a:t>GWh</a:t>
            </a:r>
            <a:r>
              <a:rPr lang="lv-LV" dirty="0" smtClean="0"/>
              <a:t> (2016)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87833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68179" y="239619"/>
            <a:ext cx="10515600" cy="1325563"/>
          </a:xfrm>
        </p:spPr>
        <p:txBody>
          <a:bodyPr/>
          <a:lstStyle/>
          <a:p>
            <a:r>
              <a:rPr lang="lv-LV" b="1" dirty="0">
                <a:latin typeface="+mn-lt"/>
              </a:rPr>
              <a:t>Transporta enerģijas patēriņš (2016)</a:t>
            </a:r>
            <a:endParaRPr lang="lv-LV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14</a:t>
            </a:fld>
            <a:endParaRPr lang="lv-LV"/>
          </a:p>
        </p:txBody>
      </p:sp>
      <p:sp>
        <p:nvSpPr>
          <p:cNvPr id="5" name="Satura vietturis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v-LV"/>
          </a:p>
        </p:txBody>
      </p:sp>
      <p:graphicFrame>
        <p:nvGraphicFramePr>
          <p:cNvPr id="6" name="Satura vietturis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970670"/>
              </p:ext>
            </p:extLst>
          </p:nvPr>
        </p:nvGraphicFramePr>
        <p:xfrm>
          <a:off x="368179" y="1774680"/>
          <a:ext cx="11455641" cy="44532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30723"/>
                <a:gridCol w="2761130"/>
                <a:gridCol w="3863788"/>
              </a:tblGrid>
              <a:tr h="37607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Indikators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Vērtība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1125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Gala enerģijas patēriņš ceļu transporta sektorā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122.8 </a:t>
                      </a:r>
                      <a:r>
                        <a:rPr lang="lv-LV" sz="1800" dirty="0" err="1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ktoe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 = </a:t>
                      </a:r>
                      <a:r>
                        <a:rPr lang="lv-LV" sz="1800" dirty="0" smtClean="0">
                          <a:latin typeface="Candara" panose="020E0502030303020204" pitchFamily="34" charset="0"/>
                        </a:rPr>
                        <a:t>1428.16 </a:t>
                      </a:r>
                      <a:r>
                        <a:rPr lang="lv-LV" sz="1800" dirty="0" err="1" smtClean="0">
                          <a:latin typeface="Candara" panose="020E0502030303020204" pitchFamily="34" charset="0"/>
                        </a:rPr>
                        <a:t>GWh</a:t>
                      </a:r>
                      <a:endParaRPr lang="lv-LV" sz="1800" b="1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125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AER daļa kopējā patērētajā enerģijas apjomā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ceļu transporta sektorā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 </a:t>
                      </a:r>
                      <a:r>
                        <a:rPr lang="lv-LV" sz="1800" dirty="0" err="1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ktoe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= 10.47</a:t>
                      </a:r>
                      <a:r>
                        <a:rPr lang="lv-LV" sz="1800" baseline="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lv-LV" sz="1800" baseline="0" dirty="0" err="1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GWh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1257"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AER daļa kopējā patērētajā degvielas apjomā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ceļu transporta sektorā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0.75 %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8427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lv-LV" sz="800" b="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3514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Saražotie AER (</a:t>
                      </a:r>
                      <a:r>
                        <a:rPr lang="lv-LV" sz="1800" dirty="0" err="1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ktoe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)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915.53 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(2016)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194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Uzstādītā biodegvielu ražošanas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jauda 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t/gadā)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35 000 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biodīzeļdegvielas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547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Kopējais automašīnu skaits un to veidi, kas izmanto biodegvielas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skaits)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30 000 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vieglo automobiļu, kas izmanto benzīnu ar 5% bioetanola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piejaukumu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547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Esošais biodegvielas izmantojošā autoparka vidējais vecums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gadi)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0" indent="-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 gadi (vieglie automobiļi ar benzīna dzinējiem, kuri izmanto benzīnu ar 5% bioetanola piejaukumu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);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7800" indent="-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 gadi 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(autobusi, kuri izmanto </a:t>
                      </a:r>
                      <a:r>
                        <a:rPr lang="lv-LV" sz="1800" dirty="0" err="1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ProDiesel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degvielu kas satur vismaz 15% HVO)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7800" indent="-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866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15</a:t>
            </a:fld>
            <a:endParaRPr lang="lv-LV"/>
          </a:p>
        </p:txBody>
      </p:sp>
      <p:graphicFrame>
        <p:nvGraphicFramePr>
          <p:cNvPr id="5" name="Satura vietturis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9711745"/>
              </p:ext>
            </p:extLst>
          </p:nvPr>
        </p:nvGraphicFramePr>
        <p:xfrm>
          <a:off x="419100" y="708423"/>
          <a:ext cx="11353800" cy="47345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85801"/>
                <a:gridCol w="4186517"/>
                <a:gridCol w="1981482"/>
              </a:tblGrid>
              <a:tr h="44438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Indikators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Vērtība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341194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Kopējais automašīnu skaits un to veidi, kas izmanto biodegvielas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skaits)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30 000 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vieglo automobiļu, kas izmanto benzīnu ar 5% bioetanola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piejaukumu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668741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Esošais biodegvielas izmantojošā autoparka vidējais vecums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gadi)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77800" indent="-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 gadi (vieglie automobiļi ar benzīna dzinējiem, kuri izmanto benzīnu ar 5% bioetanola piejaukumu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);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77800" indent="-1778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 gadi 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(autobusi, kuri izmanto </a:t>
                      </a:r>
                      <a:r>
                        <a:rPr lang="lv-LV" sz="1800" dirty="0" err="1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ProDiesel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degvielu kas satur vismaz 15% HVO)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310455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327546"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Uzstādītie </a:t>
                      </a:r>
                      <a:r>
                        <a:rPr lang="lv-LV" sz="1800" dirty="0" err="1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elektroautombiļu</a:t>
                      </a:r>
                      <a:r>
                        <a:rPr lang="lv-LV" sz="1800" baseline="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uzlādes punkti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119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Elektroenerģijas patēriņš transporta sektorā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 err="1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kWh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gadā) 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balstoties uz KPFI projekta datiem)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18 600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546"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Kopējais automašīnu skaits un to veidi, kas izmanto elektroenerģiju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skaits)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547">
                <a:tc gridSpan="2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Esošais elektrību izmantojošā autoparka vidējais vecums 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lv-LV" sz="1800" dirty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gadi)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6.1</a:t>
                      </a: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547">
                <a:tc gridSpan="3"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lv-LV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3548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Patstāvīgie iedzīvotāji (skaits)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dirty="0" smtClean="0">
                          <a:latin typeface="Candara" panose="020E0502030303020204" pitchFamily="34" charset="0"/>
                        </a:rPr>
                        <a:t>235 417</a:t>
                      </a: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 (01.01.2017.)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  <a:tr h="3275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Bezdarba līmenis (%)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sz="1800" dirty="0" smtClean="0"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</a:rPr>
                        <a:t>10.7 (2017)</a:t>
                      </a:r>
                      <a:endParaRPr lang="lv-LV" sz="1800" dirty="0" smtClean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171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16</a:t>
            </a:fld>
            <a:endParaRPr lang="lv-LV"/>
          </a:p>
        </p:txBody>
      </p:sp>
      <p:pic>
        <p:nvPicPr>
          <p:cNvPr id="5" name="Picture 9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1" y="155851"/>
            <a:ext cx="5657972" cy="4351338"/>
          </a:xfrm>
          <a:prstGeom prst="rect">
            <a:avLst/>
          </a:prstGeom>
          <a:noFill/>
        </p:spPr>
      </p:pic>
      <p:sp>
        <p:nvSpPr>
          <p:cNvPr id="6" name="Taisnstūris 5"/>
          <p:cNvSpPr/>
          <p:nvPr/>
        </p:nvSpPr>
        <p:spPr>
          <a:xfrm>
            <a:off x="139501" y="4507189"/>
            <a:ext cx="56050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1400" b="1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Motorizēto transportlīdzekļu sadalījums Zemgales reģionā pēc tipa</a:t>
            </a:r>
            <a:endParaRPr lang="lv-LV" sz="1400" b="1" dirty="0">
              <a:latin typeface="Candara" panose="020E0502030303020204" pitchFamily="34" charset="0"/>
            </a:endParaRPr>
          </a:p>
        </p:txBody>
      </p:sp>
      <p:pic>
        <p:nvPicPr>
          <p:cNvPr id="7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8200" y="496966"/>
            <a:ext cx="61341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aisnstūris 7"/>
          <p:cNvSpPr/>
          <p:nvPr/>
        </p:nvSpPr>
        <p:spPr>
          <a:xfrm>
            <a:off x="6821150" y="5043566"/>
            <a:ext cx="48782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sz="1400" b="1" dirty="0"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Automobiļu sadalījums Zemgales reģionā pēc degvielas veida</a:t>
            </a:r>
            <a:endParaRPr lang="lv-LV" sz="1400" b="1" dirty="0"/>
          </a:p>
        </p:txBody>
      </p:sp>
    </p:spTree>
    <p:extLst>
      <p:ext uri="{BB962C8B-B14F-4D97-AF65-F5344CB8AC3E}">
        <p14:creationId xmlns:p14="http://schemas.microsoft.com/office/powerpoint/2010/main" val="76472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40659" y="234818"/>
            <a:ext cx="10348998" cy="1325563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Energoresursu patēriņš autotransportā pa energoresursu veidiem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17</a:t>
            </a:fld>
            <a:endParaRPr lang="lv-LV"/>
          </a:p>
        </p:txBody>
      </p:sp>
      <p:pic>
        <p:nvPicPr>
          <p:cNvPr id="5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4912" y="1812875"/>
            <a:ext cx="8082481" cy="45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1596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37038" y="241225"/>
            <a:ext cx="10515600" cy="1325563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Enerģijas </a:t>
            </a:r>
            <a:r>
              <a:rPr lang="lv-LV" b="1" dirty="0" err="1" smtClean="0">
                <a:latin typeface="+mn-lt"/>
              </a:rPr>
              <a:t>galapatēriņš</a:t>
            </a:r>
            <a:r>
              <a:rPr lang="lv-LV" b="1" dirty="0" smtClean="0">
                <a:latin typeface="+mn-lt"/>
              </a:rPr>
              <a:t> pa sektoriem (2016)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18</a:t>
            </a:fld>
            <a:endParaRPr lang="lv-LV"/>
          </a:p>
        </p:txBody>
      </p:sp>
      <p:graphicFrame>
        <p:nvGraphicFramePr>
          <p:cNvPr id="5" name="Diagramma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5682511"/>
              </p:ext>
            </p:extLst>
          </p:nvPr>
        </p:nvGraphicFramePr>
        <p:xfrm>
          <a:off x="1207477" y="1027906"/>
          <a:ext cx="8774723" cy="5662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aisnstūris 6"/>
          <p:cNvSpPr/>
          <p:nvPr/>
        </p:nvSpPr>
        <p:spPr>
          <a:xfrm>
            <a:off x="8941904" y="1690688"/>
            <a:ext cx="3250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800" dirty="0" smtClean="0"/>
              <a:t>Kopā:  2614,26 </a:t>
            </a:r>
            <a:r>
              <a:rPr lang="lv-LV" sz="2800" dirty="0" err="1" smtClean="0"/>
              <a:t>GWh</a:t>
            </a:r>
            <a:endParaRPr lang="lv-LV" sz="2800" dirty="0"/>
          </a:p>
        </p:txBody>
      </p:sp>
    </p:spTree>
    <p:extLst>
      <p:ext uri="{BB962C8B-B14F-4D97-AF65-F5344CB8AC3E}">
        <p14:creationId xmlns:p14="http://schemas.microsoft.com/office/powerpoint/2010/main" val="2052783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6768040" y="194028"/>
            <a:ext cx="5298831" cy="1897638"/>
          </a:xfrm>
        </p:spPr>
        <p:txBody>
          <a:bodyPr>
            <a:normAutofit/>
          </a:bodyPr>
          <a:lstStyle/>
          <a:p>
            <a:r>
              <a:rPr lang="lv-LV" sz="4000" b="1" dirty="0" smtClean="0">
                <a:latin typeface="+mn-lt"/>
              </a:rPr>
              <a:t>Enerģijas patēriņa sadalījums pašvaldību objektos (2016)</a:t>
            </a:r>
            <a:endParaRPr lang="lv-LV" sz="4000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19</a:t>
            </a:fld>
            <a:endParaRPr lang="lv-LV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 rotWithShape="1">
          <a:blip r:embed="rId2"/>
          <a:srcRect l="13353" t="23552" r="27334" b="12206"/>
          <a:stretch/>
        </p:blipFill>
        <p:spPr>
          <a:xfrm>
            <a:off x="0" y="0"/>
            <a:ext cx="6329084" cy="3856074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3"/>
          <a:srcRect l="12231" t="24308" r="25346" b="12615"/>
          <a:stretch/>
        </p:blipFill>
        <p:spPr>
          <a:xfrm>
            <a:off x="5936566" y="3400937"/>
            <a:ext cx="6255434" cy="355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91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ttēls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99"/>
          <a:stretch/>
        </p:blipFill>
        <p:spPr>
          <a:xfrm>
            <a:off x="6126740" y="2961101"/>
            <a:ext cx="1897053" cy="2001491"/>
          </a:xfrm>
          <a:prstGeom prst="rect">
            <a:avLst/>
          </a:prstGeom>
        </p:spPr>
      </p:pic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8200" y="157163"/>
            <a:ext cx="10515600" cy="1325563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Reģiona enerģijas bilance (2016)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</a:t>
            </a:fld>
            <a:endParaRPr lang="lv-LV"/>
          </a:p>
        </p:txBody>
      </p:sp>
      <p:sp>
        <p:nvSpPr>
          <p:cNvPr id="5" name="Taisnstūris ar noapaļotiem stūriem 4"/>
          <p:cNvSpPr/>
          <p:nvPr/>
        </p:nvSpPr>
        <p:spPr>
          <a:xfrm>
            <a:off x="134471" y="1764847"/>
            <a:ext cx="2967957" cy="12736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b="1" dirty="0" smtClean="0">
                <a:solidFill>
                  <a:sysClr val="windowText" lastClr="000000"/>
                </a:solidFill>
              </a:rPr>
              <a:t>Saražotā </a:t>
            </a:r>
            <a:r>
              <a:rPr lang="lv-LV" b="1" dirty="0" smtClean="0">
                <a:solidFill>
                  <a:sysClr val="windowText" lastClr="000000"/>
                </a:solidFill>
              </a:rPr>
              <a:t>siltumenerģija CSS</a:t>
            </a:r>
            <a:endParaRPr lang="lv-LV" b="1" dirty="0" smtClean="0">
              <a:solidFill>
                <a:sysClr val="windowText" lastClr="000000"/>
              </a:solidFill>
            </a:endParaRPr>
          </a:p>
          <a:p>
            <a:r>
              <a:rPr lang="lv-LV" dirty="0" smtClean="0">
                <a:solidFill>
                  <a:sysClr val="windowText" lastClr="000000"/>
                </a:solidFill>
              </a:rPr>
              <a:t>Kopā – </a:t>
            </a:r>
            <a:r>
              <a:rPr lang="lv-LV" dirty="0" smtClean="0">
                <a:solidFill>
                  <a:sysClr val="windowText" lastClr="000000"/>
                </a:solidFill>
              </a:rPr>
              <a:t>752,21 </a:t>
            </a:r>
            <a:r>
              <a:rPr lang="lv-LV" dirty="0" err="1" smtClean="0">
                <a:solidFill>
                  <a:sysClr val="windowText" lastClr="000000"/>
                </a:solidFill>
              </a:rPr>
              <a:t>GWh</a:t>
            </a:r>
            <a:endParaRPr lang="lv-LV" dirty="0" smtClean="0">
              <a:solidFill>
                <a:sysClr val="windowText" lastClr="000000"/>
              </a:solidFill>
            </a:endParaRPr>
          </a:p>
          <a:p>
            <a:r>
              <a:rPr lang="lv-LV" dirty="0" smtClean="0">
                <a:solidFill>
                  <a:sysClr val="windowText" lastClr="000000"/>
                </a:solidFill>
              </a:rPr>
              <a:t>No AER – 542,90 </a:t>
            </a:r>
            <a:r>
              <a:rPr lang="lv-LV" dirty="0" err="1" smtClean="0">
                <a:solidFill>
                  <a:sysClr val="windowText" lastClr="000000"/>
                </a:solidFill>
              </a:rPr>
              <a:t>GWh</a:t>
            </a:r>
            <a:r>
              <a:rPr lang="lv-LV" dirty="0" smtClean="0">
                <a:solidFill>
                  <a:sysClr val="windowText" lastClr="000000"/>
                </a:solidFill>
              </a:rPr>
              <a:t> (72%)</a:t>
            </a:r>
            <a:endParaRPr lang="lv-LV" dirty="0">
              <a:solidFill>
                <a:sysClr val="windowText" lastClr="000000"/>
              </a:solidFill>
            </a:endParaRPr>
          </a:p>
        </p:txBody>
      </p:sp>
      <p:sp>
        <p:nvSpPr>
          <p:cNvPr id="6" name="Taisnstūris ar noapaļotiem stūriem 5"/>
          <p:cNvSpPr/>
          <p:nvPr/>
        </p:nvSpPr>
        <p:spPr>
          <a:xfrm>
            <a:off x="571499" y="3602718"/>
            <a:ext cx="2530929" cy="12736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b="1" dirty="0" smtClean="0">
                <a:solidFill>
                  <a:sysClr val="windowText" lastClr="000000"/>
                </a:solidFill>
              </a:rPr>
              <a:t>Saražotā elektroenerģija</a:t>
            </a:r>
          </a:p>
          <a:p>
            <a:r>
              <a:rPr lang="lv-LV" dirty="0" smtClean="0">
                <a:solidFill>
                  <a:sysClr val="windowText" lastClr="000000"/>
                </a:solidFill>
              </a:rPr>
              <a:t>No AER – </a:t>
            </a:r>
            <a:r>
              <a:rPr lang="lv-LV" dirty="0">
                <a:solidFill>
                  <a:sysClr val="windowText" lastClr="000000"/>
                </a:solidFill>
              </a:rPr>
              <a:t>273,32</a:t>
            </a:r>
            <a:r>
              <a:rPr lang="lv-LV" dirty="0" smtClean="0">
                <a:solidFill>
                  <a:sysClr val="windowText" lastClr="000000"/>
                </a:solidFill>
              </a:rPr>
              <a:t> </a:t>
            </a:r>
            <a:r>
              <a:rPr lang="lv-LV" dirty="0" err="1" smtClean="0">
                <a:solidFill>
                  <a:sysClr val="windowText" lastClr="000000"/>
                </a:solidFill>
              </a:rPr>
              <a:t>GWh</a:t>
            </a:r>
            <a:endParaRPr lang="lv-LV" dirty="0">
              <a:solidFill>
                <a:sysClr val="windowText" lastClr="000000"/>
              </a:solidFill>
            </a:endParaRPr>
          </a:p>
        </p:txBody>
      </p:sp>
      <p:sp>
        <p:nvSpPr>
          <p:cNvPr id="7" name="Labā bultiņa 6"/>
          <p:cNvSpPr/>
          <p:nvPr/>
        </p:nvSpPr>
        <p:spPr>
          <a:xfrm>
            <a:off x="3161415" y="2214676"/>
            <a:ext cx="620486" cy="278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8" name="Labā bultiņa 7"/>
          <p:cNvSpPr/>
          <p:nvPr/>
        </p:nvSpPr>
        <p:spPr>
          <a:xfrm>
            <a:off x="3161415" y="4129925"/>
            <a:ext cx="620486" cy="278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9" name="Attēls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654" y="2671366"/>
            <a:ext cx="2403826" cy="1352152"/>
          </a:xfrm>
          <a:prstGeom prst="rect">
            <a:avLst/>
          </a:prstGeom>
        </p:spPr>
      </p:pic>
      <p:pic>
        <p:nvPicPr>
          <p:cNvPr id="10" name="Attēls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555" y="4100058"/>
            <a:ext cx="2278288" cy="1139144"/>
          </a:xfrm>
          <a:prstGeom prst="rect">
            <a:avLst/>
          </a:prstGeom>
        </p:spPr>
      </p:pic>
      <p:pic>
        <p:nvPicPr>
          <p:cNvPr id="11" name="Attēls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29" y="1352657"/>
            <a:ext cx="1579405" cy="1810657"/>
          </a:xfrm>
          <a:prstGeom prst="rect">
            <a:avLst/>
          </a:prstGeom>
        </p:spPr>
      </p:pic>
      <p:sp>
        <p:nvSpPr>
          <p:cNvPr id="13" name="Labā bultiņa 12"/>
          <p:cNvSpPr/>
          <p:nvPr/>
        </p:nvSpPr>
        <p:spPr>
          <a:xfrm>
            <a:off x="8047924" y="1625373"/>
            <a:ext cx="620486" cy="278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4" name="Labā bultiņa 13"/>
          <p:cNvSpPr/>
          <p:nvPr/>
        </p:nvSpPr>
        <p:spPr>
          <a:xfrm>
            <a:off x="8057770" y="3463244"/>
            <a:ext cx="620486" cy="278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5" name="Taisnstūris ar noapaļotiem stūriem 14"/>
          <p:cNvSpPr/>
          <p:nvPr/>
        </p:nvSpPr>
        <p:spPr>
          <a:xfrm>
            <a:off x="8822871" y="1128032"/>
            <a:ext cx="2530929" cy="12736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b="1" dirty="0" smtClean="0">
                <a:solidFill>
                  <a:sysClr val="windowText" lastClr="000000"/>
                </a:solidFill>
              </a:rPr>
              <a:t>Patērētā siltumenerģija </a:t>
            </a:r>
            <a:r>
              <a:rPr lang="lv-LV" b="1" dirty="0">
                <a:solidFill>
                  <a:sysClr val="windowText" lastClr="000000"/>
                </a:solidFill>
              </a:rPr>
              <a:t>(</a:t>
            </a:r>
            <a:r>
              <a:rPr lang="lv-LV" b="1" dirty="0" smtClean="0">
                <a:solidFill>
                  <a:sysClr val="windowText" lastClr="000000"/>
                </a:solidFill>
              </a:rPr>
              <a:t>CSS), kopā ar karsto ūdeni</a:t>
            </a:r>
            <a:endParaRPr lang="lv-LV" b="1" dirty="0">
              <a:solidFill>
                <a:sysClr val="windowText" lastClr="000000"/>
              </a:solidFill>
            </a:endParaRPr>
          </a:p>
          <a:p>
            <a:pPr algn="ctr"/>
            <a:r>
              <a:rPr lang="lv-LV" dirty="0" smtClean="0">
                <a:solidFill>
                  <a:sysClr val="windowText" lastClr="000000"/>
                </a:solidFill>
              </a:rPr>
              <a:t>456,10* </a:t>
            </a:r>
            <a:r>
              <a:rPr lang="lv-LV" dirty="0" err="1" smtClean="0">
                <a:solidFill>
                  <a:sysClr val="windowText" lastClr="000000"/>
                </a:solidFill>
              </a:rPr>
              <a:t>GWh</a:t>
            </a:r>
            <a:endParaRPr lang="lv-LV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6" name="Taisnstūris ar noapaļotiem stūriem 15"/>
          <p:cNvSpPr/>
          <p:nvPr/>
        </p:nvSpPr>
        <p:spPr>
          <a:xfrm>
            <a:off x="8822870" y="2978031"/>
            <a:ext cx="2530929" cy="12736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b="1" dirty="0" smtClean="0">
                <a:solidFill>
                  <a:sysClr val="windowText" lastClr="000000"/>
                </a:solidFill>
              </a:rPr>
              <a:t>Patērētā elektroenerģija</a:t>
            </a:r>
          </a:p>
          <a:p>
            <a:pPr algn="ctr"/>
            <a:r>
              <a:rPr lang="lv-LV" dirty="0" smtClean="0">
                <a:solidFill>
                  <a:sysClr val="windowText" lastClr="000000"/>
                </a:solidFill>
              </a:rPr>
              <a:t>730 </a:t>
            </a:r>
            <a:r>
              <a:rPr lang="lv-LV" dirty="0" err="1" smtClean="0">
                <a:solidFill>
                  <a:sysClr val="windowText" lastClr="000000"/>
                </a:solidFill>
              </a:rPr>
              <a:t>GWh</a:t>
            </a:r>
            <a:endParaRPr lang="lv-LV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" name="Taisnstūris 2"/>
          <p:cNvSpPr/>
          <p:nvPr/>
        </p:nvSpPr>
        <p:spPr>
          <a:xfrm>
            <a:off x="1233677" y="6512649"/>
            <a:ext cx="4357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dirty="0" smtClean="0"/>
              <a:t>* Bez Kokneses, Neretas, Skrīveru novadiem </a:t>
            </a:r>
            <a:endParaRPr lang="lv-LV" dirty="0"/>
          </a:p>
        </p:txBody>
      </p:sp>
      <p:sp>
        <p:nvSpPr>
          <p:cNvPr id="17" name="Labā bultiņa 16"/>
          <p:cNvSpPr/>
          <p:nvPr/>
        </p:nvSpPr>
        <p:spPr>
          <a:xfrm>
            <a:off x="8057770" y="5301115"/>
            <a:ext cx="620486" cy="278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8" name="Taisnstūris ar noapaļotiem stūriem 17"/>
          <p:cNvSpPr/>
          <p:nvPr/>
        </p:nvSpPr>
        <p:spPr>
          <a:xfrm>
            <a:off x="8822869" y="4800600"/>
            <a:ext cx="2530929" cy="127362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b="1" dirty="0" smtClean="0">
                <a:solidFill>
                  <a:sysClr val="windowText" lastClr="000000"/>
                </a:solidFill>
              </a:rPr>
              <a:t>Gala enerģijas patēriņš transportā</a:t>
            </a:r>
          </a:p>
          <a:p>
            <a:pPr algn="ctr"/>
            <a:r>
              <a:rPr lang="lv-LV" dirty="0" smtClean="0">
                <a:solidFill>
                  <a:sysClr val="windowText" lastClr="000000"/>
                </a:solidFill>
              </a:rPr>
              <a:t>1428,16 </a:t>
            </a:r>
            <a:r>
              <a:rPr lang="lv-LV" dirty="0" err="1" smtClean="0">
                <a:solidFill>
                  <a:sysClr val="windowText" lastClr="000000"/>
                </a:solidFill>
              </a:rPr>
              <a:t>GWh</a:t>
            </a:r>
            <a:endParaRPr lang="lv-LV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462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>
                <a:latin typeface="+mn-lt"/>
              </a:rPr>
              <a:t>CO2 emisiju </a:t>
            </a:r>
            <a:r>
              <a:rPr lang="lv-LV" b="1" dirty="0" smtClean="0">
                <a:latin typeface="+mn-lt"/>
              </a:rPr>
              <a:t>apjomi Latvijā (2015)</a:t>
            </a:r>
            <a:endParaRPr lang="lv-LV" b="1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39870" y="1690688"/>
            <a:ext cx="11353800" cy="408828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lv-LV" sz="3200" dirty="0" smtClean="0"/>
              <a:t>SEG emisijas (2015) – 11 302,68 </a:t>
            </a:r>
            <a:r>
              <a:rPr lang="lv-LV" sz="3200" dirty="0" err="1" smtClean="0"/>
              <a:t>kt</a:t>
            </a:r>
            <a:endParaRPr lang="lv-LV" sz="3200" dirty="0" smtClean="0"/>
          </a:p>
          <a:p>
            <a:pPr lvl="2">
              <a:lnSpc>
                <a:spcPct val="150000"/>
              </a:lnSpc>
            </a:pPr>
            <a:r>
              <a:rPr lang="lv-LV" sz="2800" dirty="0" smtClean="0"/>
              <a:t>No tām </a:t>
            </a:r>
            <a:r>
              <a:rPr lang="lv-LV" sz="2800" b="1" dirty="0" smtClean="0"/>
              <a:t>63%</a:t>
            </a:r>
            <a:r>
              <a:rPr lang="lv-LV" sz="2800" dirty="0" smtClean="0"/>
              <a:t> (7115.1 </a:t>
            </a:r>
            <a:r>
              <a:rPr lang="lv-LV" sz="2800" dirty="0" err="1" smtClean="0"/>
              <a:t>kt</a:t>
            </a:r>
            <a:r>
              <a:rPr lang="lv-LV" sz="2800" dirty="0" smtClean="0"/>
              <a:t> CO2 </a:t>
            </a:r>
            <a:r>
              <a:rPr lang="lv-LV" sz="2800" dirty="0" err="1" smtClean="0"/>
              <a:t>ekv</a:t>
            </a:r>
            <a:r>
              <a:rPr lang="lv-LV" sz="2800" dirty="0" smtClean="0"/>
              <a:t>.) rada </a:t>
            </a:r>
            <a:r>
              <a:rPr lang="lv-LV" sz="2800" b="1" dirty="0" smtClean="0">
                <a:solidFill>
                  <a:schemeClr val="accent2">
                    <a:lumMod val="75000"/>
                  </a:schemeClr>
                </a:solidFill>
              </a:rPr>
              <a:t>enerģētika </a:t>
            </a:r>
          </a:p>
          <a:p>
            <a:pPr lvl="2">
              <a:lnSpc>
                <a:spcPct val="150000"/>
              </a:lnSpc>
            </a:pPr>
            <a:r>
              <a:rPr lang="lv-LV" sz="2800" b="1" dirty="0" smtClean="0"/>
              <a:t>24,2%</a:t>
            </a:r>
            <a:r>
              <a:rPr lang="lv-LV" sz="2800" dirty="0" smtClean="0"/>
              <a:t> rada </a:t>
            </a:r>
            <a:r>
              <a:rPr lang="lv-LV" sz="2800" b="1" dirty="0" smtClean="0">
                <a:solidFill>
                  <a:srgbClr val="00B050"/>
                </a:solidFill>
              </a:rPr>
              <a:t>lauksaimniecība</a:t>
            </a:r>
          </a:p>
          <a:p>
            <a:pPr>
              <a:lnSpc>
                <a:spcPct val="150000"/>
              </a:lnSpc>
            </a:pPr>
            <a:r>
              <a:rPr lang="lv-LV" sz="3200" dirty="0" smtClean="0"/>
              <a:t>SEG emisijas uz 1 iedzīvotāju 2015.gadā – 5.9 t CO2 </a:t>
            </a:r>
            <a:r>
              <a:rPr lang="lv-LV" sz="3200" dirty="0" err="1" smtClean="0"/>
              <a:t>ekv</a:t>
            </a:r>
            <a:r>
              <a:rPr lang="lv-LV" sz="3200" dirty="0" smtClean="0"/>
              <a:t>. (ES – 8.8)</a:t>
            </a:r>
          </a:p>
          <a:p>
            <a:pPr>
              <a:lnSpc>
                <a:spcPct val="150000"/>
              </a:lnSpc>
            </a:pPr>
            <a:r>
              <a:rPr lang="lv-LV" sz="3200" dirty="0" smtClean="0"/>
              <a:t>CO2 </a:t>
            </a:r>
            <a:r>
              <a:rPr lang="lv-LV" sz="2400" dirty="0" smtClean="0"/>
              <a:t>bez emisijām no biomasas </a:t>
            </a:r>
            <a:r>
              <a:rPr lang="lv-LV" sz="3200" dirty="0" smtClean="0"/>
              <a:t>– 8 831 900 t (8831,9 </a:t>
            </a:r>
            <a:r>
              <a:rPr lang="lv-LV" sz="3200" dirty="0" err="1" smtClean="0"/>
              <a:t>kt</a:t>
            </a:r>
            <a:r>
              <a:rPr lang="lv-LV" sz="3200" dirty="0" smtClean="0"/>
              <a:t>)</a:t>
            </a:r>
            <a:endParaRPr lang="lv-LV" sz="3200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6084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526771" y="295617"/>
            <a:ext cx="11336215" cy="1046374"/>
          </a:xfrm>
        </p:spPr>
        <p:txBody>
          <a:bodyPr>
            <a:normAutofit/>
          </a:bodyPr>
          <a:lstStyle/>
          <a:p>
            <a:r>
              <a:rPr lang="lv-LV" b="1" dirty="0">
                <a:latin typeface="+mn-lt"/>
              </a:rPr>
              <a:t>Īpatnējais CO</a:t>
            </a:r>
            <a:r>
              <a:rPr lang="lv-LV" b="1" baseline="-25000" dirty="0">
                <a:latin typeface="+mn-lt"/>
              </a:rPr>
              <a:t>2</a:t>
            </a:r>
            <a:r>
              <a:rPr lang="lv-LV" b="1" dirty="0">
                <a:latin typeface="+mn-lt"/>
              </a:rPr>
              <a:t> apjoms reģiona </a:t>
            </a:r>
            <a:r>
              <a:rPr lang="lv-LV" b="1" dirty="0" smtClean="0">
                <a:latin typeface="+mn-lt"/>
              </a:rPr>
              <a:t>pašvaldībās*</a:t>
            </a:r>
            <a:endParaRPr lang="lv-LV" b="1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7063407" y="1525935"/>
            <a:ext cx="4799579" cy="319377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lv-LV" dirty="0"/>
              <a:t>Vidējais īpatnējais CO</a:t>
            </a:r>
            <a:r>
              <a:rPr lang="lv-LV" baseline="-25000" dirty="0"/>
              <a:t>2</a:t>
            </a:r>
            <a:r>
              <a:rPr lang="lv-LV" dirty="0"/>
              <a:t> apjoms starp </a:t>
            </a:r>
            <a:r>
              <a:rPr lang="lv-LV" dirty="0" smtClean="0"/>
              <a:t>18 </a:t>
            </a:r>
            <a:r>
              <a:rPr lang="lv-LV" dirty="0"/>
              <a:t>reģiona pašvaldībām ir 1,27 t CO</a:t>
            </a:r>
            <a:r>
              <a:rPr lang="lv-LV" baseline="-25000" dirty="0"/>
              <a:t>2</a:t>
            </a:r>
            <a:r>
              <a:rPr lang="lv-LV" dirty="0"/>
              <a:t> uz vienu iedzīvotāju. </a:t>
            </a:r>
            <a:endParaRPr lang="lv-LV" dirty="0" smtClean="0"/>
          </a:p>
          <a:p>
            <a:pPr marL="0" indent="0" algn="just">
              <a:buNone/>
            </a:pPr>
            <a:r>
              <a:rPr lang="lv-LV" dirty="0" smtClean="0"/>
              <a:t>Vislielākais </a:t>
            </a:r>
            <a:r>
              <a:rPr lang="lv-LV" dirty="0"/>
              <a:t>īpatnējais CO</a:t>
            </a:r>
            <a:r>
              <a:rPr lang="lv-LV" baseline="-25000" dirty="0"/>
              <a:t>2</a:t>
            </a:r>
            <a:r>
              <a:rPr lang="lv-LV" dirty="0"/>
              <a:t> emisiju apjoms ir Auces novadā – 1,74 t CO</a:t>
            </a:r>
            <a:r>
              <a:rPr lang="lv-LV" baseline="-25000" dirty="0"/>
              <a:t>2</a:t>
            </a:r>
            <a:r>
              <a:rPr lang="lv-LV" dirty="0"/>
              <a:t>/iedz., bet zemākais Pļaviņu novadā – 0,69 t CO</a:t>
            </a:r>
            <a:r>
              <a:rPr lang="lv-LV" baseline="-25000" dirty="0"/>
              <a:t>2</a:t>
            </a:r>
            <a:r>
              <a:rPr lang="lv-LV" dirty="0"/>
              <a:t>/iedz</a:t>
            </a:r>
            <a:r>
              <a:rPr lang="lv-LV" dirty="0" smtClean="0"/>
              <a:t>.</a:t>
            </a:r>
            <a:endParaRPr lang="lv-LV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21</a:t>
            </a:fld>
            <a:endParaRPr lang="lv-LV" dirty="0"/>
          </a:p>
        </p:txBody>
      </p:sp>
      <p:graphicFrame>
        <p:nvGraphicFramePr>
          <p:cNvPr id="7" name="Diagramma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952085"/>
              </p:ext>
            </p:extLst>
          </p:nvPr>
        </p:nvGraphicFramePr>
        <p:xfrm>
          <a:off x="0" y="1525935"/>
          <a:ext cx="6641630" cy="3876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aisnstūris 4"/>
          <p:cNvSpPr/>
          <p:nvPr/>
        </p:nvSpPr>
        <p:spPr>
          <a:xfrm>
            <a:off x="6641630" y="5214862"/>
            <a:ext cx="56961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i="1" dirty="0" smtClean="0"/>
              <a:t>*Jelgavas </a:t>
            </a:r>
            <a:r>
              <a:rPr lang="lv-LV" i="1" dirty="0"/>
              <a:t>un Jēkabpils pilsētām izmantoti 2013.gada dati, Koknesei, Neretai, Skrīveriem un Vecumniekiem nav </a:t>
            </a:r>
            <a:r>
              <a:rPr lang="lv-LV" i="1" dirty="0" smtClean="0"/>
              <a:t>datu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407995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smtClean="0">
                <a:latin typeface="+mn-lt"/>
              </a:rPr>
              <a:t>CO2 emisijas reģionā (2016)</a:t>
            </a:r>
            <a:endParaRPr lang="lv-LV" b="1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838200" y="2018581"/>
            <a:ext cx="10515600" cy="4158382"/>
          </a:xfrm>
        </p:spPr>
        <p:txBody>
          <a:bodyPr/>
          <a:lstStyle/>
          <a:p>
            <a:pPr marL="0" indent="0">
              <a:buNone/>
            </a:pPr>
            <a:r>
              <a:rPr lang="lv-LV" dirty="0" smtClean="0"/>
              <a:t>KOPĀ: </a:t>
            </a:r>
            <a:r>
              <a:rPr lang="lv-LV" b="1" dirty="0" smtClean="0">
                <a:solidFill>
                  <a:srgbClr val="00B050"/>
                </a:solidFill>
              </a:rPr>
              <a:t>475 018,68 t</a:t>
            </a:r>
            <a:r>
              <a:rPr lang="lv-LV" dirty="0" smtClean="0"/>
              <a:t>*</a:t>
            </a:r>
          </a:p>
          <a:p>
            <a:endParaRPr lang="lv-LV" sz="1600" dirty="0"/>
          </a:p>
          <a:p>
            <a:r>
              <a:rPr lang="lv-LV" dirty="0" smtClean="0"/>
              <a:t>transporta sektorā – 320 000 t </a:t>
            </a:r>
          </a:p>
          <a:p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pārējos sektoros  ~155 018,68 t*</a:t>
            </a:r>
          </a:p>
          <a:p>
            <a:pPr lvl="1"/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CSS ražošana – 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~42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</a:p>
          <a:p>
            <a:pPr lvl="1"/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Elektroenerģijas patēriņš – 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~28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</a:p>
          <a:p>
            <a:pPr lvl="1"/>
            <a:r>
              <a:rPr lang="lv-LV" dirty="0">
                <a:ea typeface="Calibri" panose="020F0502020204030204" pitchFamily="34" charset="0"/>
                <a:cs typeface="Times New Roman" panose="02020603050405020304" pitchFamily="18" charset="0"/>
              </a:rPr>
              <a:t>Enerģijas patēriņš pašvaldības ēkas un  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infrastruktūrā – 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~31</a:t>
            </a: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</a:p>
          <a:p>
            <a:pPr lvl="1"/>
            <a:endParaRPr lang="lv-LV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lv-LV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								</a:t>
            </a:r>
            <a:endParaRPr lang="lv-LV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v-LV" dirty="0">
              <a:solidFill>
                <a:srgbClr val="002060"/>
              </a:solidFill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22</a:t>
            </a:fld>
            <a:endParaRPr lang="lv-LV"/>
          </a:p>
        </p:txBody>
      </p:sp>
      <p:sp>
        <p:nvSpPr>
          <p:cNvPr id="6" name="Taisnstūris 5"/>
          <p:cNvSpPr/>
          <p:nvPr/>
        </p:nvSpPr>
        <p:spPr>
          <a:xfrm>
            <a:off x="6096000" y="2009897"/>
            <a:ext cx="56961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i="1" dirty="0" smtClean="0"/>
              <a:t>*Jelgavas </a:t>
            </a:r>
            <a:r>
              <a:rPr lang="lv-LV" i="1" dirty="0"/>
              <a:t>un Jēkabpils pilsētām izmantoti 2013.gada dati, Koknesei, Neretai, Skrīveriem un Vecumniekiem nav </a:t>
            </a:r>
            <a:r>
              <a:rPr lang="lv-LV" i="1" dirty="0" smtClean="0"/>
              <a:t>datu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725958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558988" y="0"/>
            <a:ext cx="7794812" cy="1147569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SVID                                   analīze</a:t>
            </a:r>
            <a:endParaRPr lang="lv-LV" b="1" dirty="0">
              <a:latin typeface="+mn-lt"/>
            </a:endParaRPr>
          </a:p>
        </p:txBody>
      </p:sp>
      <p:graphicFrame>
        <p:nvGraphicFramePr>
          <p:cNvPr id="8" name="Satura vietturis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477948"/>
              </p:ext>
            </p:extLst>
          </p:nvPr>
        </p:nvGraphicFramePr>
        <p:xfrm>
          <a:off x="4043170" y="2410033"/>
          <a:ext cx="4150570" cy="388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285"/>
                <a:gridCol w="207528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dirty="0" smtClean="0"/>
                        <a:t>Reģiona rietumdaļas pašvaldības</a:t>
                      </a:r>
                      <a:endParaRPr lang="lv-LV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lv-LV" dirty="0" smtClean="0"/>
                        <a:t>Reģiona austrumdaļas pašvaldības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Tērvetes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Krustpils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Iecavas</a:t>
                      </a:r>
                      <a:r>
                        <a:rPr lang="lv-LV" baseline="0" dirty="0" smtClean="0">
                          <a:solidFill>
                            <a:schemeClr val="bg1"/>
                          </a:solidFill>
                        </a:rPr>
                        <a:t>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Pļaviņu</a:t>
                      </a:r>
                      <a:r>
                        <a:rPr lang="lv-LV" baseline="0" dirty="0" smtClean="0">
                          <a:solidFill>
                            <a:schemeClr val="bg1"/>
                          </a:solidFill>
                        </a:rPr>
                        <a:t>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Ozolnieku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Aknīstes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Jelgavas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Jēkabpils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Rundāles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Aizkraukles</a:t>
                      </a:r>
                      <a:r>
                        <a:rPr lang="lv-LV" baseline="0" dirty="0" smtClean="0">
                          <a:solidFill>
                            <a:schemeClr val="bg1"/>
                          </a:solidFill>
                        </a:rPr>
                        <a:t>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Auces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Jaunjelgavas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Dobeles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Salas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Bauskas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dirty="0" smtClean="0">
                          <a:solidFill>
                            <a:schemeClr val="bg1"/>
                          </a:solidFill>
                        </a:rPr>
                        <a:t>Viesītes novads</a:t>
                      </a:r>
                      <a:endParaRPr lang="lv-LV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23</a:t>
            </a:fld>
            <a:endParaRPr lang="lv-LV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 rotWithShape="1">
          <a:blip r:embed="rId2"/>
          <a:srcRect l="13629" t="25098" r="56749" b="16901"/>
          <a:stretch/>
        </p:blipFill>
        <p:spPr>
          <a:xfrm>
            <a:off x="1" y="0"/>
            <a:ext cx="3379694" cy="3722357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3"/>
          <a:srcRect l="43664" t="22101" r="27886" b="23100"/>
          <a:stretch/>
        </p:blipFill>
        <p:spPr>
          <a:xfrm>
            <a:off x="8723376" y="3099815"/>
            <a:ext cx="3468624" cy="3758185"/>
          </a:xfrm>
          <a:prstGeom prst="rect">
            <a:avLst/>
          </a:prstGeom>
        </p:spPr>
      </p:pic>
      <p:pic>
        <p:nvPicPr>
          <p:cNvPr id="7" name="Attēls 6"/>
          <p:cNvPicPr>
            <a:picLocks noChangeAspect="1"/>
          </p:cNvPicPr>
          <p:nvPr/>
        </p:nvPicPr>
        <p:blipFill rotWithShape="1">
          <a:blip r:embed="rId2"/>
          <a:srcRect l="43667" t="25098" r="26220" b="23768"/>
          <a:stretch/>
        </p:blipFill>
        <p:spPr>
          <a:xfrm>
            <a:off x="0" y="3648635"/>
            <a:ext cx="3359999" cy="3209365"/>
          </a:xfrm>
          <a:prstGeom prst="rect">
            <a:avLst/>
          </a:prstGeom>
        </p:spPr>
      </p:pic>
      <p:pic>
        <p:nvPicPr>
          <p:cNvPr id="9" name="Attēls 8"/>
          <p:cNvPicPr>
            <a:picLocks noChangeAspect="1"/>
          </p:cNvPicPr>
          <p:nvPr/>
        </p:nvPicPr>
        <p:blipFill rotWithShape="1">
          <a:blip r:embed="rId3"/>
          <a:srcRect l="15114" t="55292" r="56608" b="15233"/>
          <a:stretch/>
        </p:blipFill>
        <p:spPr>
          <a:xfrm>
            <a:off x="8672490" y="1048872"/>
            <a:ext cx="3502620" cy="2050944"/>
          </a:xfrm>
          <a:prstGeom prst="rect">
            <a:avLst/>
          </a:prstGeom>
        </p:spPr>
      </p:pic>
      <p:pic>
        <p:nvPicPr>
          <p:cNvPr id="10" name="Attēls 9"/>
          <p:cNvPicPr>
            <a:picLocks noChangeAspect="1"/>
          </p:cNvPicPr>
          <p:nvPr/>
        </p:nvPicPr>
        <p:blipFill rotWithShape="1">
          <a:blip r:embed="rId3"/>
          <a:srcRect l="15114" t="21833" r="56608" b="49191"/>
          <a:stretch/>
        </p:blipFill>
        <p:spPr>
          <a:xfrm>
            <a:off x="4972627" y="-16020"/>
            <a:ext cx="3699863" cy="2129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956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34351" y="175344"/>
            <a:ext cx="10515600" cy="1325563"/>
          </a:xfrm>
        </p:spPr>
        <p:txBody>
          <a:bodyPr/>
          <a:lstStyle/>
          <a:p>
            <a:r>
              <a:rPr lang="lv-LV" b="1" dirty="0">
                <a:latin typeface="+mn-lt"/>
              </a:rPr>
              <a:t>TERITORIJAS ATTĪSTĪBAS LĪMEŅA INDEKSS</a:t>
            </a:r>
            <a:endParaRPr lang="lv-LV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1373037" y="1378857"/>
            <a:ext cx="10515600" cy="534261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lv-LV" sz="3100" b="1" dirty="0"/>
              <a:t>Teritorijas attīstības līmeņa indekss raksturo attīstības līmeni attiecīgajā gadā, parādot teritoriju augstāku vai zemāku attīstību salīdzinājumā ar </a:t>
            </a:r>
            <a:r>
              <a:rPr lang="lv-LV" sz="3100" b="1" u="sng" dirty="0"/>
              <a:t>vidējo attīstības līmeni valstī</a:t>
            </a:r>
            <a:r>
              <a:rPr lang="lv-LV" sz="3100" b="1" dirty="0"/>
              <a:t>. </a:t>
            </a:r>
            <a:endParaRPr lang="lv-LV" sz="3100" b="1" dirty="0" smtClean="0"/>
          </a:p>
          <a:p>
            <a:pPr marL="0" indent="0">
              <a:buNone/>
            </a:pPr>
            <a:endParaRPr lang="lv-LV" sz="2600" dirty="0" smtClean="0"/>
          </a:p>
          <a:p>
            <a:pPr marL="0" indent="0">
              <a:buNone/>
            </a:pPr>
            <a:r>
              <a:rPr lang="lv-LV" sz="3100" dirty="0" smtClean="0"/>
              <a:t>Novadu </a:t>
            </a:r>
            <a:r>
              <a:rPr lang="lv-LV" sz="3100" dirty="0"/>
              <a:t>vai republikas pilsētu grupas aprēķinā tiek izmantoti sekojoši rādītāji:</a:t>
            </a:r>
          </a:p>
          <a:p>
            <a:r>
              <a:rPr lang="lv-LV" sz="3100" dirty="0"/>
              <a:t>Ekonomiski aktīvo individuālo komersantu un komercsabiedrību skaits uz 1000 iedzīvotājiem, (svars – 0.25);</a:t>
            </a:r>
          </a:p>
          <a:p>
            <a:r>
              <a:rPr lang="lv-LV" sz="3100" dirty="0"/>
              <a:t>Bezdarba līmenis, %, (svars – 0.15);</a:t>
            </a:r>
          </a:p>
          <a:p>
            <a:r>
              <a:rPr lang="lv-LV" sz="3100" dirty="0"/>
              <a:t>Trūcīgo personu īpatsvars iedzīvotāju kopskaitā, %, (svars – 0.1);</a:t>
            </a:r>
          </a:p>
          <a:p>
            <a:r>
              <a:rPr lang="lv-LV" sz="3100" dirty="0"/>
              <a:t>Kopējais noziedzīgo nodarījumu skaits uz 1000 iedzīvotājiem, (svars – 0.05);</a:t>
            </a:r>
          </a:p>
          <a:p>
            <a:r>
              <a:rPr lang="lv-LV" sz="3100" dirty="0"/>
              <a:t>Dabiskās kustības saldo uz 1000 iedzīvotājiem, (svars – 0.1);</a:t>
            </a:r>
          </a:p>
          <a:p>
            <a:r>
              <a:rPr lang="lv-LV" sz="3100" dirty="0"/>
              <a:t>Ilgtermiņa migrācijas saldo uz 1000 iedzīvotājiem, (svars – 0.1);</a:t>
            </a:r>
          </a:p>
          <a:p>
            <a:r>
              <a:rPr lang="lv-LV" sz="3100" dirty="0"/>
              <a:t>Iedzīvotāju skaits virs darbspējas vecuma uz 1000 darbspējas vecuma iedzīvotājiem, (svars – 0.05);</a:t>
            </a:r>
          </a:p>
          <a:p>
            <a:r>
              <a:rPr lang="lv-LV" sz="3100" dirty="0"/>
              <a:t>Iedzīvotāju ienākuma nodoklis uz vienu iedzīvotāju, </a:t>
            </a:r>
            <a:r>
              <a:rPr lang="lv-LV" sz="3100" dirty="0" err="1"/>
              <a:t>euro</a:t>
            </a:r>
            <a:r>
              <a:rPr lang="lv-LV" sz="3100" dirty="0"/>
              <a:t>, (svars – 0.2).</a:t>
            </a:r>
          </a:p>
          <a:p>
            <a:endParaRPr lang="lv-LV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77676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06879" y="417286"/>
            <a:ext cx="10515600" cy="868589"/>
          </a:xfrm>
        </p:spPr>
        <p:txBody>
          <a:bodyPr>
            <a:normAutofit fontScale="90000"/>
          </a:bodyPr>
          <a:lstStyle/>
          <a:p>
            <a:r>
              <a:rPr lang="lv-LV" b="1" dirty="0" smtClean="0">
                <a:latin typeface="+mn-lt"/>
              </a:rPr>
              <a:t>TERITORIJAS </a:t>
            </a:r>
            <a:r>
              <a:rPr lang="lv-LV" b="1" dirty="0">
                <a:latin typeface="+mn-lt"/>
              </a:rPr>
              <a:t>ATTĪSTĪBAS </a:t>
            </a:r>
            <a:r>
              <a:rPr lang="lv-LV" b="1" dirty="0" smtClean="0">
                <a:latin typeface="+mn-lt"/>
              </a:rPr>
              <a:t>LĪMEŅA INDEKSS </a:t>
            </a:r>
            <a:r>
              <a:rPr lang="lv-LV" b="1" dirty="0">
                <a:latin typeface="+mn-lt"/>
              </a:rPr>
              <a:t>(</a:t>
            </a:r>
            <a:r>
              <a:rPr lang="lv-LV" b="1" dirty="0" smtClean="0">
                <a:latin typeface="+mn-lt"/>
              </a:rPr>
              <a:t>2017) </a:t>
            </a:r>
            <a:endParaRPr lang="lv-LV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8868228" y="1548379"/>
            <a:ext cx="3323771" cy="1296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2000" dirty="0" smtClean="0"/>
              <a:t>Maks.: 2,481 Mārupes novads</a:t>
            </a:r>
          </a:p>
          <a:p>
            <a:pPr marL="0" indent="0">
              <a:buNone/>
            </a:pPr>
            <a:r>
              <a:rPr lang="lv-LV" sz="2000" dirty="0" smtClean="0"/>
              <a:t>Min.: -2,311 Ciblas novads</a:t>
            </a:r>
            <a:endParaRPr lang="lv-LV" sz="2000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25</a:t>
            </a:fld>
            <a:endParaRPr lang="lv-LV"/>
          </a:p>
        </p:txBody>
      </p:sp>
      <p:graphicFrame>
        <p:nvGraphicFramePr>
          <p:cNvPr id="5" name="Diagramma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5664929"/>
              </p:ext>
            </p:extLst>
          </p:nvPr>
        </p:nvGraphicFramePr>
        <p:xfrm>
          <a:off x="0" y="1422401"/>
          <a:ext cx="8868228" cy="543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4518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838200" y="1362635"/>
            <a:ext cx="10515600" cy="48143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lv-LV" sz="2400" dirty="0"/>
              <a:t>Novadu pašvaldības, kuru teritorijas attīstības līmeņa indekss ir 0,5* vai lielāks un iedzīvotāju skaits ir </a:t>
            </a:r>
            <a:r>
              <a:rPr lang="lv-LV" sz="2400" dirty="0" smtClean="0"/>
              <a:t>10 000</a:t>
            </a:r>
            <a:r>
              <a:rPr lang="lv-LV" sz="2400" dirty="0"/>
              <a:t>* vai lielāks un kurām </a:t>
            </a:r>
            <a:r>
              <a:rPr lang="lv-LV" sz="2400" b="1" dirty="0"/>
              <a:t>jāievieš </a:t>
            </a:r>
            <a:r>
              <a:rPr lang="lv-LV" sz="2400" b="1" dirty="0" err="1"/>
              <a:t>energopārvaldības</a:t>
            </a:r>
            <a:r>
              <a:rPr lang="lv-LV" sz="2400" b="1" dirty="0"/>
              <a:t> sistēma</a:t>
            </a:r>
            <a:r>
              <a:rPr lang="lv-LV" sz="2400" dirty="0"/>
              <a:t>, ievērojot Energoefektivitātes likuma </a:t>
            </a:r>
            <a:r>
              <a:rPr lang="lv-LV" sz="2400" dirty="0" smtClean="0"/>
              <a:t>prasības </a:t>
            </a:r>
            <a:r>
              <a:rPr lang="lv-LV" sz="2400" dirty="0"/>
              <a:t>(termiņš: 2017. gada 1. novembris</a:t>
            </a:r>
            <a:r>
              <a:rPr lang="lv-LV" sz="2400" dirty="0" smtClean="0"/>
              <a:t>):</a:t>
            </a:r>
          </a:p>
          <a:p>
            <a:pPr marL="0" indent="0" algn="just">
              <a:buNone/>
            </a:pPr>
            <a:endParaRPr lang="lv-LV" sz="2400" dirty="0" smtClean="0"/>
          </a:p>
          <a:p>
            <a:pPr marL="0" indent="0" algn="just">
              <a:buNone/>
            </a:pPr>
            <a:r>
              <a:rPr lang="lv-LV" sz="2400" dirty="0" smtClean="0"/>
              <a:t>ZPR atbilst tikai Ozolnieku novada pašvaldība: </a:t>
            </a:r>
          </a:p>
          <a:p>
            <a:pPr algn="just"/>
            <a:r>
              <a:rPr lang="lv-LV" sz="2400" dirty="0" smtClean="0"/>
              <a:t>TAI</a:t>
            </a:r>
            <a:r>
              <a:rPr lang="lv-LV" sz="2400" dirty="0"/>
              <a:t>: </a:t>
            </a:r>
            <a:r>
              <a:rPr lang="lv-LV" sz="2400" dirty="0" smtClean="0"/>
              <a:t>0,861 </a:t>
            </a:r>
            <a:r>
              <a:rPr lang="lv-LV" sz="2400" dirty="0"/>
              <a:t>(Teritorijas attīstības līmeņa indekss (vienības, VRAA), </a:t>
            </a:r>
            <a:r>
              <a:rPr lang="lv-LV" sz="2400" dirty="0" smtClean="0"/>
              <a:t>2017.</a:t>
            </a:r>
            <a:r>
              <a:rPr lang="lv-LV" sz="2400" dirty="0"/>
              <a:t> </a:t>
            </a:r>
            <a:r>
              <a:rPr lang="lv-LV" sz="2400" dirty="0" smtClean="0"/>
              <a:t>gads)</a:t>
            </a:r>
          </a:p>
          <a:p>
            <a:pPr algn="just"/>
            <a:r>
              <a:rPr lang="lv-LV" sz="2400" dirty="0" smtClean="0"/>
              <a:t>Iedzīvotāju skaits</a:t>
            </a:r>
            <a:r>
              <a:rPr lang="lv-LV" sz="2400" dirty="0"/>
              <a:t>: 10 </a:t>
            </a:r>
            <a:r>
              <a:rPr lang="lv-LV" sz="2400" dirty="0" smtClean="0"/>
              <a:t>618 </a:t>
            </a:r>
            <a:r>
              <a:rPr lang="lv-LV" sz="2400" dirty="0"/>
              <a:t>(Iedzīvotāju skaits gada </a:t>
            </a:r>
            <a:r>
              <a:rPr lang="lv-LV" sz="2400" dirty="0" smtClean="0"/>
              <a:t>sākumā (</a:t>
            </a:r>
            <a:r>
              <a:rPr lang="lv-LV" sz="2400" dirty="0" err="1" smtClean="0"/>
              <a:t>cilv</a:t>
            </a:r>
            <a:r>
              <a:rPr lang="lv-LV" sz="2400" dirty="0"/>
              <a:t>., PMLP), </a:t>
            </a:r>
            <a:r>
              <a:rPr lang="lv-LV" sz="2400" dirty="0" smtClean="0"/>
              <a:t>2018. gads)</a:t>
            </a:r>
          </a:p>
          <a:p>
            <a:pPr algn="just"/>
            <a:r>
              <a:rPr lang="lv-LV" sz="2400" dirty="0" smtClean="0"/>
              <a:t>Uz 01.10.2018. nav ieviesta EPS.</a:t>
            </a:r>
          </a:p>
          <a:p>
            <a:pPr marL="0" indent="0" algn="r">
              <a:buNone/>
            </a:pPr>
            <a:r>
              <a:rPr lang="lv-LV" sz="1200" dirty="0" smtClean="0">
                <a:hlinkClick r:id="rId2"/>
              </a:rPr>
              <a:t>https</a:t>
            </a:r>
            <a:r>
              <a:rPr lang="lv-LV" sz="1200" dirty="0">
                <a:hlinkClick r:id="rId2"/>
              </a:rPr>
              <a:t>://www.em.gov.lv/lv/nozares_politika/energoefektivitate_un_siltumapgade/energoefektivitate/pasvaldibas_un_valsts_iestades/</a:t>
            </a:r>
            <a:endParaRPr lang="lv-LV" sz="1200" dirty="0"/>
          </a:p>
          <a:p>
            <a:pPr algn="just"/>
            <a:endParaRPr lang="lv-LV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26</a:t>
            </a:fld>
            <a:endParaRPr lang="lv-LV"/>
          </a:p>
        </p:txBody>
      </p:sp>
      <p:sp>
        <p:nvSpPr>
          <p:cNvPr id="5" name="Virsraksts 1"/>
          <p:cNvSpPr>
            <a:spLocks noGrp="1"/>
          </p:cNvSpPr>
          <p:nvPr>
            <p:ph type="title"/>
          </p:nvPr>
        </p:nvSpPr>
        <p:spPr>
          <a:xfrm>
            <a:off x="406879" y="417286"/>
            <a:ext cx="10515600" cy="868589"/>
          </a:xfrm>
        </p:spPr>
        <p:txBody>
          <a:bodyPr>
            <a:normAutofit/>
          </a:bodyPr>
          <a:lstStyle/>
          <a:p>
            <a:r>
              <a:rPr lang="lv-LV" b="1" dirty="0" err="1" smtClean="0">
                <a:latin typeface="+mn-lt"/>
              </a:rPr>
              <a:t>Energopārvaldības</a:t>
            </a:r>
            <a:r>
              <a:rPr lang="lv-LV" b="1" dirty="0" smtClean="0">
                <a:latin typeface="+mn-lt"/>
              </a:rPr>
              <a:t> sistēma</a:t>
            </a:r>
            <a:endParaRPr lang="lv-LV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9894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dirty="0"/>
              <a:t/>
            </a:r>
            <a:br>
              <a:rPr lang="lv-LV" dirty="0"/>
            </a:br>
            <a:endParaRPr lang="lv-LV" dirty="0"/>
          </a:p>
        </p:txBody>
      </p:sp>
      <p:pic>
        <p:nvPicPr>
          <p:cNvPr id="4" name="Picture 3" descr="C:\Documents and Settings\Lietotajs\My Documents\Google disks\Raitis\Projekti\2007-2013\INTERREG IV C\EU 2020 Go Local\31.augusta meteriāls\DSC029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68" y="1528176"/>
            <a:ext cx="3569918" cy="258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004" y="1528176"/>
            <a:ext cx="3440914" cy="258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C:\Documents and Settings\Lietotajs\My Documents\Google disks\Raitis\Projekti\2007-2013\INTERREG IV C\EU 2020 Go Local\31.augusta meteriāls\DSC037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4131" y="3806722"/>
            <a:ext cx="3793310" cy="264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05" y="4462572"/>
            <a:ext cx="5834045" cy="1211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aida numura vietturis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57858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ida numura vietturis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28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2692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59229" y="154893"/>
            <a:ext cx="10515600" cy="1325563"/>
          </a:xfrm>
        </p:spPr>
        <p:txBody>
          <a:bodyPr/>
          <a:lstStyle/>
          <a:p>
            <a:r>
              <a:rPr lang="lv-LV" b="1" dirty="0" smtClean="0">
                <a:latin typeface="+mn-lt"/>
              </a:rPr>
              <a:t>Saražotā siltumenerģija CSS (2016)</a:t>
            </a:r>
            <a:endParaRPr lang="lv-LV" b="1" dirty="0">
              <a:latin typeface="+mn-lt"/>
            </a:endParaRP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1262743" y="1480457"/>
            <a:ext cx="10827657" cy="5241017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lv-LV" dirty="0" smtClean="0"/>
              <a:t>CSS saražota – </a:t>
            </a:r>
            <a:r>
              <a:rPr lang="lv-LV" b="1" dirty="0" smtClean="0"/>
              <a:t>752,21 </a:t>
            </a:r>
            <a:r>
              <a:rPr lang="lv-LV" b="1" dirty="0" err="1" smtClean="0"/>
              <a:t>GWh</a:t>
            </a:r>
            <a:endParaRPr lang="lv-LV" b="1" dirty="0" smtClean="0">
              <a:solidFill>
                <a:srgbClr val="FF0000"/>
              </a:solidFill>
            </a:endParaRP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lv-LV" dirty="0"/>
              <a:t>No AER – 542,90 </a:t>
            </a:r>
            <a:r>
              <a:rPr lang="lv-LV" dirty="0" err="1" smtClean="0"/>
              <a:t>GWh</a:t>
            </a:r>
            <a:r>
              <a:rPr lang="lv-LV" dirty="0" smtClean="0"/>
              <a:t> (</a:t>
            </a:r>
            <a:r>
              <a:rPr lang="lv-LV" b="1" dirty="0" smtClean="0">
                <a:solidFill>
                  <a:srgbClr val="00B050"/>
                </a:solidFill>
              </a:rPr>
              <a:t>72%</a:t>
            </a:r>
            <a:r>
              <a:rPr lang="lv-LV" dirty="0" smtClean="0"/>
              <a:t>) – kurināmās šķeldas, biogāze, malka, kokapstrādes atlikumi u.c.</a:t>
            </a:r>
            <a:endParaRPr lang="lv-LV" dirty="0"/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lv-LV" dirty="0"/>
              <a:t>No fosilajiem energoresursiem – 209,30 </a:t>
            </a:r>
            <a:r>
              <a:rPr lang="lv-LV" dirty="0" err="1" smtClean="0"/>
              <a:t>GWh</a:t>
            </a:r>
            <a:r>
              <a:rPr lang="lv-LV" dirty="0" smtClean="0"/>
              <a:t> (</a:t>
            </a:r>
            <a:r>
              <a:rPr lang="lv-LV" b="1" dirty="0" smtClean="0">
                <a:solidFill>
                  <a:srgbClr val="7030A0"/>
                </a:solidFill>
              </a:rPr>
              <a:t>28%</a:t>
            </a:r>
            <a:r>
              <a:rPr lang="lv-LV" dirty="0" smtClean="0"/>
              <a:t>) – dabasgāze, sašķidrinātā gāze, dīzeļdegviela, ogles</a:t>
            </a:r>
            <a:endParaRPr lang="lv-LV" dirty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lv-LV" dirty="0" smtClean="0"/>
              <a:t>Iepirkta no ārienes – 105,95 </a:t>
            </a:r>
            <a:r>
              <a:rPr lang="lv-LV" dirty="0" err="1" smtClean="0"/>
              <a:t>GWh</a:t>
            </a:r>
            <a:endParaRPr lang="lv-LV" dirty="0" smtClean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lv-LV" dirty="0" smtClean="0"/>
              <a:t>Zudumi pārvaldes un sadales tīklos – 50,76 </a:t>
            </a:r>
            <a:r>
              <a:rPr lang="lv-LV" dirty="0" err="1" smtClean="0"/>
              <a:t>GWh</a:t>
            </a:r>
            <a:r>
              <a:rPr lang="lv-LV" dirty="0" smtClean="0"/>
              <a:t> (</a:t>
            </a:r>
            <a:r>
              <a:rPr lang="lv-LV" b="1" dirty="0" smtClean="0">
                <a:solidFill>
                  <a:srgbClr val="C00000"/>
                </a:solidFill>
              </a:rPr>
              <a:t>7%</a:t>
            </a:r>
            <a:r>
              <a:rPr lang="lv-LV" dirty="0" smtClean="0"/>
              <a:t>)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lv-LV" dirty="0"/>
              <a:t>Izlietota </a:t>
            </a:r>
            <a:r>
              <a:rPr lang="lv-LV" dirty="0" smtClean="0"/>
              <a:t>sava </a:t>
            </a:r>
            <a:r>
              <a:rPr lang="lv-LV" dirty="0"/>
              <a:t>uzņēmuma, iestādes </a:t>
            </a:r>
            <a:r>
              <a:rPr lang="lv-LV" dirty="0" smtClean="0"/>
              <a:t>vajadzībām – 138,46 </a:t>
            </a:r>
            <a:r>
              <a:rPr lang="lv-LV" dirty="0" err="1" smtClean="0"/>
              <a:t>GWh</a:t>
            </a:r>
            <a:endParaRPr lang="lv-LV" dirty="0" smtClean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lv-LV" dirty="0"/>
              <a:t>Nodota </a:t>
            </a:r>
            <a:r>
              <a:rPr lang="lv-LV" dirty="0" smtClean="0"/>
              <a:t>citiem </a:t>
            </a:r>
            <a:r>
              <a:rPr lang="lv-LV" dirty="0"/>
              <a:t>siltumenerģijas ražotājiem vai piegādātājiem tālākai realizācijai </a:t>
            </a:r>
            <a:r>
              <a:rPr lang="lv-LV" dirty="0" smtClean="0"/>
              <a:t>patērētājiem – 413 </a:t>
            </a:r>
            <a:r>
              <a:rPr lang="lv-LV" dirty="0" err="1" smtClean="0"/>
              <a:t>GWh</a:t>
            </a:r>
            <a:endParaRPr lang="lv-LV" dirty="0" smtClean="0"/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lv-LV" dirty="0" smtClean="0"/>
              <a:t>Abonentiem </a:t>
            </a:r>
            <a:r>
              <a:rPr lang="lv-LV" dirty="0"/>
              <a:t>piegādātā – 289,88 </a:t>
            </a:r>
            <a:r>
              <a:rPr lang="lv-LV" dirty="0" err="1"/>
              <a:t>GWh</a:t>
            </a:r>
            <a:endParaRPr lang="lv-LV" dirty="0"/>
          </a:p>
          <a:p>
            <a:endParaRPr lang="lv-LV" dirty="0" smtClean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37970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70014" y="194644"/>
            <a:ext cx="10515600" cy="1325563"/>
          </a:xfrm>
        </p:spPr>
        <p:txBody>
          <a:bodyPr/>
          <a:lstStyle/>
          <a:p>
            <a:r>
              <a:rPr lang="lv-LV" b="1" dirty="0">
                <a:latin typeface="+mn-lt"/>
              </a:rPr>
              <a:t>Saražotā siltumenerģija </a:t>
            </a:r>
            <a:r>
              <a:rPr lang="lv-LV" b="1" dirty="0" smtClean="0">
                <a:latin typeface="+mn-lt"/>
              </a:rPr>
              <a:t>CSS no </a:t>
            </a:r>
            <a:r>
              <a:rPr lang="lv-LV" b="1" dirty="0" err="1">
                <a:latin typeface="+mn-lt"/>
              </a:rPr>
              <a:t>atjaunīgajiem</a:t>
            </a:r>
            <a:r>
              <a:rPr lang="lv-LV" b="1" dirty="0">
                <a:latin typeface="+mn-lt"/>
              </a:rPr>
              <a:t> un fosilajiem </a:t>
            </a:r>
            <a:r>
              <a:rPr lang="lv-LV" b="1" dirty="0" smtClean="0">
                <a:latin typeface="+mn-lt"/>
              </a:rPr>
              <a:t>energoresursiem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4</a:t>
            </a:fld>
            <a:endParaRPr lang="lv-LV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850936055"/>
              </p:ext>
            </p:extLst>
          </p:nvPr>
        </p:nvGraphicFramePr>
        <p:xfrm>
          <a:off x="1772479" y="1627783"/>
          <a:ext cx="7510670" cy="5030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8255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73251" y="297245"/>
            <a:ext cx="10515600" cy="1325563"/>
          </a:xfrm>
        </p:spPr>
        <p:txBody>
          <a:bodyPr>
            <a:normAutofit/>
          </a:bodyPr>
          <a:lstStyle/>
          <a:p>
            <a:r>
              <a:rPr lang="lv-LV" b="1" dirty="0">
                <a:latin typeface="+mn-lt"/>
              </a:rPr>
              <a:t>Saražotā siltumenerģija </a:t>
            </a:r>
            <a:r>
              <a:rPr lang="lv-LV" b="1" dirty="0" smtClean="0">
                <a:latin typeface="+mn-lt"/>
              </a:rPr>
              <a:t>CSS no </a:t>
            </a:r>
            <a:r>
              <a:rPr lang="lv-LV" b="1" dirty="0">
                <a:latin typeface="+mn-lt"/>
              </a:rPr>
              <a:t>kurināmās šķeldas un </a:t>
            </a:r>
            <a:r>
              <a:rPr lang="lv-LV" b="1" dirty="0" smtClean="0">
                <a:latin typeface="+mn-lt"/>
              </a:rPr>
              <a:t>biogāzes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5</a:t>
            </a:fld>
            <a:endParaRPr lang="lv-LV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29674187"/>
              </p:ext>
            </p:extLst>
          </p:nvPr>
        </p:nvGraphicFramePr>
        <p:xfrm>
          <a:off x="1976764" y="1920875"/>
          <a:ext cx="7308574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3659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02131" y="264711"/>
            <a:ext cx="6135916" cy="2035727"/>
          </a:xfrm>
        </p:spPr>
        <p:txBody>
          <a:bodyPr>
            <a:noAutofit/>
          </a:bodyPr>
          <a:lstStyle/>
          <a:p>
            <a:r>
              <a:rPr lang="lv-LV" b="1" dirty="0" smtClean="0">
                <a:latin typeface="+mn-lt"/>
              </a:rPr>
              <a:t>Centralizētās siltumenerģijas ražošana pašvaldībās </a:t>
            </a:r>
            <a:r>
              <a:rPr lang="lv-LV" b="1" dirty="0">
                <a:latin typeface="+mn-lt"/>
              </a:rPr>
              <a:t>(2016) </a:t>
            </a:r>
            <a:endParaRPr lang="lv-LV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6</a:t>
            </a:fld>
            <a:endParaRPr lang="lv-LV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 rotWithShape="1">
          <a:blip r:embed="rId2"/>
          <a:srcRect l="12657" t="26000" r="24906" b="12167"/>
          <a:stretch/>
        </p:blipFill>
        <p:spPr>
          <a:xfrm>
            <a:off x="0" y="3165045"/>
            <a:ext cx="6629400" cy="3692954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3"/>
          <a:srcRect l="16155" t="24815" r="28999" b="12334"/>
          <a:stretch/>
        </p:blipFill>
        <p:spPr>
          <a:xfrm>
            <a:off x="6454587" y="0"/>
            <a:ext cx="5737413" cy="369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14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04247" y="320675"/>
            <a:ext cx="10515600" cy="1325563"/>
          </a:xfrm>
        </p:spPr>
        <p:txBody>
          <a:bodyPr>
            <a:normAutofit/>
          </a:bodyPr>
          <a:lstStyle/>
          <a:p>
            <a:pPr lvl="2"/>
            <a:r>
              <a:rPr lang="lv-LV" sz="4400" b="1" dirty="0"/>
              <a:t>Saražotā elektroenerģija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838200" y="1646238"/>
            <a:ext cx="10515600" cy="4530725"/>
          </a:xfrm>
        </p:spPr>
        <p:txBody>
          <a:bodyPr/>
          <a:lstStyle/>
          <a:p>
            <a:pPr marL="0" indent="0">
              <a:buNone/>
            </a:pPr>
            <a:r>
              <a:rPr lang="lv-LV" dirty="0"/>
              <a:t>Elektroenerģija Zemgales plānošanas reģionā tiek ražota:</a:t>
            </a:r>
          </a:p>
          <a:p>
            <a:pPr lvl="1"/>
            <a:r>
              <a:rPr lang="lv-LV" dirty="0"/>
              <a:t>mazajās hidroelektrostacijās, </a:t>
            </a:r>
          </a:p>
          <a:p>
            <a:pPr lvl="1"/>
            <a:r>
              <a:rPr lang="lv-LV" dirty="0"/>
              <a:t>dabasgāzes koģenerācijas stacijās,</a:t>
            </a:r>
          </a:p>
          <a:p>
            <a:pPr lvl="1"/>
            <a:r>
              <a:rPr lang="lv-LV" dirty="0"/>
              <a:t>biogāzes koģenerācijas stacijās,</a:t>
            </a:r>
          </a:p>
          <a:p>
            <a:pPr lvl="1"/>
            <a:r>
              <a:rPr lang="lv-LV" dirty="0"/>
              <a:t>biomasas koģenerācijas stacijās,</a:t>
            </a:r>
          </a:p>
          <a:p>
            <a:pPr lvl="1"/>
            <a:r>
              <a:rPr lang="lv-LV" dirty="0"/>
              <a:t>vēja parkos.</a:t>
            </a:r>
          </a:p>
          <a:p>
            <a:endParaRPr lang="lv-LV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7</a:t>
            </a:fld>
            <a:endParaRPr lang="lv-LV"/>
          </a:p>
        </p:txBody>
      </p:sp>
      <p:pic>
        <p:nvPicPr>
          <p:cNvPr id="5" name="Attēls 4"/>
          <p:cNvPicPr>
            <a:picLocks noChangeAspect="1"/>
          </p:cNvPicPr>
          <p:nvPr/>
        </p:nvPicPr>
        <p:blipFill rotWithShape="1">
          <a:blip r:embed="rId2"/>
          <a:srcRect l="11102" t="29674" r="49560" b="19606"/>
          <a:stretch/>
        </p:blipFill>
        <p:spPr>
          <a:xfrm>
            <a:off x="3390285" y="4064402"/>
            <a:ext cx="3481163" cy="2524657"/>
          </a:xfrm>
          <a:prstGeom prst="rect">
            <a:avLst/>
          </a:prstGeom>
        </p:spPr>
      </p:pic>
      <p:pic>
        <p:nvPicPr>
          <p:cNvPr id="6" name="Attēls 5"/>
          <p:cNvPicPr>
            <a:picLocks noChangeAspect="1"/>
          </p:cNvPicPr>
          <p:nvPr/>
        </p:nvPicPr>
        <p:blipFill rotWithShape="1">
          <a:blip r:embed="rId3"/>
          <a:srcRect l="14117" t="33333" r="49118" b="14379"/>
          <a:stretch/>
        </p:blipFill>
        <p:spPr>
          <a:xfrm>
            <a:off x="7469841" y="2271461"/>
            <a:ext cx="4482352" cy="3585882"/>
          </a:xfrm>
          <a:prstGeom prst="rect">
            <a:avLst/>
          </a:prstGeom>
        </p:spPr>
      </p:pic>
      <p:pic>
        <p:nvPicPr>
          <p:cNvPr id="7" name="Attēls 6"/>
          <p:cNvPicPr>
            <a:picLocks noChangeAspect="1"/>
          </p:cNvPicPr>
          <p:nvPr/>
        </p:nvPicPr>
        <p:blipFill rotWithShape="1">
          <a:blip r:embed="rId4"/>
          <a:srcRect l="22353" t="31242" r="57206" b="19738"/>
          <a:stretch/>
        </p:blipFill>
        <p:spPr>
          <a:xfrm>
            <a:off x="0" y="4282259"/>
            <a:ext cx="1909482" cy="257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368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38953" y="105149"/>
            <a:ext cx="10515600" cy="1325563"/>
          </a:xfrm>
        </p:spPr>
        <p:txBody>
          <a:bodyPr>
            <a:normAutofit/>
          </a:bodyPr>
          <a:lstStyle/>
          <a:p>
            <a:r>
              <a:rPr lang="lv-LV" b="1" dirty="0">
                <a:latin typeface="+mn-lt"/>
              </a:rPr>
              <a:t>Saražotā elektroenerģija no </a:t>
            </a:r>
            <a:r>
              <a:rPr lang="lv-LV" b="1" dirty="0" err="1">
                <a:latin typeface="+mn-lt"/>
              </a:rPr>
              <a:t>atjaunīgajiem</a:t>
            </a:r>
            <a:r>
              <a:rPr lang="lv-LV" b="1" dirty="0">
                <a:latin typeface="+mn-lt"/>
              </a:rPr>
              <a:t> </a:t>
            </a:r>
            <a:r>
              <a:rPr lang="lv-LV" b="1" dirty="0" smtClean="0">
                <a:latin typeface="+mn-lt"/>
              </a:rPr>
              <a:t>energoresursiem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8</a:t>
            </a:fld>
            <a:endParaRPr lang="lv-LV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903630456"/>
              </p:ext>
            </p:extLst>
          </p:nvPr>
        </p:nvGraphicFramePr>
        <p:xfrm>
          <a:off x="1871870" y="1430712"/>
          <a:ext cx="8110330" cy="5011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249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251059" y="230372"/>
            <a:ext cx="10515600" cy="1325563"/>
          </a:xfrm>
        </p:spPr>
        <p:txBody>
          <a:bodyPr>
            <a:normAutofit/>
          </a:bodyPr>
          <a:lstStyle/>
          <a:p>
            <a:r>
              <a:rPr lang="lv-LV" b="1" dirty="0">
                <a:latin typeface="+mn-lt"/>
              </a:rPr>
              <a:t>Saražotā elektroenerģija no kurināmās šķeldas un </a:t>
            </a:r>
            <a:r>
              <a:rPr lang="lv-LV" b="1" dirty="0" smtClean="0">
                <a:latin typeface="+mn-lt"/>
              </a:rPr>
              <a:t>biogāzes</a:t>
            </a:r>
            <a:endParaRPr lang="lv-LV" b="1" dirty="0">
              <a:latin typeface="+mn-lt"/>
            </a:endParaRPr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9</a:t>
            </a:fld>
            <a:endParaRPr lang="lv-LV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942035279"/>
              </p:ext>
            </p:extLst>
          </p:nvPr>
        </p:nvGraphicFramePr>
        <p:xfrm>
          <a:off x="1689652" y="1690688"/>
          <a:ext cx="6920948" cy="466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0404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2592</TotalTime>
  <Words>1236</Words>
  <Application>Microsoft Office PowerPoint</Application>
  <PresentationFormat>Platekrāna</PresentationFormat>
  <Paragraphs>234</Paragraphs>
  <Slides>28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8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28</vt:i4>
      </vt:variant>
    </vt:vector>
  </HeadingPairs>
  <TitlesOfParts>
    <vt:vector size="37" baseType="lpstr">
      <vt:lpstr>Arial</vt:lpstr>
      <vt:lpstr>Calibri</vt:lpstr>
      <vt:lpstr>Calibri Light</vt:lpstr>
      <vt:lpstr>Candara</vt:lpstr>
      <vt:lpstr>Century Gothic</vt:lpstr>
      <vt:lpstr>Oswald Regular</vt:lpstr>
      <vt:lpstr>Times New Roman</vt:lpstr>
      <vt:lpstr>Wingdings</vt:lpstr>
      <vt:lpstr>Office dizains</vt:lpstr>
      <vt:lpstr>PowerPoint prezentācija</vt:lpstr>
      <vt:lpstr>Reģiona enerģijas bilance (2016)</vt:lpstr>
      <vt:lpstr>Saražotā siltumenerģija CSS (2016)</vt:lpstr>
      <vt:lpstr>Saražotā siltumenerģija CSS no atjaunīgajiem un fosilajiem energoresursiem</vt:lpstr>
      <vt:lpstr>Saražotā siltumenerģija CSS no kurināmās šķeldas un biogāzes</vt:lpstr>
      <vt:lpstr>Centralizētās siltumenerģijas ražošana pašvaldībās (2016) </vt:lpstr>
      <vt:lpstr>Saražotā elektroenerģija</vt:lpstr>
      <vt:lpstr>Saražotā elektroenerģija no atjaunīgajiem energoresursiem</vt:lpstr>
      <vt:lpstr>Saražotā elektroenerģija no kurināmās šķeldas un biogāzes</vt:lpstr>
      <vt:lpstr>Kopējā enerģijas ražošana (2016)</vt:lpstr>
      <vt:lpstr>Siltumenerģijas patēriņš (2016)</vt:lpstr>
      <vt:lpstr>Elektroenerģijas patēriņš (2016)</vt:lpstr>
      <vt:lpstr>Reģionā patērētās elektroenerģijas sadalījums pa sektoriem</vt:lpstr>
      <vt:lpstr>Transporta enerģijas patēriņš (2016)</vt:lpstr>
      <vt:lpstr>PowerPoint prezentācija</vt:lpstr>
      <vt:lpstr>PowerPoint prezentācija</vt:lpstr>
      <vt:lpstr>Energoresursu patēriņš autotransportā pa energoresursu veidiem</vt:lpstr>
      <vt:lpstr>Enerģijas galapatēriņš pa sektoriem (2016)</vt:lpstr>
      <vt:lpstr>Enerģijas patēriņa sadalījums pašvaldību objektos (2016)</vt:lpstr>
      <vt:lpstr>CO2 emisiju apjomi Latvijā (2015)</vt:lpstr>
      <vt:lpstr>Īpatnējais CO2 apjoms reģiona pašvaldībās*</vt:lpstr>
      <vt:lpstr>CO2 emisijas reģionā (2016)</vt:lpstr>
      <vt:lpstr>SVID                                   analīze</vt:lpstr>
      <vt:lpstr>TERITORIJAS ATTĪSTĪBAS LĪMEŅA INDEKSS</vt:lpstr>
      <vt:lpstr>TERITORIJAS ATTĪSTĪBAS LĪMEŅA INDEKSS (2017) </vt:lpstr>
      <vt:lpstr>Energopārvaldības sistēma</vt:lpstr>
      <vt:lpstr> </vt:lpstr>
      <vt:lpstr>PowerPoint prezentācija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Zemgales Plānošanas reģions</dc:title>
  <dc:creator>AigarsIevins</dc:creator>
  <cp:lastModifiedBy>Evija Erkske</cp:lastModifiedBy>
  <cp:revision>146</cp:revision>
  <cp:lastPrinted>2018-11-13T06:45:05Z</cp:lastPrinted>
  <dcterms:created xsi:type="dcterms:W3CDTF">2015-05-26T07:24:58Z</dcterms:created>
  <dcterms:modified xsi:type="dcterms:W3CDTF">2018-11-13T08:24:25Z</dcterms:modified>
</cp:coreProperties>
</file>