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76" r:id="rId3"/>
    <p:sldId id="277" r:id="rId4"/>
    <p:sldId id="289" r:id="rId5"/>
    <p:sldId id="279" r:id="rId6"/>
    <p:sldId id="281" r:id="rId7"/>
    <p:sldId id="280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78" r:id="rId16"/>
  </p:sldIdLst>
  <p:sldSz cx="9144000" cy="6858000" type="screen4x3"/>
  <p:notesSz cx="6669088" cy="9867900"/>
  <p:embeddedFontLst>
    <p:embeddedFont>
      <p:font typeface="Roboto Black" panose="020B0604020202020204" charset="0"/>
      <p:bold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Roboto" panose="020B0604020202020204" charset="0"/>
      <p:regular r:id="rId23"/>
      <p:bold r:id="rId24"/>
      <p:italic r:id="rId25"/>
      <p:boldItalic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Roboto Medium" panose="020B0604020202020204" charset="0"/>
      <p:regular r:id="rId31"/>
      <p:italic r:id="rId3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007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693" autoAdjust="0"/>
    <p:restoredTop sz="94660"/>
  </p:normalViewPr>
  <p:slideViewPr>
    <p:cSldViewPr snapToGrid="0">
      <p:cViewPr>
        <p:scale>
          <a:sx n="100" d="100"/>
          <a:sy n="100" d="100"/>
        </p:scale>
        <p:origin x="2196" y="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5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9CB3F3-E632-43D5-8C3B-EE518543F1AD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2793"/>
            <a:ext cx="2889938" cy="4951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372793"/>
            <a:ext cx="2889938" cy="4951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D2F5EF-8BE7-488C-96DA-6B28F78BC9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086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5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51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36E78A-ED5B-4DDE-9E93-5D9DA6D35ACD}" type="datetimeFigureOut">
              <a:rPr lang="en-US" smtClean="0"/>
              <a:t>5/25/2018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4425" y="1233488"/>
            <a:ext cx="4440238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48927"/>
            <a:ext cx="5335270" cy="38854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2793"/>
            <a:ext cx="2889938" cy="4951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372793"/>
            <a:ext cx="2889938" cy="4951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13F54E-2133-4B93-95C7-A222F698BD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1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13F54E-2133-4B93-95C7-A222F698BD0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11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 Latvia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61000">
                <a:schemeClr val="bg1">
                  <a:alpha val="91000"/>
                </a:schemeClr>
              </a:gs>
              <a:gs pos="0">
                <a:schemeClr val="bg1"/>
              </a:gs>
              <a:gs pos="100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Date Placeholder 3"/>
          <p:cNvSpPr>
            <a:spLocks noGrp="1"/>
          </p:cNvSpPr>
          <p:nvPr>
            <p:ph type="dt" sz="half" idx="10"/>
          </p:nvPr>
        </p:nvSpPr>
        <p:spPr>
          <a:xfrm>
            <a:off x="743255" y="5952321"/>
            <a:ext cx="1167196" cy="298579"/>
          </a:xfrm>
          <a:prstGeom prst="rect">
            <a:avLst/>
          </a:prstGeom>
        </p:spPr>
        <p:txBody>
          <a:bodyPr/>
          <a:lstStyle>
            <a:lvl1pPr algn="l">
              <a:defRPr sz="1050">
                <a:solidFill>
                  <a:schemeClr val="tx1">
                    <a:lumMod val="75000"/>
                    <a:lumOff val="25000"/>
                  </a:schemeClr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F2E2DC15-27DD-452F-899A-B131458D19F2}" type="datetime3">
              <a:rPr lang="lv-LV" smtClean="0"/>
              <a:t>18/05/25</a:t>
            </a:fld>
            <a:endParaRPr lang="en-US" dirty="0"/>
          </a:p>
        </p:txBody>
      </p:sp>
      <p:sp>
        <p:nvSpPr>
          <p:cNvPr id="15" name="Content Placeholder 20"/>
          <p:cNvSpPr>
            <a:spLocks noGrp="1"/>
          </p:cNvSpPr>
          <p:nvPr>
            <p:ph sz="quarter" idx="13" hasCustomPrompt="1"/>
          </p:nvPr>
        </p:nvSpPr>
        <p:spPr>
          <a:xfrm>
            <a:off x="742951" y="4867652"/>
            <a:ext cx="6068476" cy="345833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16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lvl="0"/>
            <a:r>
              <a:rPr lang="lv-LV" dirty="0" smtClean="0"/>
              <a:t>Name Surname</a:t>
            </a:r>
            <a:endParaRPr lang="en-US" dirty="0"/>
          </a:p>
        </p:txBody>
      </p:sp>
      <p:sp>
        <p:nvSpPr>
          <p:cNvPr id="16" name="Content Placeholder 8"/>
          <p:cNvSpPr>
            <a:spLocks noGrp="1"/>
          </p:cNvSpPr>
          <p:nvPr>
            <p:ph sz="quarter" idx="14" hasCustomPrompt="1"/>
          </p:nvPr>
        </p:nvSpPr>
        <p:spPr>
          <a:xfrm>
            <a:off x="743255" y="5219562"/>
            <a:ext cx="6052421" cy="292546"/>
          </a:xfrm>
        </p:spPr>
        <p:txBody>
          <a:bodyPr>
            <a:normAutofit/>
          </a:bodyPr>
          <a:lstStyle>
            <a:lvl1pPr marL="0" indent="0" algn="l">
              <a:buNone/>
              <a:defRPr sz="1400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lv-LV" dirty="0" smtClean="0"/>
              <a:t>SIA ‘’EKODOMA’’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01" y="466129"/>
            <a:ext cx="1583283" cy="1583283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42951" y="2489097"/>
            <a:ext cx="6930694" cy="1116085"/>
          </a:xfrm>
        </p:spPr>
        <p:txBody>
          <a:bodyPr anchor="b">
            <a:normAutofit/>
          </a:bodyPr>
          <a:lstStyle>
            <a:lvl1pPr algn="l">
              <a:lnSpc>
                <a:spcPts val="2800"/>
              </a:lnSpc>
              <a:defRPr sz="2800" b="1" cap="all" baseline="0">
                <a:solidFill>
                  <a:schemeClr val="tx1">
                    <a:lumMod val="75000"/>
                    <a:lumOff val="25000"/>
                  </a:schemeClr>
                </a:solidFill>
                <a:latin typeface="Roboto Black" panose="02000000000000000000" pitchFamily="2" charset="0"/>
                <a:ea typeface="Roboto Black" panose="02000000000000000000" pitchFamily="2" charset="0"/>
              </a:defRPr>
            </a:lvl1pPr>
          </a:lstStyle>
          <a:p>
            <a:r>
              <a:rPr lang="lv-LV" dirty="0" smtClean="0"/>
              <a:t>This is a title of the Presentation two rows of the title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2972" y="3613605"/>
            <a:ext cx="6579543" cy="8138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 Roboto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dirty="0" smtClean="0"/>
              <a:t>This is Subtitle of the Tilte if needed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6304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73075"/>
            <a:ext cx="7886700" cy="716890"/>
          </a:xfrm>
        </p:spPr>
        <p:txBody>
          <a:bodyPr>
            <a:normAutofit/>
          </a:bodyPr>
          <a:lstStyle>
            <a:lvl1pPr>
              <a:defRPr sz="28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58215"/>
            <a:ext cx="7886700" cy="470367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BA472D4D-E315-4772-9157-5BFFA734C0C2}" type="datetime3">
              <a:rPr lang="lv-LV" smtClean="0"/>
              <a:t>18/05/25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051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373075"/>
            <a:ext cx="7886700" cy="709575"/>
          </a:xfrm>
        </p:spPr>
        <p:txBody>
          <a:bodyPr anchor="b"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265531"/>
            <a:ext cx="7886700" cy="468904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F63E9349-13FC-410B-9109-0198D9F38021}" type="datetime3">
              <a:rPr lang="lv-LV" smtClean="0"/>
              <a:t>18/05/25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818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73075"/>
            <a:ext cx="7886700" cy="716890"/>
          </a:xfrm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265531"/>
            <a:ext cx="3886200" cy="4681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265531"/>
            <a:ext cx="3886200" cy="468172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1881855F-50A7-4227-BF09-4047AB885796}" type="datetime3">
              <a:rPr lang="lv-LV" smtClean="0"/>
              <a:t>18/05/25</a:t>
            </a:fld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60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73075"/>
            <a:ext cx="7886700" cy="716890"/>
          </a:xfrm>
        </p:spPr>
        <p:txBody>
          <a:bodyPr>
            <a:normAutofit/>
          </a:bodyPr>
          <a:lstStyle>
            <a:lvl1pPr>
              <a:defRPr sz="32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56882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0794"/>
            <a:ext cx="3868340" cy="386646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56882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0794"/>
            <a:ext cx="3887391" cy="38664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8A2D56D4-0400-41C4-818C-D4ADB9C4F47F}" type="datetime3">
              <a:rPr lang="lv-LV" smtClean="0"/>
              <a:t>18/05/25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570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176963"/>
            <a:ext cx="9144000" cy="681037"/>
          </a:xfrm>
          <a:prstGeom prst="rect">
            <a:avLst/>
          </a:prstGeom>
          <a:solidFill>
            <a:srgbClr val="0075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081114" y="6382532"/>
            <a:ext cx="811396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fld id="{889C8DAB-C460-4FFE-B447-3D64FA07416C}" type="datetime3">
              <a:rPr lang="lv-LV" smtClean="0"/>
              <a:t>18/05/25</a:t>
            </a:fld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2184" y="6382532"/>
            <a:ext cx="578644" cy="365125"/>
          </a:xfrm>
          <a:prstGeom prst="rect">
            <a:avLst/>
          </a:prstGeom>
        </p:spPr>
        <p:txBody>
          <a:bodyPr/>
          <a:lstStyle>
            <a:lvl1pPr algn="r">
              <a:lnSpc>
                <a:spcPct val="150000"/>
              </a:lnSpc>
              <a:defRPr sz="1100">
                <a:solidFill>
                  <a:schemeClr val="bg1"/>
                </a:solidFill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fld id="{9FF3AD17-0A71-4647-9C09-C662D714F78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6444694"/>
            <a:ext cx="1008178" cy="19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93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9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43254" y="5952321"/>
            <a:ext cx="3097225" cy="406276"/>
          </a:xfrm>
        </p:spPr>
        <p:txBody>
          <a:bodyPr/>
          <a:lstStyle/>
          <a:p>
            <a:r>
              <a:rPr lang="lv-LV" sz="1200" dirty="0" smtClean="0">
                <a:latin typeface="+mj-lt"/>
              </a:rPr>
              <a:t>Jelgavā, 2018.gada 25.maijā</a:t>
            </a:r>
            <a:endParaRPr lang="en-US" sz="1200" dirty="0">
              <a:latin typeface="+mj-lt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+mj-lt"/>
              </a:rPr>
              <a:t>Marika Rošā, Līga </a:t>
            </a:r>
            <a:r>
              <a:rPr lang="lv-LV" dirty="0" err="1" smtClean="0">
                <a:latin typeface="+mj-lt"/>
              </a:rPr>
              <a:t>Žogla</a:t>
            </a:r>
            <a:r>
              <a:rPr lang="lv-LV" dirty="0" smtClean="0">
                <a:latin typeface="+mj-lt"/>
              </a:rPr>
              <a:t>, Anda Jēkabsone</a:t>
            </a:r>
            <a:endParaRPr lang="en-US" dirty="0">
              <a:latin typeface="+mj-lt"/>
            </a:endParaRP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lv-LV" dirty="0" smtClean="0">
                <a:latin typeface="+mj-lt"/>
              </a:rPr>
              <a:t>SIA ‘’EKODOMA’’</a:t>
            </a:r>
            <a:endParaRPr lang="en-US" dirty="0">
              <a:latin typeface="+mj-lt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>
          <a:xfrm>
            <a:off x="742951" y="2499459"/>
            <a:ext cx="6930694" cy="1116085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lv-LV" sz="3600" dirty="0" smtClean="0">
                <a:solidFill>
                  <a:srgbClr val="0075BF"/>
                </a:solidFill>
                <a:latin typeface="+mj-lt"/>
              </a:rPr>
              <a:t>10 projektu idejas </a:t>
            </a:r>
            <a:r>
              <a:rPr lang="lv-LV" sz="3600" dirty="0" smtClean="0">
                <a:solidFill>
                  <a:srgbClr val="0075BF"/>
                </a:solidFill>
                <a:latin typeface="+mj-lt"/>
              </a:rPr>
              <a:t>Zemgales </a:t>
            </a:r>
            <a:r>
              <a:rPr lang="lv-LV" sz="3600" dirty="0" smtClean="0">
                <a:solidFill>
                  <a:srgbClr val="0075BF"/>
                </a:solidFill>
                <a:latin typeface="+mj-lt"/>
              </a:rPr>
              <a:t>plānošanas reģionam</a:t>
            </a:r>
            <a:endParaRPr lang="lv-LV" sz="3600" dirty="0">
              <a:solidFill>
                <a:srgbClr val="0075BF"/>
              </a:solidFill>
              <a:latin typeface="+mj-lt"/>
            </a:endParaRPr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>
          <a:xfrm>
            <a:off x="742951" y="4176625"/>
            <a:ext cx="6579543" cy="813834"/>
          </a:xfrm>
        </p:spPr>
        <p:txBody>
          <a:bodyPr>
            <a:noAutofit/>
          </a:bodyPr>
          <a:lstStyle/>
          <a:p>
            <a:r>
              <a:rPr lang="lv-LV" dirty="0" smtClean="0">
                <a:latin typeface="+mj-lt"/>
              </a:rPr>
              <a:t>Enerģētikas grupas tikšanās ZPR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2431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dirty="0">
                <a:solidFill>
                  <a:srgbClr val="0075BF"/>
                </a:solidFill>
                <a:latin typeface="+mj-lt"/>
                <a:cs typeface="+mn-cs"/>
              </a:rPr>
              <a:t>6. Plašākas sabiedrības informēšanas kampaņas un citi pasākumi </a:t>
            </a:r>
            <a:endParaRPr lang="en-GB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10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35351" y="1672427"/>
            <a:ext cx="4003735" cy="2184680"/>
          </a:xfrm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lv-LV" sz="26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Rīkot kopīgus pasākumus reģiona līmenī par energoefektivitāti, atjaunojamo energoresursu izmantošanu un transportu 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758547" y="1570008"/>
            <a:ext cx="3886200" cy="4004486"/>
          </a:xfrm>
        </p:spPr>
        <p:txBody>
          <a:bodyPr>
            <a:normAutofit fontScale="92500" lnSpcReduction="10000"/>
          </a:bodyPr>
          <a:lstStyle/>
          <a:p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</a:t>
            </a:r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Apzināt pašvaldību nepieciešamību pēc atbilstošās tēmas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Sagatavot rīcības grafiku/plānu pasākumu īstenošanai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Piesaistīt ekspertus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Vienotu materiālu (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plakāti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, bukleti, video u.c.) izstrāde 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Palīdzēt rīkot pasākumus pašvaldībās</a:t>
            </a: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9295" y="3857107"/>
            <a:ext cx="1575845" cy="203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5521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7. </a:t>
            </a:r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Investīcijas uzņēmējdarbības </a:t>
            </a:r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attīstības </a:t>
            </a:r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veicināšanai</a:t>
            </a:r>
            <a:endParaRPr lang="en-GB" dirty="0"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11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381071" y="1570008"/>
            <a:ext cx="4003735" cy="982480"/>
          </a:xfrm>
        </p:spPr>
        <p:txBody>
          <a:bodyPr anchor="ctr">
            <a:normAutofit fontScale="85000" lnSpcReduction="20000"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nodrošināt sadarbību</a:t>
            </a:r>
            <a:endParaRPr lang="lv-LV" sz="26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758547" y="1570008"/>
            <a:ext cx="3886200" cy="4336522"/>
          </a:xfrm>
        </p:spPr>
        <p:txBody>
          <a:bodyPr>
            <a:normAutofit fontScale="85000" lnSpcReduction="20000"/>
          </a:bodyPr>
          <a:lstStyle/>
          <a:p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</a:t>
            </a:r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identificē tās pašvaldības, kurās pastāv iespējas īstenot šo aktivitāti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darbs ar attiecīgajām pašvaldībām un uzņēmumiem (kopā un/vai arī atsevišķi), meklējot iespējas, kā veicināt uzņēmumu konkurētspēju gan vietējā, gan starptautiskajā līmenī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iespējām var būt apmācību organizēšana, kontaktu meklēšana universitātēs, nodokļu atlaides u.c.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lv-LV">
              <a:latin typeface="+mj-lt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381071" y="2951617"/>
            <a:ext cx="4057650" cy="2362200"/>
            <a:chOff x="514350" y="3286897"/>
            <a:chExt cx="4057650" cy="2362200"/>
          </a:xfrm>
        </p:grpSpPr>
        <p:graphicFrame>
          <p:nvGraphicFramePr>
            <p:cNvPr id="10" name="Object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32375855"/>
                </p:ext>
              </p:extLst>
            </p:nvPr>
          </p:nvGraphicFramePr>
          <p:xfrm>
            <a:off x="514350" y="3286897"/>
            <a:ext cx="4057650" cy="2362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44" r:id="rId3" imgW="5446961" imgH="3160890" progId="Visio.Drawing.11">
                    <p:embed/>
                  </p:oleObj>
                </mc:Choice>
                <mc:Fallback>
                  <p:oleObj r:id="rId3" imgW="5446961" imgH="3160890" progId="Visio.Drawing.11">
                    <p:embed/>
                    <p:pic>
                      <p:nvPicPr>
                        <p:cNvPr id="0" name="Object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4350" y="3286897"/>
                          <a:ext cx="4057650" cy="236220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1" name="TextBox 10"/>
            <p:cNvSpPr txBox="1"/>
            <p:nvPr/>
          </p:nvSpPr>
          <p:spPr>
            <a:xfrm>
              <a:off x="2014151" y="3385751"/>
              <a:ext cx="1050325" cy="369332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lv-LV" b="1" dirty="0" smtClean="0">
                  <a:latin typeface="+mj-lt"/>
                </a:rPr>
                <a:t>ZPR</a:t>
              </a:r>
              <a:endParaRPr lang="lv-LV" b="1" dirty="0"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46031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925" y="373075"/>
            <a:ext cx="8609161" cy="716890"/>
          </a:xfrm>
        </p:spPr>
        <p:txBody>
          <a:bodyPr>
            <a:normAutofit fontScale="90000"/>
          </a:bodyPr>
          <a:lstStyle/>
          <a:p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8. </a:t>
            </a:r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Centralizēta publisko </a:t>
            </a:r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ēku un infrastruktūras </a:t>
            </a:r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atjaunošana</a:t>
            </a:r>
            <a:endParaRPr lang="en-GB" dirty="0"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12</a:t>
            </a:fld>
            <a:endParaRPr lang="en-US" dirty="0">
              <a:latin typeface="+mj-lt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422694" y="1439863"/>
            <a:ext cx="3886200" cy="2431097"/>
          </a:xfrm>
        </p:spPr>
        <p:txBody>
          <a:bodyPr anchor="ctr">
            <a:normAutofit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veicināt sadarbību starp pašvaldībām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ēku un infrastruktūras atjaunošanā</a:t>
            </a:r>
            <a:endParaRPr lang="lv-LV" b="1" u="sng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761780" y="1556951"/>
            <a:ext cx="3886200" cy="4534929"/>
          </a:xfrm>
        </p:spPr>
        <p:txBody>
          <a:bodyPr>
            <a:normAutofit/>
          </a:bodyPr>
          <a:lstStyle/>
          <a:p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Identificēt atjaunojamos infrastruktūras objektus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Piesaistīt tehniskās palīdzības finansējumu (piemēram ELENA) energoefektivitātes projektiem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Īstenot pilotprojektus</a:t>
            </a:r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714" y="4114801"/>
            <a:ext cx="2247265" cy="163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9844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057" y="373074"/>
            <a:ext cx="8643667" cy="1296497"/>
          </a:xfrm>
        </p:spPr>
        <p:txBody>
          <a:bodyPr>
            <a:noAutofit/>
          </a:bodyPr>
          <a:lstStyle/>
          <a:p>
            <a:r>
              <a:rPr lang="lv-LV" dirty="0">
                <a:solidFill>
                  <a:srgbClr val="0075BF"/>
                </a:solidFill>
                <a:latin typeface="+mj-lt"/>
                <a:cs typeface="+mn-cs"/>
              </a:rPr>
              <a:t>9. Ilgtspējīga transporta un infrastruktūras attīstības iespējas pašvaldības pārvaldes </a:t>
            </a:r>
            <a:r>
              <a:rPr lang="lv-LV" dirty="0" smtClean="0">
                <a:solidFill>
                  <a:srgbClr val="0075BF"/>
                </a:solidFill>
                <a:latin typeface="+mj-lt"/>
                <a:cs typeface="+mn-cs"/>
              </a:rPr>
              <a:t>sektorā</a:t>
            </a:r>
            <a:endParaRPr lang="en-GB" dirty="0"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13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22694" y="1439863"/>
            <a:ext cx="3886200" cy="2617787"/>
          </a:xfrm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veicināt videi draudzīga transporta izmantošana pašvaldības pārvaldes sektorā</a:t>
            </a:r>
            <a:endParaRPr lang="lv-LV" b="1" u="sng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761780" y="1556952"/>
            <a:ext cx="3886200" cy="3991232"/>
          </a:xfrm>
        </p:spPr>
        <p:txBody>
          <a:bodyPr>
            <a:normAutofit fontScale="92500" lnSpcReduction="10000"/>
          </a:bodyPr>
          <a:lstStyle/>
          <a:p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Transporta lietojuma paradumu analīze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Labās prakses piemēru identificēšana un analīze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Sadarbības veicināšana starp pašvaldībām (diskusijas, pieredzes apmaiņa, sadarbības iespēju meklēšana u.c.)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Pilotprojektu identificēšana un ieviešana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866" y="4057650"/>
            <a:ext cx="3285459" cy="164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127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2694" y="354674"/>
            <a:ext cx="8540150" cy="716890"/>
          </a:xfrm>
        </p:spPr>
        <p:txBody>
          <a:bodyPr>
            <a:noAutofit/>
          </a:bodyPr>
          <a:lstStyle/>
          <a:p>
            <a:r>
              <a:rPr lang="lv-LV" sz="3000" dirty="0">
                <a:solidFill>
                  <a:srgbClr val="0075BF"/>
                </a:solidFill>
                <a:latin typeface="+mj-lt"/>
                <a:cs typeface="+mn-cs"/>
              </a:rPr>
              <a:t>10. CSS attīstības iespējas ciemos un apdzīvotās vietās ar zemu iedzīvotāju </a:t>
            </a:r>
            <a:r>
              <a:rPr lang="lv-LV" sz="3000" dirty="0" smtClean="0">
                <a:solidFill>
                  <a:srgbClr val="0075BF"/>
                </a:solidFill>
                <a:latin typeface="+mj-lt"/>
                <a:cs typeface="+mn-cs"/>
              </a:rPr>
              <a:t>blīvumu</a:t>
            </a:r>
            <a:endParaRPr lang="en-GB" sz="3000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14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422694" y="1382713"/>
            <a:ext cx="3886200" cy="2141537"/>
          </a:xfrm>
        </p:spPr>
        <p:txBody>
          <a:bodyPr anchor="ctr">
            <a:normAutofit fontScale="92500"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izstrādāt rīcībās plānu CSS attīstības iespējām </a:t>
            </a:r>
            <a:endParaRPr lang="lv-LV" b="1" u="sng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4761780" y="1556952"/>
            <a:ext cx="3886200" cy="3991232"/>
          </a:xfrm>
        </p:spPr>
        <p:txBody>
          <a:bodyPr>
            <a:normAutofit fontScale="92500"/>
          </a:bodyPr>
          <a:lstStyle/>
          <a:p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Apzināt esošo situāciju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Identificēt stratēģiski pieejamos risinājumus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Sadarbībā ar pašvaldībām, tiek rasti ilgtspējīgi risinājumi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ZPR atbalsts TEP izstrādē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Dažādu pilotprojektu identificēšana un ieviešana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512" y="3415745"/>
            <a:ext cx="3501014" cy="254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610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Ieteikumi Projektu </a:t>
            </a:r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izvēles </a:t>
            </a:r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kritērijiem</a:t>
            </a:r>
            <a:endParaRPr lang="lv-LV" sz="3600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128" y="1568766"/>
            <a:ext cx="7886700" cy="390038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Aktuāli ne tikai manā pašvaldībā, bet katras ZPR pašvaldības līmenī vai vismaz lielākam pašvaldību lokam</a:t>
            </a:r>
          </a:p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ZPR var šo aktuālo izaicinājumu risināt reģiona līmenī. ZPR </a:t>
            </a: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ir noteikta konkrēta loma. </a:t>
            </a:r>
            <a:endParaRPr lang="lv-LV" sz="2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Projektam ir būtiska ietekme uz enerģijas patēriņa samazināšanu un iedzīvotāju dzīves apstākļu uzlabošanu ZPR līmenī </a:t>
            </a:r>
          </a:p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Projektam ir iespēja piesaistīt pašvaldību un/vai valsts, ES atbalsta programmu līdzfinansējumu </a:t>
            </a:r>
          </a:p>
          <a:p>
            <a:pPr marL="457200" indent="-457200">
              <a:buFont typeface="+mj-lt"/>
              <a:buAutoNum type="arabicPeriod"/>
            </a:pP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15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7960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67966"/>
            <a:ext cx="7886700" cy="716890"/>
          </a:xfrm>
        </p:spPr>
        <p:txBody>
          <a:bodyPr>
            <a:noAutofit/>
          </a:bodyPr>
          <a:lstStyle/>
          <a:p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3.uzd. </a:t>
            </a:r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Trīs reģionālu projektu konceptu izstrāde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84426"/>
            <a:ext cx="7886700" cy="3262027"/>
          </a:xfrm>
        </p:spPr>
        <p:txBody>
          <a:bodyPr/>
          <a:lstStyle/>
          <a:p>
            <a:pPr lvl="0"/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Apskatītās sfēras: </a:t>
            </a:r>
          </a:p>
          <a:p>
            <a:pPr lvl="1"/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atjaunojamie 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energoresursi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(piemēram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ģeotermālā enerģija);</a:t>
            </a:r>
          </a:p>
          <a:p>
            <a:pPr lvl="1"/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energoefektivitāte;</a:t>
            </a:r>
          </a:p>
          <a:p>
            <a:pPr lvl="1"/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“zaļais” transports.</a:t>
            </a:r>
          </a:p>
          <a:p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Ņemot vērā ZPR administrācijas izvēlētās trīs idejas, tiks sagatavotas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koncepcijas atbilstoši nolikumā iekļautajai veidlapai</a:t>
            </a: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endParaRPr lang="lv-LV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2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1022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65963" y="226426"/>
            <a:ext cx="3948887" cy="716890"/>
          </a:xfrm>
        </p:spPr>
        <p:txBody>
          <a:bodyPr>
            <a:normAutofit/>
          </a:bodyPr>
          <a:lstStyle/>
          <a:p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10 projektu idejas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4672" y="1026380"/>
            <a:ext cx="4123426" cy="4681728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lv-LV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Energopārvaldības sistēmas izstrāde un ieviešana reģiona līmenī</a:t>
            </a:r>
          </a:p>
          <a:p>
            <a:pPr marL="457200" lvl="0" indent="-457200">
              <a:buFont typeface="+mj-lt"/>
              <a:buAutoNum type="arabicPeriod"/>
            </a:pPr>
            <a:r>
              <a:rPr lang="lv-LV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Individuālās apkures daudzdzīvokļu ēku dzīvokļos reorganizācija pašvaldībās</a:t>
            </a:r>
          </a:p>
          <a:p>
            <a:pPr marL="457200" lvl="0" indent="-457200">
              <a:buFont typeface="+mj-lt"/>
              <a:buAutoNum type="arabicPeriod"/>
            </a:pPr>
            <a:r>
              <a:rPr lang="lv-LV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Racionāla atjaunojamo energoresursu lietošana </a:t>
            </a:r>
          </a:p>
          <a:p>
            <a:pPr marL="457200" lvl="0" indent="-457200">
              <a:buFont typeface="+mj-lt"/>
              <a:buAutoNum type="arabicPeriod"/>
            </a:pPr>
            <a:r>
              <a:rPr lang="lv-LV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Energoefektivitātes pakalpojumu izmantošanas veicināšana reģiona līmenī </a:t>
            </a:r>
          </a:p>
          <a:p>
            <a:pPr marL="457200" lvl="0" indent="-457200">
              <a:buFont typeface="+mj-lt"/>
              <a:buAutoNum type="arabicPeriod"/>
            </a:pPr>
            <a:r>
              <a:rPr lang="lv-LV" sz="22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Sarūkošo pašvaldību enerģētikas izaicinājumi 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408098" y="1026380"/>
            <a:ext cx="4735902" cy="4598664"/>
          </a:xfrm>
        </p:spPr>
        <p:txBody>
          <a:bodyPr>
            <a:noAutofit/>
          </a:bodyPr>
          <a:lstStyle/>
          <a:p>
            <a:pPr marL="457200" lvl="0" indent="-457200">
              <a:buFont typeface="+mj-lt"/>
              <a:buAutoNum type="arabicPeriod" startAt="6"/>
            </a:pPr>
            <a:r>
              <a:rPr lang="lv-LV" sz="21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Plašākas sabiedrības informēšanas kampaņas un citi pasākumi par energoefektivitāti, AER izmantošanu un ilgtspējīgu transportu 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lv-LV" sz="21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Investīcijas uzņēmējdarbības attīstības veicināšanai</a:t>
            </a:r>
          </a:p>
          <a:p>
            <a:pPr marL="457200" lvl="0" indent="-457200">
              <a:buFont typeface="+mj-lt"/>
              <a:buAutoNum type="arabicPeriod" startAt="6"/>
            </a:pPr>
            <a:r>
              <a:rPr lang="lv-LV" sz="21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Centralizēta publisko </a:t>
            </a:r>
            <a:r>
              <a:rPr lang="lv-LV" sz="21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ēku un infrastruktūras </a:t>
            </a:r>
            <a:r>
              <a:rPr lang="lv-LV" sz="21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atjaunošana</a:t>
            </a:r>
            <a:endParaRPr lang="lv-LV" sz="21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457200" lvl="0" indent="-457200">
              <a:buFont typeface="+mj-lt"/>
              <a:buAutoNum type="arabicPeriod" startAt="6"/>
            </a:pPr>
            <a:r>
              <a:rPr lang="lv-LV" sz="21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Ilgtspējīga transporta un infrastruktūras attīstības iespējas pašvaldības pārvaldes sektorā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lv-LV" sz="21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CSS attīstības iespējas ciemos un apdzīvotās vietās ar zemu iedzīvotāju blīvumu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72D4D-E315-4772-9157-5BFFA734C0C2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3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81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Ieteikumi Projektu </a:t>
            </a:r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izvēles </a:t>
            </a:r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kritērijiem</a:t>
            </a:r>
            <a:endParaRPr lang="lv-LV" sz="3600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4128" y="1568766"/>
            <a:ext cx="7886700" cy="3900381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Aktuāli ne tikai manā pašvaldībā, bet katras ZPR pašvaldības līmenī vai vismaz lielākam pašvaldību lokam</a:t>
            </a:r>
          </a:p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ZPR var šo aktuālo izaicinājumu risināt reģiona līmenī. ZPR </a:t>
            </a: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ir noteikta konkrēta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loma</a:t>
            </a:r>
            <a:endParaRPr lang="lv-LV" sz="2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Projektam ir būtiska ietekme uz enerģijas patēriņa samazināšanu un iedzīvotāju dzīves apstākļu uzlabošanu ZPR līmenī </a:t>
            </a:r>
          </a:p>
          <a:p>
            <a:pPr marL="457200" indent="-45720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Projektam ir iespēja piesaistīt pašvaldību un/vai valsts, ES atbalsta programmu līdzfinansējumu </a:t>
            </a:r>
          </a:p>
          <a:p>
            <a:pPr marL="457200" indent="-457200">
              <a:buFont typeface="+mj-lt"/>
              <a:buAutoNum type="arabicPeriod"/>
            </a:pP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472D4D-E315-4772-9157-5BFFA734C0C2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4</a:t>
            </a:fld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24956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sz="3600" dirty="0" smtClean="0">
                <a:solidFill>
                  <a:srgbClr val="0075BF"/>
                </a:solidFill>
                <a:latin typeface="+mj-lt"/>
                <a:cs typeface="+mn-cs"/>
              </a:rPr>
              <a:t>1. Energopārvaldības sistēmas izstrāde un ieviešana reģiona līmenī </a:t>
            </a:r>
            <a:endParaRPr lang="lv-LV" sz="3600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51012" y="1673525"/>
            <a:ext cx="3724986" cy="2374774"/>
          </a:xfrm>
        </p:spPr>
        <p:txBody>
          <a:bodyPr anchor="ctr">
            <a:normAutofit fontScale="85000" lnSpcReduction="10000"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ieviest sistemātisku pieeju enerģijas patēriņa samazināšanai ZPR pašvaldībās</a:t>
            </a:r>
          </a:p>
          <a:p>
            <a:endParaRPr lang="lv-LV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10305" y="1673524"/>
            <a:ext cx="3868182" cy="4386454"/>
          </a:xfrm>
        </p:spPr>
        <p:txBody>
          <a:bodyPr>
            <a:normAutofit fontScale="85000" lnSpcReduction="10000"/>
          </a:bodyPr>
          <a:lstStyle/>
          <a:p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ZPR atbalsta un koordinē EPS ieviešanu ZPR pašvaldībās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Veic enerģijas patēriņa datu monitoringu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Sagatavo </a:t>
            </a:r>
            <a:r>
              <a:rPr lang="lv-LV" sz="2400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līmeņatzīmes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; nodrošina enerģijas patēriņa datu analīzi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Nosaka ikgadējo enerģijas patēriņa samazinājuma mērķi un rīcības </a:t>
            </a:r>
            <a:endParaRPr lang="lv-LV" sz="2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Organizē regulāras speciālistu (energopārvaldnieku) tikšanās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5</a:t>
            </a:fld>
            <a:endParaRPr lang="en-US" dirty="0">
              <a:latin typeface="+mj-lt"/>
            </a:endParaRPr>
          </a:p>
        </p:txBody>
      </p:sp>
      <p:pic>
        <p:nvPicPr>
          <p:cNvPr id="7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12" y="4131426"/>
            <a:ext cx="3697865" cy="1820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665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dirty="0">
                <a:solidFill>
                  <a:srgbClr val="0075BF"/>
                </a:solidFill>
                <a:latin typeface="+mj-lt"/>
                <a:cs typeface="+mn-cs"/>
              </a:rPr>
              <a:t>2. Individuālās apkures daudzdzīvokļu ēku dzīvokļos reorganizācija pašvaldībās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628" y="1708029"/>
            <a:ext cx="4267372" cy="2047791"/>
          </a:xfrm>
        </p:spPr>
        <p:txBody>
          <a:bodyPr anchor="ctr">
            <a:normAutofit fontScale="85000" lnSpcReduction="10000"/>
          </a:bodyPr>
          <a:lstStyle/>
          <a:p>
            <a:pPr algn="ctr"/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 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izstrādāt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vadlīnijas daudzdzīvokļu </a:t>
            </a:r>
            <a:r>
              <a:rPr lang="lv-LV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ēku individuālās apkures apsaimniekošanas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noteikumiem un īstenot pirmos pilotprojektus</a:t>
            </a:r>
            <a:endParaRPr lang="lv-LV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1293" y="1708029"/>
            <a:ext cx="4155571" cy="4272641"/>
          </a:xfrm>
        </p:spPr>
        <p:txBody>
          <a:bodyPr>
            <a:normAutofit fontScale="85000" lnSpcReduction="10000"/>
          </a:bodyPr>
          <a:lstStyle/>
          <a:p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</a:t>
            </a:r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Apzināt pašvaldības un problemātisko ēku skaitu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Rīkot darba grupas/diskusijas un pieredzes apmaiņu par noteikumu izstrādi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Sagatavot vadlīnijas, kuras pašvaldības var pārņemt un sagatavot saistošos noteikumus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Ieviest pilotprojektus ZPR pašvaldībās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Novērtēt pilotprojektu īstenošanu un plānot nākamās rīcības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6</a:t>
            </a:fld>
            <a:endParaRPr lang="en-US" dirty="0">
              <a:latin typeface="+mj-lt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92" y="3890357"/>
            <a:ext cx="3077642" cy="193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57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42086"/>
            <a:ext cx="8265184" cy="716890"/>
          </a:xfrm>
        </p:spPr>
        <p:txBody>
          <a:bodyPr>
            <a:noAutofit/>
          </a:bodyPr>
          <a:lstStyle/>
          <a:p>
            <a:r>
              <a:rPr lang="lv-LV" dirty="0" smtClean="0">
                <a:solidFill>
                  <a:srgbClr val="0075BF"/>
                </a:solidFill>
                <a:latin typeface="+mj-lt"/>
                <a:cs typeface="+mn-cs"/>
              </a:rPr>
              <a:t>3. Racionāla </a:t>
            </a:r>
            <a:r>
              <a:rPr lang="lv-LV" dirty="0">
                <a:solidFill>
                  <a:srgbClr val="0075BF"/>
                </a:solidFill>
                <a:latin typeface="+mj-lt"/>
                <a:cs typeface="+mn-cs"/>
              </a:rPr>
              <a:t>atjaunojamo energoresursu lietošana </a:t>
            </a:r>
            <a:r>
              <a:rPr lang="lv-LV" dirty="0" smtClean="0">
                <a:solidFill>
                  <a:srgbClr val="0075BF"/>
                </a:solidFill>
                <a:latin typeface="+mj-lt"/>
                <a:cs typeface="+mn-cs"/>
              </a:rPr>
              <a:t>ZPR pašvaldībās</a:t>
            </a:r>
            <a:endParaRPr lang="lv-LV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7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80213" y="1708029"/>
            <a:ext cx="4267372" cy="235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nodrošināt racionālu atjaunojamo energoresursu (malka, granulas, šķelda, Saule u.c.) lietojumu ZPR pašvaldības</a:t>
            </a:r>
            <a:endParaRPr lang="lv-LV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4741294" y="1708029"/>
            <a:ext cx="3886200" cy="4272641"/>
          </a:xfrm>
        </p:spPr>
        <p:txBody>
          <a:bodyPr>
            <a:normAutofit fontScale="85000" lnSpcReduction="20000"/>
          </a:bodyPr>
          <a:lstStyle/>
          <a:p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</a:t>
            </a:r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ZPR kā līderis AER iepirkumos pašvaldībām: ieguvumu un trūkumu analīze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Sadarbības </a:t>
            </a: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starp ZPR pašvaldībām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dažādu modeļu analīze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Labākās prakses identificēšana iepirkumos un kurināmā kontrole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Atbalsts iepirkumu organizēšanā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Darba grupas/diskusijas un pieredzes apmaiņu par turpmākiem uzlabojumiem</a:t>
            </a:r>
          </a:p>
          <a:p>
            <a:pPr marL="514350" indent="-514350">
              <a:buFont typeface="+mj-lt"/>
              <a:buAutoNum type="arabicPeriod"/>
            </a:pPr>
            <a:endParaRPr lang="lv-LV" sz="2400" dirty="0" smtClean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9349" y="4066698"/>
            <a:ext cx="2449100" cy="183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6533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471813"/>
            <a:ext cx="8092656" cy="716890"/>
          </a:xfrm>
        </p:spPr>
        <p:txBody>
          <a:bodyPr>
            <a:normAutofit fontScale="90000"/>
          </a:bodyPr>
          <a:lstStyle/>
          <a:p>
            <a:r>
              <a:rPr lang="lv-LV" sz="3600" dirty="0">
                <a:solidFill>
                  <a:srgbClr val="0075BF"/>
                </a:solidFill>
                <a:latin typeface="+mj-lt"/>
                <a:cs typeface="+mn-cs"/>
              </a:rPr>
              <a:t>4. Energoefektivitātes pakalpojumu izmantošanas veicināšana reģiona līmenī </a:t>
            </a:r>
            <a:r>
              <a:rPr lang="lv-LV" dirty="0">
                <a:solidFill>
                  <a:schemeClr val="bg2">
                    <a:lumMod val="25000"/>
                  </a:schemeClr>
                </a:solidFill>
                <a:latin typeface="+mj-lt"/>
              </a:rPr>
              <a:t/>
            </a:r>
            <a:br>
              <a:rPr lang="lv-LV" dirty="0">
                <a:solidFill>
                  <a:schemeClr val="bg2">
                    <a:lumMod val="25000"/>
                  </a:schemeClr>
                </a:solidFill>
                <a:latin typeface="+mj-lt"/>
              </a:rPr>
            </a:br>
            <a:endParaRPr lang="en-GB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uzdevumi:</a:t>
            </a:r>
          </a:p>
          <a:p>
            <a:pPr marL="457200" indent="-457200">
              <a:buAutoNum type="arabicPeriod"/>
            </a:pPr>
            <a:r>
              <a:rPr lang="lv-LV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Informēšana par energoefektivitātes pakalpojuma sniegtajām iespējām infrastruktūras atjaunošanai publiskā un daudzdzīvokļu sektorā</a:t>
            </a:r>
          </a:p>
          <a:p>
            <a:pPr marL="457200" indent="-457200">
              <a:buAutoNum type="arabicPeriod"/>
            </a:pPr>
            <a:r>
              <a:rPr lang="lv-LV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Iekļaut energoefektivitātes garantiju ēku energoefektivitātes projektos</a:t>
            </a:r>
          </a:p>
          <a:p>
            <a:pPr marL="457200" indent="-457200">
              <a:buAutoNum type="arabicPeriod"/>
            </a:pPr>
            <a:r>
              <a:rPr lang="lv-LV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Identificēt potenciālos objektus</a:t>
            </a:r>
          </a:p>
          <a:p>
            <a:pPr marL="457200" indent="-457200">
              <a:buAutoNum type="arabicPeriod"/>
            </a:pPr>
            <a:r>
              <a:rPr lang="lv-LV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Ekspertu piesaiste energoefektivitātes pakalpojuma izmantošanā</a:t>
            </a:r>
          </a:p>
          <a:p>
            <a:pPr marL="457200" indent="-457200">
              <a:buAutoNum type="arabicPeriod"/>
            </a:pPr>
            <a:r>
              <a:rPr lang="lv-LV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Pilotprojekti </a:t>
            </a:r>
            <a:endParaRPr lang="en-GB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8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158099" y="1426948"/>
            <a:ext cx="4267372" cy="2358669"/>
          </a:xfrm>
        </p:spPr>
        <p:txBody>
          <a:bodyPr anchor="ctr">
            <a:normAutofit lnSpcReduction="10000"/>
          </a:bodyPr>
          <a:lstStyle/>
          <a:p>
            <a:pPr algn="ctr"/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</a:t>
            </a:r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 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veicināt energoefektivitātes pakalpojuma principa lietojumu ZPR pašvaldībās</a:t>
            </a:r>
            <a:endParaRPr lang="lv-LV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8967" y="4305993"/>
            <a:ext cx="2485506" cy="64633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lv-LV" dirty="0" smtClean="0"/>
              <a:t>Energoefektivitātes garantija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35278809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lv-LV" dirty="0" smtClean="0">
                <a:solidFill>
                  <a:srgbClr val="0075BF"/>
                </a:solidFill>
                <a:latin typeface="+mj-lt"/>
                <a:cs typeface="+mn-cs"/>
              </a:rPr>
              <a:t>5. Sarūkošo </a:t>
            </a:r>
            <a:r>
              <a:rPr lang="lv-LV" dirty="0">
                <a:solidFill>
                  <a:srgbClr val="0075BF"/>
                </a:solidFill>
                <a:latin typeface="+mj-lt"/>
                <a:cs typeface="+mn-cs"/>
              </a:rPr>
              <a:t>pašvaldību enerģētikas izaicinājumi </a:t>
            </a:r>
            <a:endParaRPr lang="en-GB" dirty="0">
              <a:solidFill>
                <a:srgbClr val="0075BF"/>
              </a:solidFill>
              <a:latin typeface="+mj-lt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1855F-50A7-4227-BF09-4047AB885796}" type="datetime3">
              <a:rPr lang="lv-LV" smtClean="0">
                <a:latin typeface="+mj-lt"/>
              </a:rPr>
              <a:t>18/05/25</a:t>
            </a:fld>
            <a:endParaRPr lang="en-US" dirty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FF3AD17-0A71-4647-9C09-C662D714F78A}" type="slidenum">
              <a:rPr lang="en-US" smtClean="0">
                <a:latin typeface="+mj-lt"/>
              </a:rPr>
              <a:pPr/>
              <a:t>9</a:t>
            </a:fld>
            <a:endParaRPr lang="en-US" dirty="0">
              <a:latin typeface="+mj-lt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4758546" y="1345722"/>
            <a:ext cx="3990037" cy="4696732"/>
          </a:xfrm>
        </p:spPr>
        <p:txBody>
          <a:bodyPr>
            <a:normAutofit fontScale="92500" lnSpcReduction="10000"/>
          </a:bodyPr>
          <a:lstStyle/>
          <a:p>
            <a:r>
              <a:rPr lang="lv-LV" b="1" u="sng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Galvenie uzdevumi</a:t>
            </a:r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: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ānosaka </a:t>
            </a: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«sarūkošo pašvaldību»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raksturojošus indikatorus </a:t>
            </a: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jārosina </a:t>
            </a: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pašvaldības, lai tās veicinātu datu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vākšanu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analizēt </a:t>
            </a: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un salīdzināt pašvaldības un to 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attīstību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identificēt sadarbības iespējas starp ZPR pašvaldībām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</a:t>
            </a: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agatavot rīcības plānu 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4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ieviest pirmos pilotprojektus</a:t>
            </a:r>
            <a:endParaRPr lang="lv-LV" sz="24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351978" y="1506172"/>
            <a:ext cx="3886200" cy="2260122"/>
          </a:xfrm>
        </p:spPr>
        <p:txBody>
          <a:bodyPr anchor="ctr">
            <a:normAutofit fontScale="92500" lnSpcReduction="10000"/>
          </a:bodyPr>
          <a:lstStyle/>
          <a:p>
            <a:pPr algn="ctr"/>
            <a:r>
              <a:rPr lang="lv-LV" b="1" u="sng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Mērķis:</a:t>
            </a:r>
            <a:r>
              <a:rPr lang="lv-LV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veicināt pašvaldību laicīgu gatavību un rīcību «sarūkošo» pašvaldību izaicinājumam</a:t>
            </a:r>
          </a:p>
        </p:txBody>
      </p:sp>
      <p:pic>
        <p:nvPicPr>
          <p:cNvPr id="9" name="Picture 8" descr="0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741" y="3898669"/>
            <a:ext cx="3072866" cy="180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87136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1002</TotalTime>
  <Words>842</Words>
  <Application>Microsoft Office PowerPoint</Application>
  <PresentationFormat>On-screen Show (4:3)</PresentationFormat>
  <Paragraphs>139</Paragraphs>
  <Slides>15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Roboto Black</vt:lpstr>
      <vt:lpstr>Calibri Light</vt:lpstr>
      <vt:lpstr>Roboto</vt:lpstr>
      <vt:lpstr>Calibri</vt:lpstr>
      <vt:lpstr>Roboto Medium</vt:lpstr>
      <vt:lpstr> Roboto Light</vt:lpstr>
      <vt:lpstr>Arial</vt:lpstr>
      <vt:lpstr>Office Theme</vt:lpstr>
      <vt:lpstr>Microsoft Visio 2003-2010 Drawing</vt:lpstr>
      <vt:lpstr>10 projektu idejas Zemgales plānošanas reģionam</vt:lpstr>
      <vt:lpstr>3.uzd. Trīs reģionālu projektu konceptu izstrāde</vt:lpstr>
      <vt:lpstr>10 projektu idejas</vt:lpstr>
      <vt:lpstr>Ieteikumi Projektu izvēles kritērijiem</vt:lpstr>
      <vt:lpstr>1. Energopārvaldības sistēmas izstrāde un ieviešana reģiona līmenī </vt:lpstr>
      <vt:lpstr>2. Individuālās apkures daudzdzīvokļu ēku dzīvokļos reorganizācija pašvaldībās</vt:lpstr>
      <vt:lpstr>3. Racionāla atjaunojamo energoresursu lietošana ZPR pašvaldībās</vt:lpstr>
      <vt:lpstr>4. Energoefektivitātes pakalpojumu izmantošanas veicināšana reģiona līmenī  </vt:lpstr>
      <vt:lpstr>5. Sarūkošo pašvaldību enerģētikas izaicinājumi </vt:lpstr>
      <vt:lpstr>6. Plašākas sabiedrības informēšanas kampaņas un citi pasākumi </vt:lpstr>
      <vt:lpstr>7. Investīcijas uzņēmējdarbības attīstības veicināšanai</vt:lpstr>
      <vt:lpstr>8. Centralizēta publisko ēku un infrastruktūras atjaunošana</vt:lpstr>
      <vt:lpstr>9. Ilgtspējīga transporta un infrastruktūras attīstības iespējas pašvaldības pārvaldes sektorā</vt:lpstr>
      <vt:lpstr>10. CSS attīstības iespējas ciemos un apdzīvotās vietās ar zemu iedzīvotāju blīvumu</vt:lpstr>
      <vt:lpstr>Ieteikumi Projektu izvēles kritērijiem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Marika Rošā</cp:lastModifiedBy>
  <cp:revision>197</cp:revision>
  <cp:lastPrinted>2018-05-25T05:58:47Z</cp:lastPrinted>
  <dcterms:created xsi:type="dcterms:W3CDTF">2016-05-12T19:02:50Z</dcterms:created>
  <dcterms:modified xsi:type="dcterms:W3CDTF">2018-05-25T06:08:25Z</dcterms:modified>
</cp:coreProperties>
</file>