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97" r:id="rId3"/>
    <p:sldId id="291" r:id="rId4"/>
    <p:sldId id="299" r:id="rId5"/>
    <p:sldId id="295" r:id="rId6"/>
  </p:sldIdLst>
  <p:sldSz cx="9144000" cy="6858000" type="screen4x3"/>
  <p:notesSz cx="6797675" cy="987425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ina" initials="DI" lastIdx="1" clrIdx="0">
    <p:extLst>
      <p:ext uri="{19B8F6BF-5375-455C-9EA6-DF929625EA0E}">
        <p15:presenceInfo xmlns:p15="http://schemas.microsoft.com/office/powerpoint/2012/main" userId="Dai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83" autoAdjust="0"/>
  </p:normalViewPr>
  <p:slideViewPr>
    <p:cSldViewPr>
      <p:cViewPr varScale="1">
        <p:scale>
          <a:sx n="104" d="100"/>
          <a:sy n="104" d="100"/>
        </p:scale>
        <p:origin x="174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0F06DC-47E0-4CD7-8DAF-1A918369185D}" type="doc">
      <dgm:prSet loTypeId="urn:microsoft.com/office/officeart/2005/8/layout/pyramid3" loCatId="pyramid" qsTypeId="urn:microsoft.com/office/officeart/2005/8/quickstyle/simple1" qsCatId="simple" csTypeId="urn:microsoft.com/office/officeart/2005/8/colors/accent1_2" csCatId="accent1" phldr="1"/>
      <dgm:spPr/>
    </dgm:pt>
    <dgm:pt modelId="{EEED08E3-2555-40C6-88CB-1BDD65B4B69D}">
      <dgm:prSet phldrT="[Text]" custT="1"/>
      <dgm:spPr>
        <a:solidFill>
          <a:srgbClr val="FFC000"/>
        </a:solidFill>
      </dgm:spPr>
      <dgm:t>
        <a:bodyPr/>
        <a:lstStyle/>
        <a:p>
          <a:endParaRPr lang="en-GB" sz="2400" dirty="0"/>
        </a:p>
      </dgm:t>
    </dgm:pt>
    <dgm:pt modelId="{FA047D1D-283A-45BD-B3E4-CAD9D8D41D85}" type="parTrans" cxnId="{F15CD90D-1A8B-4F46-B5CB-4348A203EF25}">
      <dgm:prSet/>
      <dgm:spPr/>
      <dgm:t>
        <a:bodyPr/>
        <a:lstStyle/>
        <a:p>
          <a:endParaRPr lang="en-GB"/>
        </a:p>
      </dgm:t>
    </dgm:pt>
    <dgm:pt modelId="{64E6B7DE-939F-496D-AFD6-546DC63B71ED}" type="sibTrans" cxnId="{F15CD90D-1A8B-4F46-B5CB-4348A203EF25}">
      <dgm:prSet/>
      <dgm:spPr/>
      <dgm:t>
        <a:bodyPr/>
        <a:lstStyle/>
        <a:p>
          <a:endParaRPr lang="en-GB"/>
        </a:p>
      </dgm:t>
    </dgm:pt>
    <dgm:pt modelId="{B4791B35-A52E-4FB2-B821-2B0FF04661E5}">
      <dgm:prSet phldrT="[Text]" custT="1"/>
      <dgm:spPr>
        <a:solidFill>
          <a:srgbClr val="00B0F0"/>
        </a:solidFill>
      </dgm:spPr>
      <dgm:t>
        <a:bodyPr/>
        <a:lstStyle/>
        <a:p>
          <a:endParaRPr lang="en-GB" sz="2400" dirty="0"/>
        </a:p>
      </dgm:t>
    </dgm:pt>
    <dgm:pt modelId="{EB0D73DC-6066-4C34-884D-8AFA84E05FE3}" type="parTrans" cxnId="{970EF959-2290-4467-8939-56BDE8C9CFCC}">
      <dgm:prSet/>
      <dgm:spPr/>
      <dgm:t>
        <a:bodyPr/>
        <a:lstStyle/>
        <a:p>
          <a:endParaRPr lang="en-GB"/>
        </a:p>
      </dgm:t>
    </dgm:pt>
    <dgm:pt modelId="{CB2483E4-EA96-4D66-8480-53F84E82CC2A}" type="sibTrans" cxnId="{970EF959-2290-4467-8939-56BDE8C9CFCC}">
      <dgm:prSet/>
      <dgm:spPr/>
      <dgm:t>
        <a:bodyPr/>
        <a:lstStyle/>
        <a:p>
          <a:endParaRPr lang="en-GB"/>
        </a:p>
      </dgm:t>
    </dgm:pt>
    <dgm:pt modelId="{284FFDF4-AC49-4840-8E36-5A55AA18DB8D}">
      <dgm:prSet phldrT="[Text]" custT="1"/>
      <dgm:spPr>
        <a:solidFill>
          <a:srgbClr val="00B050"/>
        </a:solidFill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endParaRPr lang="en-GB" sz="2400" dirty="0"/>
        </a:p>
      </dgm:t>
    </dgm:pt>
    <dgm:pt modelId="{730EC3D0-8809-4BDF-B086-1D3A54EA06B5}" type="parTrans" cxnId="{4EDEE9E2-637F-465E-BF57-90218BCE2230}">
      <dgm:prSet/>
      <dgm:spPr/>
      <dgm:t>
        <a:bodyPr/>
        <a:lstStyle/>
        <a:p>
          <a:endParaRPr lang="en-GB"/>
        </a:p>
      </dgm:t>
    </dgm:pt>
    <dgm:pt modelId="{DC49B677-8A6E-4863-8CEC-09FF8233FBF3}" type="sibTrans" cxnId="{4EDEE9E2-637F-465E-BF57-90218BCE2230}">
      <dgm:prSet/>
      <dgm:spPr/>
      <dgm:t>
        <a:bodyPr/>
        <a:lstStyle/>
        <a:p>
          <a:endParaRPr lang="en-GB"/>
        </a:p>
      </dgm:t>
    </dgm:pt>
    <dgm:pt modelId="{38A7F013-499C-42BC-8704-C9D782C33C0B}" type="pres">
      <dgm:prSet presAssocID="{6F0F06DC-47E0-4CD7-8DAF-1A918369185D}" presName="Name0" presStyleCnt="0">
        <dgm:presLayoutVars>
          <dgm:dir/>
          <dgm:animLvl val="lvl"/>
          <dgm:resizeHandles val="exact"/>
        </dgm:presLayoutVars>
      </dgm:prSet>
      <dgm:spPr/>
    </dgm:pt>
    <dgm:pt modelId="{88E60E41-8492-4E78-8D0F-0420916D14AA}" type="pres">
      <dgm:prSet presAssocID="{EEED08E3-2555-40C6-88CB-1BDD65B4B69D}" presName="Name8" presStyleCnt="0"/>
      <dgm:spPr/>
    </dgm:pt>
    <dgm:pt modelId="{B562E0C5-A1E3-4181-8BBD-048F8034B20D}" type="pres">
      <dgm:prSet presAssocID="{EEED08E3-2555-40C6-88CB-1BDD65B4B69D}" presName="level" presStyleLbl="node1" presStyleIdx="0" presStyleCnt="3" custScaleY="28819" custLinFactNeighborX="-1307" custLinFactNeighborY="-18129">
        <dgm:presLayoutVars>
          <dgm:chMax val="1"/>
          <dgm:bulletEnabled val="1"/>
        </dgm:presLayoutVars>
      </dgm:prSet>
      <dgm:spPr/>
    </dgm:pt>
    <dgm:pt modelId="{1DDA6230-673A-4BFC-99D1-3E2764ED2DEE}" type="pres">
      <dgm:prSet presAssocID="{EEED08E3-2555-40C6-88CB-1BDD65B4B69D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1AC23165-33E4-4F1F-A8DA-F3A0458E7CFC}" type="pres">
      <dgm:prSet presAssocID="{B4791B35-A52E-4FB2-B821-2B0FF04661E5}" presName="Name8" presStyleCnt="0"/>
      <dgm:spPr/>
    </dgm:pt>
    <dgm:pt modelId="{74E81AF7-03CD-4FEE-825E-DF271251CB3B}" type="pres">
      <dgm:prSet presAssocID="{B4791B35-A52E-4FB2-B821-2B0FF04661E5}" presName="level" presStyleLbl="node1" presStyleIdx="1" presStyleCnt="3" custScaleY="28420">
        <dgm:presLayoutVars>
          <dgm:chMax val="1"/>
          <dgm:bulletEnabled val="1"/>
        </dgm:presLayoutVars>
      </dgm:prSet>
      <dgm:spPr/>
    </dgm:pt>
    <dgm:pt modelId="{1B9EE53F-D6DB-4AFD-B9E0-451CDC023CD1}" type="pres">
      <dgm:prSet presAssocID="{B4791B35-A52E-4FB2-B821-2B0FF04661E5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82605FB-4E1A-4E11-B875-0719F7B9D6AA}" type="pres">
      <dgm:prSet presAssocID="{284FFDF4-AC49-4840-8E36-5A55AA18DB8D}" presName="Name8" presStyleCnt="0"/>
      <dgm:spPr/>
    </dgm:pt>
    <dgm:pt modelId="{E44590D1-6199-4096-9D79-2D1CEB235752}" type="pres">
      <dgm:prSet presAssocID="{284FFDF4-AC49-4840-8E36-5A55AA18DB8D}" presName="level" presStyleLbl="node1" presStyleIdx="2" presStyleCnt="3" custScaleY="47479">
        <dgm:presLayoutVars>
          <dgm:chMax val="1"/>
          <dgm:bulletEnabled val="1"/>
        </dgm:presLayoutVars>
      </dgm:prSet>
      <dgm:spPr/>
    </dgm:pt>
    <dgm:pt modelId="{20484DA3-3F42-4051-BF8D-31085C430E36}" type="pres">
      <dgm:prSet presAssocID="{284FFDF4-AC49-4840-8E36-5A55AA18DB8D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C5B0B405-EA29-4427-8487-76A304623600}" type="presOf" srcId="{EEED08E3-2555-40C6-88CB-1BDD65B4B69D}" destId="{B562E0C5-A1E3-4181-8BBD-048F8034B20D}" srcOrd="0" destOrd="0" presId="urn:microsoft.com/office/officeart/2005/8/layout/pyramid3"/>
    <dgm:cxn modelId="{F15CD90D-1A8B-4F46-B5CB-4348A203EF25}" srcId="{6F0F06DC-47E0-4CD7-8DAF-1A918369185D}" destId="{EEED08E3-2555-40C6-88CB-1BDD65B4B69D}" srcOrd="0" destOrd="0" parTransId="{FA047D1D-283A-45BD-B3E4-CAD9D8D41D85}" sibTransId="{64E6B7DE-939F-496D-AFD6-546DC63B71ED}"/>
    <dgm:cxn modelId="{77E91E58-2DB6-49A1-A396-61DA02F1E5E7}" type="presOf" srcId="{B4791B35-A52E-4FB2-B821-2B0FF04661E5}" destId="{1B9EE53F-D6DB-4AFD-B9E0-451CDC023CD1}" srcOrd="1" destOrd="0" presId="urn:microsoft.com/office/officeart/2005/8/layout/pyramid3"/>
    <dgm:cxn modelId="{970EF959-2290-4467-8939-56BDE8C9CFCC}" srcId="{6F0F06DC-47E0-4CD7-8DAF-1A918369185D}" destId="{B4791B35-A52E-4FB2-B821-2B0FF04661E5}" srcOrd="1" destOrd="0" parTransId="{EB0D73DC-6066-4C34-884D-8AFA84E05FE3}" sibTransId="{CB2483E4-EA96-4D66-8480-53F84E82CC2A}"/>
    <dgm:cxn modelId="{A61BB5A9-6865-46C7-8987-FEA08803A8B5}" type="presOf" srcId="{284FFDF4-AC49-4840-8E36-5A55AA18DB8D}" destId="{E44590D1-6199-4096-9D79-2D1CEB235752}" srcOrd="0" destOrd="0" presId="urn:microsoft.com/office/officeart/2005/8/layout/pyramid3"/>
    <dgm:cxn modelId="{5422EEBB-DDFB-44C2-AA8E-355BE9D168EF}" type="presOf" srcId="{284FFDF4-AC49-4840-8E36-5A55AA18DB8D}" destId="{20484DA3-3F42-4051-BF8D-31085C430E36}" srcOrd="1" destOrd="0" presId="urn:microsoft.com/office/officeart/2005/8/layout/pyramid3"/>
    <dgm:cxn modelId="{8E5BE6DE-4368-4ADC-9B1C-6E3009308E18}" type="presOf" srcId="{B4791B35-A52E-4FB2-B821-2B0FF04661E5}" destId="{74E81AF7-03CD-4FEE-825E-DF271251CB3B}" srcOrd="0" destOrd="0" presId="urn:microsoft.com/office/officeart/2005/8/layout/pyramid3"/>
    <dgm:cxn modelId="{5009ADE0-72E6-485B-AAB6-0B43381A229E}" type="presOf" srcId="{6F0F06DC-47E0-4CD7-8DAF-1A918369185D}" destId="{38A7F013-499C-42BC-8704-C9D782C33C0B}" srcOrd="0" destOrd="0" presId="urn:microsoft.com/office/officeart/2005/8/layout/pyramid3"/>
    <dgm:cxn modelId="{4EDEE9E2-637F-465E-BF57-90218BCE2230}" srcId="{6F0F06DC-47E0-4CD7-8DAF-1A918369185D}" destId="{284FFDF4-AC49-4840-8E36-5A55AA18DB8D}" srcOrd="2" destOrd="0" parTransId="{730EC3D0-8809-4BDF-B086-1D3A54EA06B5}" sibTransId="{DC49B677-8A6E-4863-8CEC-09FF8233FBF3}"/>
    <dgm:cxn modelId="{8222B9EA-4440-4519-9187-18D18CC52DF4}" type="presOf" srcId="{EEED08E3-2555-40C6-88CB-1BDD65B4B69D}" destId="{1DDA6230-673A-4BFC-99D1-3E2764ED2DEE}" srcOrd="1" destOrd="0" presId="urn:microsoft.com/office/officeart/2005/8/layout/pyramid3"/>
    <dgm:cxn modelId="{5F1B0DCD-B8C0-426B-8ED7-FD02AD796D70}" type="presParOf" srcId="{38A7F013-499C-42BC-8704-C9D782C33C0B}" destId="{88E60E41-8492-4E78-8D0F-0420916D14AA}" srcOrd="0" destOrd="0" presId="urn:microsoft.com/office/officeart/2005/8/layout/pyramid3"/>
    <dgm:cxn modelId="{F4256B9D-A47C-4497-B5A9-F8324ECF4EF3}" type="presParOf" srcId="{88E60E41-8492-4E78-8D0F-0420916D14AA}" destId="{B562E0C5-A1E3-4181-8BBD-048F8034B20D}" srcOrd="0" destOrd="0" presId="urn:microsoft.com/office/officeart/2005/8/layout/pyramid3"/>
    <dgm:cxn modelId="{F60F590E-CAE0-4978-B754-72CD04DF8364}" type="presParOf" srcId="{88E60E41-8492-4E78-8D0F-0420916D14AA}" destId="{1DDA6230-673A-4BFC-99D1-3E2764ED2DEE}" srcOrd="1" destOrd="0" presId="urn:microsoft.com/office/officeart/2005/8/layout/pyramid3"/>
    <dgm:cxn modelId="{26EA6257-7988-4796-83A2-A41875DE88D0}" type="presParOf" srcId="{38A7F013-499C-42BC-8704-C9D782C33C0B}" destId="{1AC23165-33E4-4F1F-A8DA-F3A0458E7CFC}" srcOrd="1" destOrd="0" presId="urn:microsoft.com/office/officeart/2005/8/layout/pyramid3"/>
    <dgm:cxn modelId="{51FA313B-EFBD-4C3B-8618-FFA0992DE350}" type="presParOf" srcId="{1AC23165-33E4-4F1F-A8DA-F3A0458E7CFC}" destId="{74E81AF7-03CD-4FEE-825E-DF271251CB3B}" srcOrd="0" destOrd="0" presId="urn:microsoft.com/office/officeart/2005/8/layout/pyramid3"/>
    <dgm:cxn modelId="{D8BB07EA-45B8-4ACB-9D8A-7467118C6695}" type="presParOf" srcId="{1AC23165-33E4-4F1F-A8DA-F3A0458E7CFC}" destId="{1B9EE53F-D6DB-4AFD-B9E0-451CDC023CD1}" srcOrd="1" destOrd="0" presId="urn:microsoft.com/office/officeart/2005/8/layout/pyramid3"/>
    <dgm:cxn modelId="{BA0D552F-80B5-426F-9F60-92439AADDEC8}" type="presParOf" srcId="{38A7F013-499C-42BC-8704-C9D782C33C0B}" destId="{D82605FB-4E1A-4E11-B875-0719F7B9D6AA}" srcOrd="2" destOrd="0" presId="urn:microsoft.com/office/officeart/2005/8/layout/pyramid3"/>
    <dgm:cxn modelId="{91875B6C-8FEB-4F26-9D7C-972E93E66DD0}" type="presParOf" srcId="{D82605FB-4E1A-4E11-B875-0719F7B9D6AA}" destId="{E44590D1-6199-4096-9D79-2D1CEB235752}" srcOrd="0" destOrd="0" presId="urn:microsoft.com/office/officeart/2005/8/layout/pyramid3"/>
    <dgm:cxn modelId="{0C20F7A2-6BCB-473A-8276-3AB4BBDDF2DE}" type="presParOf" srcId="{D82605FB-4E1A-4E11-B875-0719F7B9D6AA}" destId="{20484DA3-3F42-4051-BF8D-31085C430E36}" srcOrd="1" destOrd="0" presId="urn:microsoft.com/office/officeart/2005/8/layout/pyramid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AF9B8D-ED5E-469E-851F-D83EEE2FACDA}" type="doc">
      <dgm:prSet loTypeId="urn:microsoft.com/office/officeart/2005/8/layout/cycle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AECAD7E-23A1-4C9A-BB19-8A992DABD8B9}" type="pres">
      <dgm:prSet presAssocID="{70AF9B8D-ED5E-469E-851F-D83EEE2FACDA}" presName="cycle" presStyleCnt="0">
        <dgm:presLayoutVars>
          <dgm:dir/>
          <dgm:resizeHandles val="exact"/>
        </dgm:presLayoutVars>
      </dgm:prSet>
      <dgm:spPr/>
    </dgm:pt>
  </dgm:ptLst>
  <dgm:cxnLst>
    <dgm:cxn modelId="{9C9C8734-D25E-482B-A2B3-BEAB69981A43}" type="presOf" srcId="{70AF9B8D-ED5E-469E-851F-D83EEE2FACDA}" destId="{2AECAD7E-23A1-4C9A-BB19-8A992DABD8B9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62E0C5-A1E3-4181-8BBD-048F8034B20D}">
      <dsp:nvSpPr>
        <dsp:cNvPr id="0" name=""/>
        <dsp:cNvSpPr/>
      </dsp:nvSpPr>
      <dsp:spPr>
        <a:xfrm rot="10800000">
          <a:off x="0" y="0"/>
          <a:ext cx="5679535" cy="1227450"/>
        </a:xfrm>
        <a:prstGeom prst="trapezoid">
          <a:avLst>
            <a:gd name="adj" fmla="val 63670"/>
          </a:avLst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 rot="-10800000">
        <a:off x="993918" y="0"/>
        <a:ext cx="3691698" cy="1227450"/>
      </dsp:txXfrm>
    </dsp:sp>
    <dsp:sp modelId="{74E81AF7-03CD-4FEE-825E-DF271251CB3B}">
      <dsp:nvSpPr>
        <dsp:cNvPr id="0" name=""/>
        <dsp:cNvSpPr/>
      </dsp:nvSpPr>
      <dsp:spPr>
        <a:xfrm rot="10800000">
          <a:off x="781520" y="1227450"/>
          <a:ext cx="4116494" cy="1210455"/>
        </a:xfrm>
        <a:prstGeom prst="trapezoid">
          <a:avLst>
            <a:gd name="adj" fmla="val 6367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400" kern="1200" dirty="0"/>
        </a:p>
      </dsp:txBody>
      <dsp:txXfrm rot="-10800000">
        <a:off x="1501907" y="1227450"/>
        <a:ext cx="2675721" cy="1210455"/>
      </dsp:txXfrm>
    </dsp:sp>
    <dsp:sp modelId="{E44590D1-6199-4096-9D79-2D1CEB235752}">
      <dsp:nvSpPr>
        <dsp:cNvPr id="0" name=""/>
        <dsp:cNvSpPr/>
      </dsp:nvSpPr>
      <dsp:spPr>
        <a:xfrm rot="10800000">
          <a:off x="1552221" y="2437905"/>
          <a:ext cx="2575093" cy="2022211"/>
        </a:xfrm>
        <a:prstGeom prst="trapezoid">
          <a:avLst>
            <a:gd name="adj" fmla="val 6367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endParaRPr lang="en-GB" sz="2400" kern="1200" dirty="0"/>
        </a:p>
      </dsp:txBody>
      <dsp:txXfrm rot="-10800000">
        <a:off x="1552221" y="2437905"/>
        <a:ext cx="2575093" cy="202221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3">
  <dgm:title val=""/>
  <dgm:desc val=""/>
  <dgm:catLst>
    <dgm:cat type="pyramid" pri="2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T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T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rev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t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607EBF0C-F506-42E9-9290-EC666221AAE9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354FE4A-291F-45F0-952E-4C02F4433C2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76306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/>
          <a:lstStyle>
            <a:lvl1pPr algn="r">
              <a:defRPr sz="1200"/>
            </a:lvl1pPr>
          </a:lstStyle>
          <a:p>
            <a:fld id="{D0DA9D42-3A77-488C-A499-D687E4142708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40" tIns="45570" rIns="91140" bIns="4557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768" y="4690270"/>
            <a:ext cx="5438140" cy="4443412"/>
          </a:xfrm>
          <a:prstGeom prst="rect">
            <a:avLst/>
          </a:prstGeom>
        </p:spPr>
        <p:txBody>
          <a:bodyPr vert="horz" lIns="91140" tIns="45570" rIns="91140" bIns="4557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0444" y="9378824"/>
            <a:ext cx="2945659" cy="493713"/>
          </a:xfrm>
          <a:prstGeom prst="rect">
            <a:avLst/>
          </a:prstGeom>
        </p:spPr>
        <p:txBody>
          <a:bodyPr vert="horz" lIns="91140" tIns="45570" rIns="91140" bIns="45570" rtlCol="0" anchor="b"/>
          <a:lstStyle>
            <a:lvl1pPr algn="r">
              <a:defRPr sz="1200"/>
            </a:lvl1pPr>
          </a:lstStyle>
          <a:p>
            <a:fld id="{2AD4C726-93E3-49C7-B26F-8DB5AAEE7FB7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8104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3518" y="42723"/>
            <a:ext cx="1554986" cy="472401"/>
          </a:xfrm>
          <a:prstGeom prst="rect">
            <a:avLst/>
          </a:prstGeom>
        </p:spPr>
      </p:pic>
      <p:cxnSp>
        <p:nvCxnSpPr>
          <p:cNvPr id="8" name="7 Conector recto"/>
          <p:cNvCxnSpPr/>
          <p:nvPr userDrawn="1"/>
        </p:nvCxnSpPr>
        <p:spPr>
          <a:xfrm flipH="1">
            <a:off x="0" y="557069"/>
            <a:ext cx="91440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24/05/2018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043" y="5175667"/>
            <a:ext cx="1579806" cy="149307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70" y="5242128"/>
            <a:ext cx="1152128" cy="1360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94761" y="1268760"/>
            <a:ext cx="7772400" cy="3024336"/>
          </a:xfrm>
        </p:spPr>
        <p:txBody>
          <a:bodyPr>
            <a:normAutofit/>
          </a:bodyPr>
          <a:lstStyle/>
          <a:p>
            <a:r>
              <a:rPr lang="lv-LV" sz="3600" b="1" dirty="0">
                <a:latin typeface="+mn-lt"/>
              </a:rPr>
              <a:t>Pārskats par Zemgales reģionālās darba grupas (RLL) pieeju ilgtspējīga transporta plānošanā</a:t>
            </a:r>
            <a:br>
              <a:rPr lang="lv-LV" sz="3600" b="1" dirty="0">
                <a:latin typeface="+mn-lt"/>
              </a:rPr>
            </a:br>
            <a:r>
              <a:rPr lang="lv-LV" sz="3600" b="1" dirty="0">
                <a:latin typeface="+mn-lt"/>
              </a:rPr>
              <a:t>un šīs pieejas novērtēšanu </a:t>
            </a:r>
            <a:br>
              <a:rPr lang="lv-LV" sz="2800" b="1" dirty="0">
                <a:latin typeface="+mn-lt"/>
              </a:rPr>
            </a:br>
            <a:br>
              <a:rPr lang="lv-LV" sz="2800" b="1" dirty="0">
                <a:latin typeface="+mn-lt"/>
              </a:rPr>
            </a:br>
            <a:r>
              <a:rPr lang="lv-LV" sz="2400" b="1" dirty="0">
                <a:latin typeface="+mn-lt"/>
              </a:rPr>
              <a:t>Jelgava, 25.05.2018. </a:t>
            </a:r>
            <a:r>
              <a:rPr lang="en-GB" altLang="lv-LV" sz="2800" b="1" dirty="0">
                <a:latin typeface="+mn-lt"/>
              </a:rPr>
              <a:t>	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1F4A504F-CA4C-488D-8DC8-BC8F11DCD4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695" y="5389641"/>
            <a:ext cx="1585466" cy="1065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6081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Connector 7">
            <a:extLst>
              <a:ext uri="{FF2B5EF4-FFF2-40B4-BE49-F238E27FC236}">
                <a16:creationId xmlns:a16="http://schemas.microsoft.com/office/drawing/2014/main" id="{63FCADBC-F04E-4D62-A21D-DF4E67D9D0CF}"/>
              </a:ext>
            </a:extLst>
          </p:cNvPr>
          <p:cNvSpPr/>
          <p:nvPr/>
        </p:nvSpPr>
        <p:spPr>
          <a:xfrm>
            <a:off x="1499385" y="1120069"/>
            <a:ext cx="4149375" cy="4149375"/>
          </a:xfrm>
          <a:prstGeom prst="flowChartConnector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360270BE-ACDA-42A8-B1A4-D11EC82FAD4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54126110"/>
              </p:ext>
            </p:extLst>
          </p:nvPr>
        </p:nvGraphicFramePr>
        <p:xfrm>
          <a:off x="791711" y="1498329"/>
          <a:ext cx="5679536" cy="44601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Zemgales RLL pieeja plānošanai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ED017FE-A190-48DF-A43A-CE4AD9A3DC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76646789"/>
              </p:ext>
            </p:extLst>
          </p:nvPr>
        </p:nvGraphicFramePr>
        <p:xfrm>
          <a:off x="1043608" y="3284984"/>
          <a:ext cx="1440160" cy="864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9E00C871-1AE0-45FB-B936-45CF143BE363}"/>
              </a:ext>
            </a:extLst>
          </p:cNvPr>
          <p:cNvSpPr/>
          <p:nvPr/>
        </p:nvSpPr>
        <p:spPr>
          <a:xfrm>
            <a:off x="5244051" y="3515871"/>
            <a:ext cx="1550315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37DE6B57-2FA0-4D4D-915B-493EC328776F}"/>
              </a:ext>
            </a:extLst>
          </p:cNvPr>
          <p:cNvSpPr/>
          <p:nvPr/>
        </p:nvSpPr>
        <p:spPr>
          <a:xfrm>
            <a:off x="4308535" y="5260913"/>
            <a:ext cx="596080" cy="56806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croll: Horizontal 10">
            <a:extLst>
              <a:ext uri="{FF2B5EF4-FFF2-40B4-BE49-F238E27FC236}">
                <a16:creationId xmlns:a16="http://schemas.microsoft.com/office/drawing/2014/main" id="{3A46C268-3D1E-446D-BF21-151AF7A6EDAB}"/>
              </a:ext>
            </a:extLst>
          </p:cNvPr>
          <p:cNvSpPr/>
          <p:nvPr/>
        </p:nvSpPr>
        <p:spPr>
          <a:xfrm>
            <a:off x="5272449" y="4516795"/>
            <a:ext cx="3609925" cy="2056304"/>
          </a:xfrm>
          <a:prstGeom prst="horizontalScroll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E6CBEB4-E3A3-4DEA-B3F3-5456FD6BF543}"/>
              </a:ext>
            </a:extLst>
          </p:cNvPr>
          <p:cNvSpPr txBox="1"/>
          <p:nvPr/>
        </p:nvSpPr>
        <p:spPr>
          <a:xfrm>
            <a:off x="5620333" y="5006338"/>
            <a:ext cx="321543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600" dirty="0"/>
              <a:t>ZPR Enerģētikas Rīcības plāna sadaļa</a:t>
            </a:r>
          </a:p>
          <a:p>
            <a:pPr algn="ctr"/>
            <a:r>
              <a:rPr lang="lv-LV" sz="1600" dirty="0"/>
              <a:t>«Atjaunojamās enerģijas izmantošanas perspektīva transportā Zemgales reģionā»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9D931B-A6F6-4286-A59A-95A542D766C9}"/>
              </a:ext>
            </a:extLst>
          </p:cNvPr>
          <p:cNvSpPr txBox="1"/>
          <p:nvPr/>
        </p:nvSpPr>
        <p:spPr>
          <a:xfrm>
            <a:off x="1974555" y="1861860"/>
            <a:ext cx="3313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/>
              <a:t>AER perspektīvas izvērtēšana Zemgales reģionā</a:t>
            </a:r>
            <a:endParaRPr lang="en-GB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DA1EF1-90F2-4AA8-B401-C32AD7835AC0}"/>
              </a:ext>
            </a:extLst>
          </p:cNvPr>
          <p:cNvSpPr txBox="1"/>
          <p:nvPr/>
        </p:nvSpPr>
        <p:spPr>
          <a:xfrm>
            <a:off x="2272091" y="2859211"/>
            <a:ext cx="27304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/>
              <a:t>Diskusija par risinājumiem AER izmantošanai transportā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E58ED89-2E69-44C2-AE84-B2051A8728B6}"/>
              </a:ext>
            </a:extLst>
          </p:cNvPr>
          <p:cNvSpPr txBox="1"/>
          <p:nvPr/>
        </p:nvSpPr>
        <p:spPr>
          <a:xfrm>
            <a:off x="2845453" y="3987953"/>
            <a:ext cx="154983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1400" b="1" dirty="0"/>
              <a:t>Diskusija par alternatīvo degvielu ražošanu un izmantošanu Zemgalē </a:t>
            </a:r>
            <a:endParaRPr lang="en-GB" sz="1400" b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61DD9DA-5930-493D-B1E7-A24D468C9501}"/>
              </a:ext>
            </a:extLst>
          </p:cNvPr>
          <p:cNvSpPr txBox="1"/>
          <p:nvPr/>
        </p:nvSpPr>
        <p:spPr>
          <a:xfrm>
            <a:off x="5374106" y="3532420"/>
            <a:ext cx="13857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1600" dirty="0">
                <a:solidFill>
                  <a:schemeClr val="bg1"/>
                </a:solidFill>
              </a:rPr>
              <a:t>Mazās darba grupas</a:t>
            </a:r>
          </a:p>
          <a:p>
            <a:r>
              <a:rPr lang="lv-LV" sz="1600" dirty="0">
                <a:solidFill>
                  <a:schemeClr val="bg1"/>
                </a:solidFill>
              </a:rPr>
              <a:t>sanāksmes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BAE5145-BC2D-4F8A-B505-6B4070F472BA}"/>
              </a:ext>
            </a:extLst>
          </p:cNvPr>
          <p:cNvSpPr/>
          <p:nvPr/>
        </p:nvSpPr>
        <p:spPr>
          <a:xfrm>
            <a:off x="110372" y="2076459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14.09.2016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55E41962-52B2-44AB-8109-A5F33F396477}"/>
              </a:ext>
            </a:extLst>
          </p:cNvPr>
          <p:cNvSpPr/>
          <p:nvPr/>
        </p:nvSpPr>
        <p:spPr>
          <a:xfrm>
            <a:off x="102126" y="3185560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26.09.2017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AAEBE37-5648-42F4-995C-FF92DE8676F4}"/>
              </a:ext>
            </a:extLst>
          </p:cNvPr>
          <p:cNvSpPr/>
          <p:nvPr/>
        </p:nvSpPr>
        <p:spPr>
          <a:xfrm>
            <a:off x="149129" y="4312299"/>
            <a:ext cx="1362678" cy="46717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1600" dirty="0">
                <a:solidFill>
                  <a:schemeClr val="tx1"/>
                </a:solidFill>
              </a:rPr>
              <a:t>07.02.2018</a:t>
            </a:r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3DC81D-C61D-4ACF-8500-E8D045693CA4}"/>
              </a:ext>
            </a:extLst>
          </p:cNvPr>
          <p:cNvSpPr txBox="1"/>
          <p:nvPr/>
        </p:nvSpPr>
        <p:spPr>
          <a:xfrm>
            <a:off x="6710849" y="1011552"/>
            <a:ext cx="209236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dirty="0"/>
              <a:t>Paplašinātā ZPR Enerģētikas darba grupa, iesaistot pašvaldību, LLU, transporta nozares ekspertus, uzņēmējus un NVO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473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Zemgales RLL pieejas novērtēšana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600"/>
              </a:spcBef>
            </a:pPr>
            <a:r>
              <a:rPr lang="lv-LV" sz="2800" dirty="0">
                <a:latin typeface="+mn-lt"/>
              </a:rPr>
              <a:t>Izstrādāta vienota metode visiem projekta reģioniem RLL pieejas novērtēšanai, kura</a:t>
            </a:r>
            <a:r>
              <a:rPr lang="lv-LV" sz="2900" dirty="0">
                <a:latin typeface="+mn-lt"/>
              </a:rPr>
              <a:t>: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Ievēro daudzveidīgus kritērijus izvērtējuma mērķiem no visām iesaistītajām un/vai ietekmētajām pusēm enerģijas plānošanā (RES izmantošanas paaugstināšana)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Kvantificē kritērijus gan materiālo gan arī nemateriālo sistēmas ieguvumu un izmaksu novērtēšanai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Novērtē dažādu kritēriju relatīvo svarīgumu 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Apkopo dažādu iesaistīto pušu viedokļus, lai noteiktu pieņemamāko «kompromisa» risinājumu</a:t>
            </a:r>
          </a:p>
          <a:p>
            <a:pPr marL="1163638" lvl="1" indent="-26828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lv-LV" sz="2600" dirty="0"/>
              <a:t>Veicot jutīguma analīzi, ievēro piemītošo nenoteiktību ieguvumu un izmaksu novērtēšanā</a:t>
            </a:r>
            <a:endParaRPr lang="lv-LV" sz="2800" dirty="0">
              <a:latin typeface="+mn-lt"/>
            </a:endParaRPr>
          </a:p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899480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896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Anketa RLL pieejas novērtēšanai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58967" y="764704"/>
            <a:ext cx="7992888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989013" lvl="1"/>
            <a:endParaRPr lang="lv-LV" dirty="0"/>
          </a:p>
          <a:p>
            <a:pPr marL="571500" indent="-571500" algn="l">
              <a:buFont typeface="Arial" panose="020B0604020202020204" pitchFamily="34" charset="0"/>
              <a:buChar char="•"/>
            </a:pPr>
            <a:br>
              <a:rPr lang="lv-LV" sz="100" b="1" dirty="0"/>
            </a:br>
            <a:r>
              <a:rPr lang="en-GB" altLang="lv-LV" sz="200" dirty="0"/>
              <a:t>	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7EC971E-C4F7-477D-8D31-A945559C018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6688" y="620688"/>
            <a:ext cx="8471775" cy="59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178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CuadroTexto"/>
          <p:cNvSpPr txBox="1"/>
          <p:nvPr/>
        </p:nvSpPr>
        <p:spPr>
          <a:xfrm>
            <a:off x="35496" y="11663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v-LV" sz="2000" b="1" dirty="0">
                <a:latin typeface="+mj-lt"/>
              </a:rPr>
              <a:t>Iesaistīto pušu aptauja</a:t>
            </a:r>
            <a:endParaRPr lang="es-ES" sz="2000" b="1" dirty="0">
              <a:latin typeface="+mj-lt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683568" y="1124967"/>
            <a:ext cx="7772400" cy="511234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Respondentu novērtējums skaitliskā izteiksmē par dažādiem aspektiem saistībā ar RLL pieeju vērtējuma skalā no 0 līdz 100;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Nepieciešams katras RLL pārstāvētās institūcijas vienots vērtējums;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Projekta komanda vienosies individuāli ar katru respondentu par aptaujas laiku telefona vai klātienes intervijai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lv-LV" sz="2800" dirty="0"/>
              <a:t>Aptaujas norise - 31.maijs   </a:t>
            </a:r>
          </a:p>
          <a:p>
            <a:pPr algn="l"/>
            <a:endParaRPr lang="lv-LV" sz="2800" dirty="0"/>
          </a:p>
        </p:txBody>
      </p:sp>
    </p:spTree>
    <p:extLst>
      <p:ext uri="{BB962C8B-B14F-4D97-AF65-F5344CB8AC3E}">
        <p14:creationId xmlns:p14="http://schemas.microsoft.com/office/powerpoint/2010/main" val="6986622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2765</TotalTime>
  <Words>205</Words>
  <Application>Microsoft Office PowerPoint</Application>
  <PresentationFormat>On-screen Show (4:3)</PresentationFormat>
  <Paragraphs>32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Tema de Office</vt:lpstr>
      <vt:lpstr>Pārskats par Zemgales reģionālās darba grupas (RLL) pieeju ilgtspējīga transporta plānošanā un šīs pieejas novērtēšanu   Jelgava, 25.05.2018. 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Administrador</dc:creator>
  <cp:lastModifiedBy>Daina</cp:lastModifiedBy>
  <cp:revision>240</cp:revision>
  <cp:lastPrinted>2016-06-23T11:04:24Z</cp:lastPrinted>
  <dcterms:created xsi:type="dcterms:W3CDTF">2016-03-18T08:44:20Z</dcterms:created>
  <dcterms:modified xsi:type="dcterms:W3CDTF">2018-05-24T14:53:42Z</dcterms:modified>
</cp:coreProperties>
</file>