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4" r:id="rId4"/>
    <p:sldId id="271" r:id="rId5"/>
    <p:sldId id="272" r:id="rId6"/>
    <p:sldId id="273" r:id="rId7"/>
    <p:sldId id="275" r:id="rId8"/>
    <p:sldId id="276" r:id="rId9"/>
    <p:sldId id="260" r:id="rId10"/>
  </p:sldIdLst>
  <p:sldSz cx="12192000" cy="6858000"/>
  <p:notesSz cx="6797675" cy="987425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PR ZPR" initials="ZZ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ējs stils 2 - izcēlum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61" autoAdjust="0"/>
    <p:restoredTop sz="95405" autoAdjust="0"/>
  </p:normalViewPr>
  <p:slideViewPr>
    <p:cSldViewPr snapToGrid="0">
      <p:cViewPr>
        <p:scale>
          <a:sx n="75" d="100"/>
          <a:sy n="75" d="100"/>
        </p:scale>
        <p:origin x="-138" y="-88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 smtClean="0"/>
              <a:t>Rediģēt šablona apakšvirsraksta stilu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54EC-403A-443A-B614-0597EB32E604}" type="datetimeFigureOut">
              <a:rPr lang="lv-LV" smtClean="0"/>
              <a:t>2018.05.25.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36850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54EC-403A-443A-B614-0597EB32E604}" type="datetimeFigureOut">
              <a:rPr lang="lv-LV" smtClean="0"/>
              <a:t>2018.05.25.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41590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54EC-403A-443A-B614-0597EB32E604}" type="datetimeFigureOut">
              <a:rPr lang="lv-LV" smtClean="0"/>
              <a:t>2018.05.25.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51542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54EC-403A-443A-B614-0597EB32E604}" type="datetimeFigureOut">
              <a:rPr lang="lv-LV" smtClean="0"/>
              <a:t>2018.05.25.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29132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54EC-403A-443A-B614-0597EB32E604}" type="datetimeFigureOut">
              <a:rPr lang="lv-LV" smtClean="0"/>
              <a:t>2018.05.25.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89638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54EC-403A-443A-B614-0597EB32E604}" type="datetimeFigureOut">
              <a:rPr lang="lv-LV" smtClean="0"/>
              <a:t>2018.05.25.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75715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5" name="Teksta vietturis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6" name="Satura vietturis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7" name="Datuma vietturi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54EC-403A-443A-B614-0597EB32E604}" type="datetimeFigureOut">
              <a:rPr lang="lv-LV" smtClean="0"/>
              <a:t>2018.05.25.</a:t>
            </a:fld>
            <a:endParaRPr lang="lv-LV"/>
          </a:p>
        </p:txBody>
      </p:sp>
      <p:sp>
        <p:nvSpPr>
          <p:cNvPr id="8" name="Kājenes vietturi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aida numura vietturi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67412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Datuma vietturi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54EC-403A-443A-B614-0597EB32E604}" type="datetimeFigureOut">
              <a:rPr lang="lv-LV" smtClean="0"/>
              <a:t>2018.05.25.</a:t>
            </a:fld>
            <a:endParaRPr lang="lv-LV"/>
          </a:p>
        </p:txBody>
      </p:sp>
      <p:sp>
        <p:nvSpPr>
          <p:cNvPr id="4" name="Kājenes vietturi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aida numura vietturi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65261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54EC-403A-443A-B614-0597EB32E604}" type="datetimeFigureOut">
              <a:rPr lang="lv-LV" smtClean="0"/>
              <a:t>2018.05.25.</a:t>
            </a:fld>
            <a:endParaRPr lang="lv-LV"/>
          </a:p>
        </p:txBody>
      </p:sp>
      <p:sp>
        <p:nvSpPr>
          <p:cNvPr id="3" name="Kājenes vietturi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38756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54EC-403A-443A-B614-0597EB32E604}" type="datetimeFigureOut">
              <a:rPr lang="lv-LV" smtClean="0"/>
              <a:t>2018.05.25.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89987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Attēla vietturis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54EC-403A-443A-B614-0597EB32E604}" type="datetimeFigureOut">
              <a:rPr lang="lv-LV" smtClean="0"/>
              <a:t>2018.05.25.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945199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554EC-403A-443A-B614-0597EB32E604}" type="datetimeFigureOut">
              <a:rPr lang="lv-LV" smtClean="0"/>
              <a:t>2018.05.25.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190062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2813" y="3563407"/>
            <a:ext cx="10045874" cy="126188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endParaRPr lang="lv-LV" sz="4000" b="1" dirty="0" smtClean="0">
              <a:latin typeface="Oswald Regular" panose="02000503000000000000" pitchFamily="2" charset="-70"/>
            </a:endParaRPr>
          </a:p>
          <a:p>
            <a:pPr algn="ctr"/>
            <a:endParaRPr lang="lv-LV" sz="1200" b="1" dirty="0">
              <a:latin typeface="Oswald Regular" panose="02000503000000000000" pitchFamily="2" charset="-70"/>
            </a:endParaRPr>
          </a:p>
          <a:p>
            <a:pPr algn="ctr"/>
            <a:r>
              <a:rPr lang="lv-LV" sz="2400" b="1" dirty="0" smtClean="0">
                <a:latin typeface="Oswald Regular" panose="02000503000000000000" pitchFamily="2" charset="-70"/>
              </a:rPr>
              <a:t>25.05.2018, </a:t>
            </a:r>
            <a:r>
              <a:rPr lang="lv-LV" sz="2400" b="1" dirty="0" smtClean="0">
                <a:latin typeface="Oswald Regular" panose="02000503000000000000" pitchFamily="2" charset="-70"/>
              </a:rPr>
              <a:t>Jelgava</a:t>
            </a:r>
            <a:endParaRPr lang="lv-LV" sz="2400" b="1" dirty="0">
              <a:latin typeface="Oswald Regular" panose="02000503000000000000" pitchFamily="2" charset="-7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00" y="371476"/>
            <a:ext cx="9012238" cy="203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4346" y="2586778"/>
            <a:ext cx="120376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sz="4000" b="1" dirty="0"/>
              <a:t>Zemgales ERP Monitoringa sistēmas izveides nosacījumi</a:t>
            </a:r>
          </a:p>
        </p:txBody>
      </p:sp>
    </p:spTree>
    <p:extLst>
      <p:ext uri="{BB962C8B-B14F-4D97-AF65-F5344CB8AC3E}">
        <p14:creationId xmlns:p14="http://schemas.microsoft.com/office/powerpoint/2010/main" val="284267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Virsraksts 9"/>
          <p:cNvSpPr>
            <a:spLocks noGrp="1"/>
          </p:cNvSpPr>
          <p:nvPr>
            <p:ph type="title"/>
          </p:nvPr>
        </p:nvSpPr>
        <p:spPr>
          <a:xfrm>
            <a:off x="838200" y="533398"/>
            <a:ext cx="11061700" cy="1460500"/>
          </a:xfrm>
        </p:spPr>
        <p:txBody>
          <a:bodyPr>
            <a:noAutofit/>
          </a:bodyPr>
          <a:lstStyle/>
          <a:p>
            <a:r>
              <a:rPr lang="lv-LV" sz="2400" b="1" dirty="0" smtClean="0">
                <a:latin typeface="+mn-lt"/>
                <a:ea typeface="+mn-ea"/>
                <a:cs typeface="+mn-cs"/>
              </a:rPr>
              <a:t>Zemgales </a:t>
            </a:r>
            <a:r>
              <a:rPr lang="lv-LV" sz="2400" b="1" dirty="0">
                <a:latin typeface="+mn-lt"/>
                <a:ea typeface="+mn-ea"/>
                <a:cs typeface="+mn-cs"/>
              </a:rPr>
              <a:t>ERP Monitoringa sistēmas izveide</a:t>
            </a:r>
            <a:r>
              <a:rPr lang="lv-LV" sz="1900" b="1" dirty="0">
                <a:latin typeface="+mn-lt"/>
                <a:ea typeface="+mn-ea"/>
                <a:cs typeface="+mn-cs"/>
              </a:rPr>
              <a:t/>
            </a:r>
            <a:br>
              <a:rPr lang="lv-LV" sz="1900" b="1" dirty="0">
                <a:latin typeface="+mn-lt"/>
                <a:ea typeface="+mn-ea"/>
                <a:cs typeface="+mn-cs"/>
              </a:rPr>
            </a:br>
            <a:endParaRPr lang="lv-LV" sz="3600" dirty="0"/>
          </a:p>
        </p:txBody>
      </p:sp>
      <p:sp>
        <p:nvSpPr>
          <p:cNvPr id="3" name="Satura vietturis 2"/>
          <p:cNvSpPr>
            <a:spLocks noGrp="1"/>
          </p:cNvSpPr>
          <p:nvPr>
            <p:ph sz="half" idx="1"/>
          </p:nvPr>
        </p:nvSpPr>
        <p:spPr>
          <a:xfrm>
            <a:off x="1308100" y="2095499"/>
            <a:ext cx="5906892" cy="34911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lv-LV" dirty="0" smtClean="0">
                <a:latin typeface="Oswald Regular" panose="02000503000000000000" pitchFamily="2" charset="-70"/>
              </a:rPr>
              <a:t>1.Projektu daļa</a:t>
            </a:r>
          </a:p>
          <a:p>
            <a:pPr marL="0" indent="0">
              <a:buNone/>
            </a:pPr>
            <a:r>
              <a:rPr lang="lv-LV" dirty="0" smtClean="0">
                <a:latin typeface="Oswald Regular" panose="02000503000000000000" pitchFamily="2" charset="-70"/>
              </a:rPr>
              <a:t>2.Rezultativitātes rādītāju daļa</a:t>
            </a:r>
            <a:endParaRPr lang="lv-LV" dirty="0">
              <a:latin typeface="Oswald Regular" panose="02000503000000000000" pitchFamily="2" charset="-70"/>
            </a:endParaRPr>
          </a:p>
        </p:txBody>
      </p:sp>
    </p:spTree>
    <p:extLst>
      <p:ext uri="{BB962C8B-B14F-4D97-AF65-F5344CB8AC3E}">
        <p14:creationId xmlns:p14="http://schemas.microsoft.com/office/powerpoint/2010/main" val="37046299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dirty="0" smtClean="0"/>
              <a:t>Projektu daļa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91800" cy="4351338"/>
          </a:xfrm>
        </p:spPr>
        <p:txBody>
          <a:bodyPr/>
          <a:lstStyle/>
          <a:p>
            <a:pPr marL="0" indent="0">
              <a:buNone/>
            </a:pPr>
            <a:r>
              <a:rPr lang="lv-LV" dirty="0" smtClean="0"/>
              <a:t>1.Pašvaldības/valsts/privāts</a:t>
            </a:r>
          </a:p>
          <a:p>
            <a:pPr marL="0" indent="0">
              <a:buNone/>
            </a:pPr>
            <a:r>
              <a:rPr lang="lv-LV" dirty="0" smtClean="0"/>
              <a:t>2.Projekta apjoms (EUR), finansējuma sadalījums (ES, nacionālais, pašu)</a:t>
            </a:r>
          </a:p>
          <a:p>
            <a:pPr marL="0" indent="0">
              <a:buNone/>
            </a:pPr>
            <a:r>
              <a:rPr lang="lv-LV" dirty="0" smtClean="0"/>
              <a:t>3.Projekta veids – AER, EE, ZTR, cits</a:t>
            </a:r>
          </a:p>
          <a:p>
            <a:pPr marL="0" indent="0">
              <a:buNone/>
            </a:pPr>
            <a:r>
              <a:rPr lang="lv-LV" dirty="0" smtClean="0"/>
              <a:t>4.Galvenie rezultāti:</a:t>
            </a:r>
          </a:p>
          <a:p>
            <a:pPr marL="0" indent="0">
              <a:buNone/>
            </a:pPr>
            <a:r>
              <a:rPr lang="lv-LV" dirty="0"/>
              <a:t>	</a:t>
            </a:r>
            <a:r>
              <a:rPr lang="lv-LV" dirty="0" smtClean="0"/>
              <a:t>piemēram: 	4.1. AER – 3 vēja ģeneratoru uzstādīšana</a:t>
            </a:r>
          </a:p>
          <a:p>
            <a:pPr marL="0" indent="0">
              <a:buNone/>
            </a:pPr>
            <a:r>
              <a:rPr lang="lv-LV" dirty="0"/>
              <a:t>	</a:t>
            </a:r>
            <a:r>
              <a:rPr lang="lv-LV" dirty="0" smtClean="0"/>
              <a:t>		4.2. EE – 2 daudzdzīvokļu māju renovācija</a:t>
            </a:r>
          </a:p>
          <a:p>
            <a:pPr marL="0" indent="0">
              <a:buNone/>
            </a:pPr>
            <a:r>
              <a:rPr lang="lv-LV" dirty="0"/>
              <a:t>	</a:t>
            </a:r>
            <a:r>
              <a:rPr lang="lv-LV" dirty="0" smtClean="0"/>
              <a:t>		4.3. ZTR – </a:t>
            </a:r>
            <a:r>
              <a:rPr lang="lv-LV" dirty="0" err="1" smtClean="0"/>
              <a:t>elektromobiļa</a:t>
            </a:r>
            <a:r>
              <a:rPr lang="lv-LV" dirty="0" smtClean="0"/>
              <a:t> iegāde pašvaldības policijai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94115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b="1" baseline="-25000" dirty="0"/>
              <a:t>Rezultativitātes </a:t>
            </a:r>
            <a:r>
              <a:rPr lang="lv-LV" b="1" baseline="-25000" dirty="0" smtClean="0"/>
              <a:t>rādītāji (1)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10845801" cy="435133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lv-LV" sz="14400" baseline="-25000" dirty="0" smtClean="0"/>
              <a:t>Domes </a:t>
            </a:r>
            <a:r>
              <a:rPr lang="lv-LV" sz="14400" baseline="-25000" dirty="0"/>
              <a:t>lēmums par EPS ieviešanu vai EPS </a:t>
            </a:r>
            <a:r>
              <a:rPr lang="lv-LV" sz="14400" baseline="-25000" dirty="0" smtClean="0"/>
              <a:t>sertifikāts 		Ieviests/neieviests</a:t>
            </a:r>
            <a:endParaRPr lang="lv-LV" sz="14400" dirty="0"/>
          </a:p>
          <a:p>
            <a:pPr marL="0" indent="0">
              <a:buNone/>
            </a:pPr>
            <a:r>
              <a:rPr lang="lv-LV" sz="14400" baseline="-25000" dirty="0"/>
              <a:t>Kopējais finansējuma apjoms </a:t>
            </a:r>
            <a:r>
              <a:rPr lang="lv-LV" sz="14400" baseline="-25000" dirty="0" smtClean="0"/>
              <a:t>pasākumiem 				EUR</a:t>
            </a:r>
            <a:r>
              <a:rPr lang="lv-LV" sz="14400" dirty="0"/>
              <a:t>		</a:t>
            </a:r>
          </a:p>
          <a:p>
            <a:pPr marL="0" indent="0">
              <a:buNone/>
            </a:pPr>
            <a:r>
              <a:rPr lang="pt-BR" sz="14400" baseline="-25000" dirty="0"/>
              <a:t>Ieguldītais pašvaldības </a:t>
            </a:r>
            <a:r>
              <a:rPr lang="pt-BR" sz="14400" baseline="-25000" dirty="0" smtClean="0"/>
              <a:t>finansējums </a:t>
            </a:r>
            <a:r>
              <a:rPr lang="lv-LV" sz="14400" baseline="-25000" dirty="0" smtClean="0"/>
              <a:t>					</a:t>
            </a:r>
            <a:r>
              <a:rPr lang="pt-BR" sz="14400" baseline="-25000" dirty="0" smtClean="0"/>
              <a:t>EUR</a:t>
            </a:r>
            <a:r>
              <a:rPr lang="pt-BR" sz="14400" dirty="0"/>
              <a:t>		</a:t>
            </a:r>
          </a:p>
          <a:p>
            <a:pPr marL="0" indent="0">
              <a:buNone/>
            </a:pPr>
            <a:r>
              <a:rPr lang="lv-LV" sz="14400" baseline="-25000" dirty="0"/>
              <a:t>Līdzfinansējuma </a:t>
            </a:r>
            <a:r>
              <a:rPr lang="lv-LV" sz="14400" baseline="-25000" dirty="0" smtClean="0"/>
              <a:t>apjoms 						EUR</a:t>
            </a:r>
            <a:r>
              <a:rPr lang="lv-LV" sz="9600" dirty="0"/>
              <a:t>			</a:t>
            </a:r>
            <a:endParaRPr lang="lv-LV" sz="9600" dirty="0" smtClean="0"/>
          </a:p>
          <a:p>
            <a:pPr marL="0" indent="0" algn="ctr">
              <a:buNone/>
            </a:pPr>
            <a:r>
              <a:rPr lang="lv-LV" sz="14400" b="1" baseline="-25000" dirty="0" smtClean="0"/>
              <a:t>PAŠVALDĪBAS </a:t>
            </a:r>
            <a:r>
              <a:rPr lang="lv-LV" sz="14400" b="1" baseline="-25000" dirty="0"/>
              <a:t>ĒKAS</a:t>
            </a:r>
            <a:r>
              <a:rPr lang="lv-LV" sz="9600" dirty="0"/>
              <a:t>	</a:t>
            </a:r>
          </a:p>
          <a:p>
            <a:pPr marL="0" indent="0">
              <a:buNone/>
            </a:pPr>
            <a:r>
              <a:rPr lang="lv-LV" sz="14400" baseline="-25000" dirty="0"/>
              <a:t>Renovēto pašvaldības ēku skaits</a:t>
            </a:r>
            <a:r>
              <a:rPr lang="lv-LV" sz="14400" dirty="0"/>
              <a:t>			</a:t>
            </a:r>
          </a:p>
          <a:p>
            <a:pPr marL="0" indent="0">
              <a:buNone/>
            </a:pPr>
            <a:r>
              <a:rPr lang="lv-LV" sz="14400" baseline="-25000" dirty="0"/>
              <a:t>Uzstādīto siltumenerģijas skaitītāju skaits</a:t>
            </a:r>
            <a:r>
              <a:rPr lang="lv-LV" sz="9600" dirty="0"/>
              <a:t>			</a:t>
            </a:r>
          </a:p>
          <a:p>
            <a:pPr marL="0" indent="0" algn="ctr">
              <a:buNone/>
            </a:pPr>
            <a:r>
              <a:rPr lang="lv-LV" sz="9600" dirty="0"/>
              <a:t>	</a:t>
            </a:r>
          </a:p>
          <a:p>
            <a:r>
              <a:rPr lang="lv-LV" dirty="0"/>
              <a:t>		</a:t>
            </a:r>
          </a:p>
          <a:p>
            <a:r>
              <a:rPr lang="lv-LV" b="1" baseline="-25000" dirty="0"/>
              <a:t>SABIEDRĪBAS INFORMĒŠANA</a:t>
            </a:r>
            <a:r>
              <a:rPr lang="lv-LV" dirty="0"/>
              <a:t>	</a:t>
            </a:r>
          </a:p>
          <a:p>
            <a:r>
              <a:rPr lang="lv-LV" baseline="-25000" dirty="0"/>
              <a:t>Sagatavoto informatīvo materiālu skaits</a:t>
            </a:r>
            <a:r>
              <a:rPr lang="lv-LV" dirty="0"/>
              <a:t>	</a:t>
            </a:r>
            <a:r>
              <a:rPr lang="lv-LV" baseline="-25000" dirty="0"/>
              <a:t>5</a:t>
            </a:r>
            <a:r>
              <a:rPr lang="lv-LV" dirty="0"/>
              <a:t>	</a:t>
            </a:r>
            <a:r>
              <a:rPr lang="lv-LV" baseline="-25000" dirty="0"/>
              <a:t>Sabiedrisko attiecību speciālists</a:t>
            </a:r>
            <a:r>
              <a:rPr lang="lv-LV" dirty="0"/>
              <a:t>	</a:t>
            </a:r>
          </a:p>
          <a:p>
            <a:r>
              <a:rPr lang="lv-LV" b="1" baseline="-25000" dirty="0"/>
              <a:t>VISPĀRĪGI</a:t>
            </a:r>
            <a:r>
              <a:rPr lang="lv-LV" dirty="0"/>
              <a:t>	</a:t>
            </a:r>
          </a:p>
          <a:p>
            <a:r>
              <a:rPr lang="lv-LV" baseline="-25000" dirty="0"/>
              <a:t>Kopējais enerģijas patēriņš, </a:t>
            </a:r>
            <a:r>
              <a:rPr lang="lv-LV" baseline="-25000" dirty="0" err="1"/>
              <a:t>MWh</a:t>
            </a:r>
            <a:r>
              <a:rPr lang="lv-LV" dirty="0"/>
              <a:t>	</a:t>
            </a:r>
            <a:r>
              <a:rPr lang="lv-LV" baseline="-25000" dirty="0"/>
              <a:t>*</a:t>
            </a:r>
            <a:r>
              <a:rPr lang="lv-LV" dirty="0"/>
              <a:t>	</a:t>
            </a:r>
            <a:r>
              <a:rPr lang="lv-LV" baseline="-25000" dirty="0" err="1"/>
              <a:t>Energopārvaldnieks</a:t>
            </a:r>
            <a:r>
              <a:rPr lang="lv-LV" dirty="0"/>
              <a:t>	</a:t>
            </a:r>
          </a:p>
          <a:p>
            <a:r>
              <a:rPr lang="lv-LV" baseline="-25000" dirty="0"/>
              <a:t>īpatnējais enerģijas patēriņš, </a:t>
            </a:r>
            <a:r>
              <a:rPr lang="lv-LV" baseline="-25000" dirty="0" err="1"/>
              <a:t>MWh</a:t>
            </a:r>
            <a:r>
              <a:rPr lang="lv-LV" baseline="-25000" dirty="0"/>
              <a:t>/iedzīvotājs</a:t>
            </a:r>
            <a:r>
              <a:rPr lang="lv-LV" dirty="0"/>
              <a:t>	</a:t>
            </a:r>
            <a:r>
              <a:rPr lang="lv-LV" baseline="-25000" dirty="0"/>
              <a:t>*</a:t>
            </a:r>
            <a:r>
              <a:rPr lang="lv-LV" dirty="0"/>
              <a:t>	</a:t>
            </a:r>
            <a:r>
              <a:rPr lang="lv-LV" baseline="-25000" dirty="0" err="1"/>
              <a:t>Energopārvaldnieks</a:t>
            </a:r>
            <a:r>
              <a:rPr lang="lv-LV" dirty="0"/>
              <a:t>	</a:t>
            </a:r>
          </a:p>
          <a:p>
            <a:r>
              <a:rPr lang="lv-LV" baseline="-25000" dirty="0"/>
              <a:t>Kopējais CO2 emisiju apjoms, t CO2</a:t>
            </a:r>
            <a:r>
              <a:rPr lang="lv-LV" dirty="0"/>
              <a:t>	</a:t>
            </a:r>
            <a:r>
              <a:rPr lang="lv-LV" baseline="-25000" dirty="0"/>
              <a:t>*</a:t>
            </a:r>
            <a:r>
              <a:rPr lang="lv-LV" dirty="0"/>
              <a:t>	</a:t>
            </a:r>
            <a:r>
              <a:rPr lang="lv-LV" baseline="-25000" dirty="0" err="1"/>
              <a:t>Energopārvaldnieks</a:t>
            </a:r>
            <a:r>
              <a:rPr lang="lv-LV" dirty="0"/>
              <a:t>	</a:t>
            </a:r>
          </a:p>
          <a:p>
            <a:r>
              <a:rPr lang="lv-LV" baseline="-25000" dirty="0"/>
              <a:t>Īpatnējais emisiju apjoms, t CO2 /iedzīvotājs</a:t>
            </a:r>
            <a:r>
              <a:rPr lang="lv-LV" dirty="0"/>
              <a:t>	</a:t>
            </a:r>
            <a:r>
              <a:rPr lang="lv-LV" baseline="-25000" dirty="0"/>
              <a:t>*</a:t>
            </a:r>
            <a:r>
              <a:rPr lang="lv-LV" dirty="0"/>
              <a:t>	</a:t>
            </a:r>
            <a:r>
              <a:rPr lang="lv-LV" baseline="-25000" dirty="0" err="1"/>
              <a:t>Energopārvaldnieks</a:t>
            </a:r>
            <a:r>
              <a:rPr lang="lv-LV" dirty="0"/>
              <a:t>	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818687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b="1" baseline="-25000" dirty="0" smtClean="0">
                <a:solidFill>
                  <a:prstClr val="black"/>
                </a:solidFill>
              </a:rPr>
              <a:t>Rezultativitātes </a:t>
            </a:r>
            <a:r>
              <a:rPr lang="lv-LV" b="1" baseline="-25000" dirty="0">
                <a:solidFill>
                  <a:prstClr val="black"/>
                </a:solidFill>
              </a:rPr>
              <a:t>rādītāji </a:t>
            </a:r>
            <a:r>
              <a:rPr lang="lv-LV" b="1" baseline="-25000" dirty="0" smtClean="0">
                <a:solidFill>
                  <a:prstClr val="black"/>
                </a:solidFill>
              </a:rPr>
              <a:t>(2)</a:t>
            </a:r>
            <a:endParaRPr lang="lv-LV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399" y="1533525"/>
            <a:ext cx="8315325" cy="4351338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lv-LV" sz="3200" b="1" baseline="-25000" dirty="0">
                <a:solidFill>
                  <a:prstClr val="black"/>
                </a:solidFill>
              </a:rPr>
              <a:t>IELU APGAISMOJUMS</a:t>
            </a:r>
            <a:r>
              <a:rPr lang="lv-LV" sz="2400" dirty="0">
                <a:solidFill>
                  <a:prstClr val="black"/>
                </a:solidFill>
              </a:rPr>
              <a:t>	</a:t>
            </a:r>
          </a:p>
          <a:p>
            <a:pPr marL="0" lvl="0" indent="0">
              <a:buNone/>
            </a:pPr>
            <a:r>
              <a:rPr lang="lv-LV" baseline="-25000" dirty="0">
                <a:solidFill>
                  <a:prstClr val="black"/>
                </a:solidFill>
              </a:rPr>
              <a:t>Inventarizācija (gaismekļu skaits un jauda</a:t>
            </a:r>
            <a:r>
              <a:rPr lang="lv-LV" baseline="-25000" dirty="0" smtClean="0">
                <a:solidFill>
                  <a:prstClr val="black"/>
                </a:solidFill>
              </a:rPr>
              <a:t>)</a:t>
            </a:r>
            <a:r>
              <a:rPr lang="lv-LV" dirty="0" smtClean="0">
                <a:solidFill>
                  <a:prstClr val="black"/>
                </a:solidFill>
              </a:rPr>
              <a:t>		</a:t>
            </a:r>
            <a:r>
              <a:rPr lang="lv-LV" baseline="-25000" dirty="0" smtClean="0">
                <a:solidFill>
                  <a:prstClr val="black"/>
                </a:solidFill>
              </a:rPr>
              <a:t>Ir/nav</a:t>
            </a:r>
            <a:endParaRPr lang="lv-LV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lv-LV" baseline="-25000" dirty="0" smtClean="0">
                <a:solidFill>
                  <a:prstClr val="black"/>
                </a:solidFill>
              </a:rPr>
              <a:t>Jaunu</a:t>
            </a:r>
            <a:r>
              <a:rPr lang="lv-LV" dirty="0" smtClean="0">
                <a:solidFill>
                  <a:prstClr val="black"/>
                </a:solidFill>
              </a:rPr>
              <a:t> </a:t>
            </a:r>
            <a:r>
              <a:rPr lang="lv-LV" baseline="-25000" dirty="0" smtClean="0">
                <a:solidFill>
                  <a:prstClr val="black"/>
                </a:solidFill>
              </a:rPr>
              <a:t>apgaismojuma </a:t>
            </a:r>
            <a:r>
              <a:rPr lang="lv-LV" baseline="-25000" dirty="0">
                <a:solidFill>
                  <a:prstClr val="black"/>
                </a:solidFill>
              </a:rPr>
              <a:t>posmu izbūve</a:t>
            </a:r>
            <a:r>
              <a:rPr lang="lv-LV" dirty="0">
                <a:solidFill>
                  <a:prstClr val="black"/>
                </a:solidFill>
              </a:rPr>
              <a:t>		</a:t>
            </a:r>
            <a:r>
              <a:rPr lang="lv-LV" baseline="-25000" dirty="0" smtClean="0">
                <a:solidFill>
                  <a:prstClr val="black"/>
                </a:solidFill>
              </a:rPr>
              <a:t>	</a:t>
            </a:r>
            <a:r>
              <a:rPr lang="lv-LV" dirty="0">
                <a:solidFill>
                  <a:prstClr val="black"/>
                </a:solidFill>
              </a:rPr>
              <a:t>	</a:t>
            </a:r>
          </a:p>
          <a:p>
            <a:pPr marL="0" lvl="0" indent="0">
              <a:buNone/>
            </a:pPr>
            <a:r>
              <a:rPr lang="lv-LV" baseline="-25000" dirty="0">
                <a:solidFill>
                  <a:prstClr val="black"/>
                </a:solidFill>
              </a:rPr>
              <a:t>Modernizācijas projektu skaits</a:t>
            </a:r>
            <a:r>
              <a:rPr lang="lv-LV" sz="2400" dirty="0">
                <a:solidFill>
                  <a:prstClr val="black"/>
                </a:solidFill>
              </a:rPr>
              <a:t>			</a:t>
            </a:r>
          </a:p>
          <a:p>
            <a:pPr marL="0" lvl="0" indent="0" algn="ctr">
              <a:buNone/>
            </a:pPr>
            <a:r>
              <a:rPr lang="lv-LV" sz="3200" b="1" baseline="-25000" dirty="0">
                <a:solidFill>
                  <a:prstClr val="black"/>
                </a:solidFill>
              </a:rPr>
              <a:t>PAŠVALDĪBAS TRANSPORTS</a:t>
            </a:r>
            <a:r>
              <a:rPr lang="lv-LV" sz="2400" dirty="0">
                <a:solidFill>
                  <a:prstClr val="black"/>
                </a:solidFill>
              </a:rPr>
              <a:t>	</a:t>
            </a:r>
          </a:p>
          <a:p>
            <a:pPr marL="0" lvl="0" indent="0">
              <a:buNone/>
            </a:pPr>
            <a:r>
              <a:rPr lang="lv-LV" baseline="-25000" dirty="0">
                <a:solidFill>
                  <a:prstClr val="black"/>
                </a:solidFill>
              </a:rPr>
              <a:t>Degvielas patēriņa samazinājums</a:t>
            </a:r>
            <a:r>
              <a:rPr lang="lv-LV" sz="2400" dirty="0">
                <a:solidFill>
                  <a:prstClr val="black"/>
                </a:solidFill>
              </a:rPr>
              <a:t>	</a:t>
            </a:r>
            <a:endParaRPr lang="lv-LV" sz="2400" dirty="0" smtClean="0">
              <a:solidFill>
                <a:prstClr val="black"/>
              </a:solidFill>
            </a:endParaRPr>
          </a:p>
          <a:p>
            <a:pPr marL="0" lvl="0" indent="0" algn="ctr">
              <a:buNone/>
            </a:pPr>
            <a:r>
              <a:rPr lang="lv-LV" sz="3200" b="1" baseline="-25000" dirty="0" smtClean="0">
                <a:solidFill>
                  <a:prstClr val="black"/>
                </a:solidFill>
              </a:rPr>
              <a:t>ZAĻAIS </a:t>
            </a:r>
            <a:r>
              <a:rPr lang="lv-LV" sz="3200" b="1" baseline="-25000" dirty="0">
                <a:solidFill>
                  <a:prstClr val="black"/>
                </a:solidFill>
              </a:rPr>
              <a:t>PUBLISKAIS IEPIRKUMS</a:t>
            </a:r>
            <a:r>
              <a:rPr lang="lv-LV" sz="2400" dirty="0">
                <a:solidFill>
                  <a:prstClr val="black"/>
                </a:solidFill>
              </a:rPr>
              <a:t>	</a:t>
            </a:r>
          </a:p>
          <a:p>
            <a:pPr marL="0" lvl="0" indent="0">
              <a:buNone/>
            </a:pPr>
            <a:r>
              <a:rPr lang="lv-LV" baseline="-25000" dirty="0">
                <a:solidFill>
                  <a:prstClr val="black"/>
                </a:solidFill>
              </a:rPr>
              <a:t>Zaļo iepirkumu īpatsvars no visiem pašvaldības iepirkumiem </a:t>
            </a:r>
            <a:r>
              <a:rPr lang="lv-LV" sz="2400" baseline="-25000" dirty="0" smtClean="0">
                <a:solidFill>
                  <a:prstClr val="black"/>
                </a:solidFill>
              </a:rPr>
              <a:t>		%</a:t>
            </a:r>
            <a:r>
              <a:rPr lang="lv-LV" sz="2400" dirty="0">
                <a:solidFill>
                  <a:prstClr val="black"/>
                </a:solidFill>
              </a:rPr>
              <a:t>			</a:t>
            </a:r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8855670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3200" dirty="0"/>
              <a:t>Rezultativitātes rādītāji </a:t>
            </a:r>
            <a:r>
              <a:rPr lang="lv-LV" sz="3200" dirty="0" smtClean="0"/>
              <a:t>(3)</a:t>
            </a:r>
            <a:endParaRPr lang="lv-LV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617200" cy="4351338"/>
          </a:xfrm>
        </p:spPr>
        <p:txBody>
          <a:bodyPr/>
          <a:lstStyle/>
          <a:p>
            <a:pPr marL="0" lvl="0" indent="0" algn="ctr">
              <a:buNone/>
            </a:pPr>
            <a:r>
              <a:rPr lang="lv-LV" sz="3200" b="1" baseline="-25000" dirty="0">
                <a:solidFill>
                  <a:prstClr val="black"/>
                </a:solidFill>
              </a:rPr>
              <a:t>ENERĢIJAS RAŽOŠANAS SEKTORS</a:t>
            </a:r>
            <a:r>
              <a:rPr lang="lv-LV" sz="2400" dirty="0">
                <a:solidFill>
                  <a:prstClr val="black"/>
                </a:solidFill>
              </a:rPr>
              <a:t>	</a:t>
            </a:r>
          </a:p>
          <a:p>
            <a:pPr marL="0" lvl="0" indent="0">
              <a:buNone/>
            </a:pPr>
            <a:r>
              <a:rPr lang="lv-LV" sz="3200" baseline="-25000" dirty="0">
                <a:solidFill>
                  <a:prstClr val="black"/>
                </a:solidFill>
              </a:rPr>
              <a:t>Saražotais siltumenerģijas </a:t>
            </a:r>
            <a:r>
              <a:rPr lang="lv-LV" sz="3200" baseline="-25000" dirty="0" smtClean="0">
                <a:solidFill>
                  <a:prstClr val="black"/>
                </a:solidFill>
              </a:rPr>
              <a:t>daudzums 					</a:t>
            </a:r>
            <a:r>
              <a:rPr lang="lv-LV" sz="3200" baseline="-25000" dirty="0" err="1" smtClean="0">
                <a:solidFill>
                  <a:prstClr val="black"/>
                </a:solidFill>
              </a:rPr>
              <a:t>MWh</a:t>
            </a:r>
            <a:r>
              <a:rPr lang="lv-LV" sz="2400" dirty="0">
                <a:solidFill>
                  <a:prstClr val="black"/>
                </a:solidFill>
              </a:rPr>
              <a:t>		</a:t>
            </a:r>
          </a:p>
          <a:p>
            <a:pPr marL="0" lvl="0" indent="0">
              <a:buNone/>
            </a:pPr>
            <a:r>
              <a:rPr lang="lv-LV" sz="3200" baseline="-25000" dirty="0">
                <a:solidFill>
                  <a:prstClr val="black"/>
                </a:solidFill>
              </a:rPr>
              <a:t>Uzstādīto siltumenerģijas skaitītāju skaits</a:t>
            </a:r>
            <a:r>
              <a:rPr lang="lv-LV" sz="2400" dirty="0">
                <a:solidFill>
                  <a:prstClr val="black"/>
                </a:solidFill>
              </a:rPr>
              <a:t>		</a:t>
            </a:r>
            <a:endParaRPr lang="lv-LV" sz="700" dirty="0">
              <a:solidFill>
                <a:prstClr val="black"/>
              </a:solidFill>
            </a:endParaRPr>
          </a:p>
          <a:p>
            <a:pPr lvl="0"/>
            <a:r>
              <a:rPr lang="lv-LV" baseline="-25000" dirty="0">
                <a:solidFill>
                  <a:prstClr val="black"/>
                </a:solidFill>
              </a:rPr>
              <a:t>Jaunu kurināmā novietņu izbūve</a:t>
            </a:r>
            <a:r>
              <a:rPr lang="lv-LV" dirty="0">
                <a:solidFill>
                  <a:prstClr val="black"/>
                </a:solidFill>
              </a:rPr>
              <a:t>		</a:t>
            </a:r>
            <a:r>
              <a:rPr lang="lv-LV" sz="700" dirty="0">
                <a:solidFill>
                  <a:prstClr val="black"/>
                </a:solidFill>
              </a:rPr>
              <a:t>	</a:t>
            </a:r>
          </a:p>
          <a:p>
            <a:pPr lvl="0"/>
            <a:r>
              <a:rPr lang="lv-LV" baseline="-25000" dirty="0">
                <a:solidFill>
                  <a:prstClr val="black"/>
                </a:solidFill>
              </a:rPr>
              <a:t>Siltumenerģijas zudumi </a:t>
            </a:r>
            <a:r>
              <a:rPr lang="lv-LV" baseline="-25000" dirty="0" smtClean="0">
                <a:solidFill>
                  <a:prstClr val="black"/>
                </a:solidFill>
              </a:rPr>
              <a:t>siltumtīklos 					%</a:t>
            </a:r>
            <a:r>
              <a:rPr lang="lv-LV" dirty="0">
                <a:solidFill>
                  <a:prstClr val="black"/>
                </a:solidFill>
              </a:rPr>
              <a:t>		</a:t>
            </a:r>
          </a:p>
          <a:p>
            <a:pPr lvl="0"/>
            <a:r>
              <a:rPr lang="lv-LV" baseline="-25000" dirty="0">
                <a:solidFill>
                  <a:prstClr val="black"/>
                </a:solidFill>
              </a:rPr>
              <a:t>Pieslēgto patērētāju skaits</a:t>
            </a:r>
            <a:r>
              <a:rPr lang="lv-LV" dirty="0">
                <a:solidFill>
                  <a:prstClr val="black"/>
                </a:solidFill>
              </a:rPr>
              <a:t>			</a:t>
            </a:r>
          </a:p>
          <a:p>
            <a:pPr lvl="0"/>
            <a:r>
              <a:rPr lang="lv-LV" baseline="-25000" dirty="0">
                <a:solidFill>
                  <a:prstClr val="black"/>
                </a:solidFill>
              </a:rPr>
              <a:t>No AER saražotā </a:t>
            </a:r>
            <a:r>
              <a:rPr lang="lv-LV" baseline="-25000" dirty="0" smtClean="0">
                <a:solidFill>
                  <a:prstClr val="black"/>
                </a:solidFill>
              </a:rPr>
              <a:t>elektroenerģija 						</a:t>
            </a:r>
            <a:r>
              <a:rPr lang="lv-LV" baseline="-25000" dirty="0" err="1" smtClean="0">
                <a:solidFill>
                  <a:prstClr val="black"/>
                </a:solidFill>
              </a:rPr>
              <a:t>MWh</a:t>
            </a:r>
            <a:r>
              <a:rPr lang="lv-LV" dirty="0">
                <a:solidFill>
                  <a:prstClr val="black"/>
                </a:solidFill>
              </a:rPr>
              <a:t>		</a:t>
            </a:r>
            <a:r>
              <a:rPr lang="lv-LV" sz="700" dirty="0">
                <a:solidFill>
                  <a:prstClr val="black"/>
                </a:solidFill>
              </a:rPr>
              <a:t>	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4378569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3600" dirty="0"/>
              <a:t>Rezultativitātes rādītāji </a:t>
            </a:r>
            <a:r>
              <a:rPr lang="lv-LV" sz="3600" dirty="0" smtClean="0"/>
              <a:t>(4)</a:t>
            </a:r>
            <a:endParaRPr lang="lv-LV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27100" y="1431925"/>
            <a:ext cx="10591800" cy="4351338"/>
          </a:xfrm>
        </p:spPr>
        <p:txBody>
          <a:bodyPr>
            <a:normAutofit fontScale="92500" lnSpcReduction="20000"/>
          </a:bodyPr>
          <a:lstStyle/>
          <a:p>
            <a:pPr marL="0" lvl="0" indent="0" algn="ctr">
              <a:buNone/>
            </a:pPr>
            <a:r>
              <a:rPr lang="lv-LV" sz="3200" b="1" baseline="-25000" dirty="0" smtClean="0">
                <a:solidFill>
                  <a:prstClr val="black"/>
                </a:solidFill>
              </a:rPr>
              <a:t>DAUDZDZĪVOKĻU </a:t>
            </a:r>
            <a:r>
              <a:rPr lang="lv-LV" sz="3200" b="1" baseline="-25000" dirty="0">
                <a:solidFill>
                  <a:prstClr val="black"/>
                </a:solidFill>
              </a:rPr>
              <a:t>ĒKAS</a:t>
            </a:r>
            <a:r>
              <a:rPr lang="lv-LV" sz="3200" dirty="0">
                <a:solidFill>
                  <a:prstClr val="black"/>
                </a:solidFill>
              </a:rPr>
              <a:t>	</a:t>
            </a:r>
          </a:p>
          <a:p>
            <a:pPr marL="0" lvl="0" indent="0">
              <a:buNone/>
            </a:pPr>
            <a:r>
              <a:rPr lang="lv-LV" sz="3200" baseline="-25000" dirty="0" smtClean="0">
                <a:solidFill>
                  <a:prstClr val="black"/>
                </a:solidFill>
              </a:rPr>
              <a:t>Īpatnējais </a:t>
            </a:r>
            <a:r>
              <a:rPr lang="lv-LV" sz="3200" baseline="-25000" dirty="0">
                <a:solidFill>
                  <a:prstClr val="black"/>
                </a:solidFill>
              </a:rPr>
              <a:t>siltumenerģijas </a:t>
            </a:r>
            <a:r>
              <a:rPr lang="lv-LV" sz="3200" baseline="-25000" dirty="0" smtClean="0">
                <a:solidFill>
                  <a:prstClr val="black"/>
                </a:solidFill>
              </a:rPr>
              <a:t>patēriņš </a:t>
            </a:r>
            <a:r>
              <a:rPr lang="lv-LV" sz="3200" baseline="-25000" dirty="0">
                <a:solidFill>
                  <a:prstClr val="black"/>
                </a:solidFill>
              </a:rPr>
              <a:t>kWh/m2 (ar klimata korekciju) </a:t>
            </a:r>
            <a:r>
              <a:rPr lang="lv-LV" sz="3200" baseline="-25000" dirty="0" smtClean="0">
                <a:solidFill>
                  <a:prstClr val="black"/>
                </a:solidFill>
              </a:rPr>
              <a:t>renovētās </a:t>
            </a:r>
            <a:r>
              <a:rPr lang="lv-LV" sz="3200" baseline="-25000" dirty="0">
                <a:solidFill>
                  <a:prstClr val="black"/>
                </a:solidFill>
              </a:rPr>
              <a:t>un nerenovētās </a:t>
            </a:r>
            <a:r>
              <a:rPr lang="lv-LV" sz="3200" baseline="-25000" dirty="0" smtClean="0">
                <a:solidFill>
                  <a:prstClr val="black"/>
                </a:solidFill>
              </a:rPr>
              <a:t>ēkās </a:t>
            </a:r>
            <a:r>
              <a:rPr lang="lv-LV" sz="3200" dirty="0">
                <a:solidFill>
                  <a:prstClr val="black"/>
                </a:solidFill>
              </a:rPr>
              <a:t>	</a:t>
            </a:r>
          </a:p>
          <a:p>
            <a:pPr marL="0" lvl="0" indent="0">
              <a:buNone/>
            </a:pPr>
            <a:r>
              <a:rPr lang="lv-LV" sz="3200" baseline="-25000" dirty="0">
                <a:solidFill>
                  <a:prstClr val="black"/>
                </a:solidFill>
              </a:rPr>
              <a:t>Renovēto daudzdzīvokļu ēku skaits</a:t>
            </a:r>
            <a:r>
              <a:rPr lang="lv-LV" sz="3200" dirty="0">
                <a:solidFill>
                  <a:prstClr val="black"/>
                </a:solidFill>
              </a:rPr>
              <a:t>			</a:t>
            </a:r>
            <a:endParaRPr lang="lv-LV" sz="3200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lv-LV" sz="3200" baseline="-25000" dirty="0" smtClean="0">
                <a:solidFill>
                  <a:prstClr val="black"/>
                </a:solidFill>
              </a:rPr>
              <a:t>Uzstādīto </a:t>
            </a:r>
            <a:r>
              <a:rPr lang="lv-LV" sz="3200" baseline="-25000" dirty="0">
                <a:solidFill>
                  <a:prstClr val="black"/>
                </a:solidFill>
              </a:rPr>
              <a:t>siltumenerģijas skaitītāju skaits</a:t>
            </a:r>
            <a:r>
              <a:rPr lang="lv-LV" sz="3200" dirty="0">
                <a:solidFill>
                  <a:prstClr val="black"/>
                </a:solidFill>
              </a:rPr>
              <a:t>			</a:t>
            </a:r>
          </a:p>
          <a:p>
            <a:pPr marL="0" lvl="0" indent="0" algn="ctr">
              <a:buNone/>
            </a:pPr>
            <a:r>
              <a:rPr lang="lv-LV" sz="3200" b="1" baseline="-25000" dirty="0">
                <a:solidFill>
                  <a:prstClr val="black"/>
                </a:solidFill>
              </a:rPr>
              <a:t>PRIVĀTAIS </a:t>
            </a:r>
            <a:r>
              <a:rPr lang="lv-LV" sz="3200" b="1" baseline="-25000" dirty="0" smtClean="0">
                <a:solidFill>
                  <a:prstClr val="black"/>
                </a:solidFill>
              </a:rPr>
              <a:t>TRANSPORTS</a:t>
            </a:r>
            <a:endParaRPr lang="lv-LV" sz="2000" dirty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lv-LV" sz="3500" baseline="-25000" dirty="0">
                <a:solidFill>
                  <a:prstClr val="black"/>
                </a:solidFill>
              </a:rPr>
              <a:t>Veloceliņu garums, km</a:t>
            </a:r>
            <a:r>
              <a:rPr lang="lv-LV" sz="3500" dirty="0">
                <a:solidFill>
                  <a:prstClr val="black"/>
                </a:solidFill>
              </a:rPr>
              <a:t>			</a:t>
            </a:r>
          </a:p>
          <a:p>
            <a:pPr marL="0" lvl="0" indent="0">
              <a:buNone/>
            </a:pPr>
            <a:r>
              <a:rPr lang="lv-LV" sz="3500" baseline="-25000" dirty="0" err="1">
                <a:solidFill>
                  <a:prstClr val="black"/>
                </a:solidFill>
              </a:rPr>
              <a:t>Velo</a:t>
            </a:r>
            <a:r>
              <a:rPr lang="lv-LV" sz="3500" baseline="-25000" dirty="0">
                <a:solidFill>
                  <a:prstClr val="black"/>
                </a:solidFill>
              </a:rPr>
              <a:t> novietņu skaits</a:t>
            </a:r>
            <a:r>
              <a:rPr lang="lv-LV" sz="3500" dirty="0">
                <a:solidFill>
                  <a:prstClr val="black"/>
                </a:solidFill>
              </a:rPr>
              <a:t>			</a:t>
            </a:r>
          </a:p>
          <a:p>
            <a:pPr marL="0" lvl="0" indent="0">
              <a:buNone/>
            </a:pPr>
            <a:r>
              <a:rPr lang="lv-LV" sz="3500" dirty="0">
                <a:solidFill>
                  <a:prstClr val="black"/>
                </a:solidFill>
              </a:rPr>
              <a:t>	</a:t>
            </a:r>
          </a:p>
          <a:p>
            <a:pPr marL="0" lvl="0" indent="0" algn="ctr">
              <a:buNone/>
            </a:pPr>
            <a:r>
              <a:rPr lang="lv-LV" sz="3200" dirty="0">
                <a:solidFill>
                  <a:prstClr val="black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75374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z="3600" dirty="0">
                <a:solidFill>
                  <a:prstClr val="black"/>
                </a:solidFill>
              </a:rPr>
              <a:t>Rezultativitātes rādītāji </a:t>
            </a:r>
            <a:r>
              <a:rPr lang="lv-LV" sz="3600" dirty="0" smtClean="0">
                <a:solidFill>
                  <a:prstClr val="black"/>
                </a:solidFill>
              </a:rPr>
              <a:t>(5)</a:t>
            </a:r>
            <a:endParaRPr lang="lv-LV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4700" y="1381125"/>
            <a:ext cx="11099800" cy="4351338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lv-LV" sz="3200" b="1" baseline="-25000" dirty="0">
                <a:solidFill>
                  <a:prstClr val="black"/>
                </a:solidFill>
              </a:rPr>
              <a:t>SABIEDRĪBAS INFORMĒŠANA</a:t>
            </a:r>
            <a:r>
              <a:rPr lang="lv-LV" sz="3200" dirty="0">
                <a:solidFill>
                  <a:prstClr val="black"/>
                </a:solidFill>
              </a:rPr>
              <a:t>	</a:t>
            </a:r>
          </a:p>
          <a:p>
            <a:pPr marL="0" lvl="0" indent="0">
              <a:buNone/>
            </a:pPr>
            <a:r>
              <a:rPr lang="lv-LV" sz="3200" baseline="-25000" dirty="0">
                <a:solidFill>
                  <a:prstClr val="black"/>
                </a:solidFill>
              </a:rPr>
              <a:t>Sagatavoto informatīvo materiālu skaits</a:t>
            </a:r>
            <a:r>
              <a:rPr lang="lv-LV" sz="3200" dirty="0">
                <a:solidFill>
                  <a:prstClr val="black"/>
                </a:solidFill>
              </a:rPr>
              <a:t>		</a:t>
            </a:r>
          </a:p>
          <a:p>
            <a:pPr marL="0" lvl="0" indent="0" algn="ctr">
              <a:buNone/>
            </a:pPr>
            <a:r>
              <a:rPr lang="lv-LV" sz="3200" b="1" baseline="-25000" dirty="0">
                <a:solidFill>
                  <a:prstClr val="black"/>
                </a:solidFill>
              </a:rPr>
              <a:t>VISPĀRĪGI</a:t>
            </a:r>
            <a:r>
              <a:rPr lang="lv-LV" sz="3200" dirty="0">
                <a:solidFill>
                  <a:prstClr val="black"/>
                </a:solidFill>
              </a:rPr>
              <a:t>	</a:t>
            </a:r>
          </a:p>
          <a:p>
            <a:pPr marL="0" lvl="0" indent="0">
              <a:buNone/>
            </a:pPr>
            <a:r>
              <a:rPr lang="lv-LV" sz="3200" baseline="-25000" dirty="0">
                <a:solidFill>
                  <a:prstClr val="black"/>
                </a:solidFill>
              </a:rPr>
              <a:t>Kopējais enerģijas </a:t>
            </a:r>
            <a:r>
              <a:rPr lang="lv-LV" sz="3200" baseline="-25000" dirty="0" smtClean="0">
                <a:solidFill>
                  <a:prstClr val="black"/>
                </a:solidFill>
              </a:rPr>
              <a:t>patēriņš 						</a:t>
            </a:r>
            <a:r>
              <a:rPr lang="lv-LV" sz="3200" baseline="-25000" dirty="0" err="1" smtClean="0">
                <a:solidFill>
                  <a:prstClr val="black"/>
                </a:solidFill>
              </a:rPr>
              <a:t>MWh</a:t>
            </a:r>
            <a:r>
              <a:rPr lang="lv-LV" sz="3200" dirty="0">
                <a:solidFill>
                  <a:prstClr val="black"/>
                </a:solidFill>
              </a:rPr>
              <a:t>	</a:t>
            </a:r>
            <a:endParaRPr lang="lv-LV" sz="3200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lv-LV" sz="3200" baseline="-25000" dirty="0" smtClean="0">
                <a:solidFill>
                  <a:prstClr val="black"/>
                </a:solidFill>
              </a:rPr>
              <a:t>Īpatnējais </a:t>
            </a:r>
            <a:r>
              <a:rPr lang="lv-LV" sz="3200" baseline="-25000" dirty="0">
                <a:solidFill>
                  <a:prstClr val="black"/>
                </a:solidFill>
              </a:rPr>
              <a:t>enerģijas </a:t>
            </a:r>
            <a:r>
              <a:rPr lang="lv-LV" sz="3200" baseline="-25000" dirty="0" smtClean="0">
                <a:solidFill>
                  <a:prstClr val="black"/>
                </a:solidFill>
              </a:rPr>
              <a:t>patēriņš 						</a:t>
            </a:r>
            <a:r>
              <a:rPr lang="lv-LV" sz="3200" baseline="-25000" dirty="0" err="1" smtClean="0">
                <a:solidFill>
                  <a:prstClr val="black"/>
                </a:solidFill>
              </a:rPr>
              <a:t>MWh</a:t>
            </a:r>
            <a:r>
              <a:rPr lang="lv-LV" sz="3200" baseline="-25000" dirty="0" smtClean="0">
                <a:solidFill>
                  <a:prstClr val="black"/>
                </a:solidFill>
              </a:rPr>
              <a:t>/iedzīvotājs</a:t>
            </a:r>
            <a:endParaRPr lang="lv-LV" sz="3200" dirty="0" smtClean="0">
              <a:solidFill>
                <a:prstClr val="black"/>
              </a:solidFill>
            </a:endParaRPr>
          </a:p>
          <a:p>
            <a:pPr marL="0" lvl="0" indent="0">
              <a:buNone/>
            </a:pPr>
            <a:r>
              <a:rPr lang="lv-LV" sz="3200" baseline="-25000" dirty="0" smtClean="0">
                <a:solidFill>
                  <a:prstClr val="black"/>
                </a:solidFill>
              </a:rPr>
              <a:t>Kopējais </a:t>
            </a:r>
            <a:r>
              <a:rPr lang="lv-LV" sz="3200" baseline="-25000" dirty="0">
                <a:solidFill>
                  <a:prstClr val="black"/>
                </a:solidFill>
              </a:rPr>
              <a:t>CO2 emisiju </a:t>
            </a:r>
            <a:r>
              <a:rPr lang="lv-LV" sz="3200" baseline="-25000" dirty="0" smtClean="0">
                <a:solidFill>
                  <a:prstClr val="black"/>
                </a:solidFill>
              </a:rPr>
              <a:t>apjoms 						t </a:t>
            </a:r>
            <a:r>
              <a:rPr lang="lv-LV" sz="3200" baseline="-25000" dirty="0">
                <a:solidFill>
                  <a:prstClr val="black"/>
                </a:solidFill>
              </a:rPr>
              <a:t>CO2</a:t>
            </a:r>
            <a:r>
              <a:rPr lang="lv-LV" sz="3200" dirty="0">
                <a:solidFill>
                  <a:prstClr val="black"/>
                </a:solidFill>
              </a:rPr>
              <a:t>		</a:t>
            </a:r>
          </a:p>
          <a:p>
            <a:pPr marL="0" lvl="0" indent="0">
              <a:buNone/>
            </a:pPr>
            <a:r>
              <a:rPr lang="lv-LV" sz="3200" baseline="-25000" dirty="0">
                <a:solidFill>
                  <a:prstClr val="black"/>
                </a:solidFill>
              </a:rPr>
              <a:t>Īpatnējais emisiju </a:t>
            </a:r>
            <a:r>
              <a:rPr lang="lv-LV" sz="3200" baseline="-25000" dirty="0" smtClean="0">
                <a:solidFill>
                  <a:prstClr val="black"/>
                </a:solidFill>
              </a:rPr>
              <a:t>apjoms 						t </a:t>
            </a:r>
            <a:r>
              <a:rPr lang="lv-LV" sz="3200" baseline="-25000" dirty="0">
                <a:solidFill>
                  <a:prstClr val="black"/>
                </a:solidFill>
              </a:rPr>
              <a:t>CO2 /iedzīvotājs</a:t>
            </a:r>
            <a:r>
              <a:rPr lang="lv-LV" sz="3200" dirty="0">
                <a:solidFill>
                  <a:prstClr val="black"/>
                </a:solidFill>
              </a:rPr>
              <a:t>	</a:t>
            </a:r>
            <a:endParaRPr lang="lv-LV" sz="3200" dirty="0"/>
          </a:p>
        </p:txBody>
      </p:sp>
    </p:spTree>
    <p:extLst>
      <p:ext uri="{BB962C8B-B14F-4D97-AF65-F5344CB8AC3E}">
        <p14:creationId xmlns:p14="http://schemas.microsoft.com/office/powerpoint/2010/main" val="21474746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2692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445</TotalTime>
  <Words>91</Words>
  <Application>Microsoft Office PowerPoint</Application>
  <PresentationFormat>Custom</PresentationFormat>
  <Paragraphs>67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dizains</vt:lpstr>
      <vt:lpstr>PowerPoint Presentation</vt:lpstr>
      <vt:lpstr>Zemgales ERP Monitoringa sistēmas izveide </vt:lpstr>
      <vt:lpstr>Projektu daļa</vt:lpstr>
      <vt:lpstr>Rezultativitātes rādītāji (1)</vt:lpstr>
      <vt:lpstr>Rezultativitātes rādītāji (2)</vt:lpstr>
      <vt:lpstr>Rezultativitātes rādītāji (3)</vt:lpstr>
      <vt:lpstr>Rezultativitātes rādītāji (4)</vt:lpstr>
      <vt:lpstr>Rezultativitātes rādītāji (5)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Zemgales Plānošanas reģions</dc:title>
  <dc:creator>AigarsIevins</dc:creator>
  <cp:lastModifiedBy>Lietotajs1</cp:lastModifiedBy>
  <cp:revision>34</cp:revision>
  <cp:lastPrinted>2015-06-27T09:43:04Z</cp:lastPrinted>
  <dcterms:created xsi:type="dcterms:W3CDTF">2015-05-26T07:24:58Z</dcterms:created>
  <dcterms:modified xsi:type="dcterms:W3CDTF">2018-05-25T06:25:46Z</dcterms:modified>
</cp:coreProperties>
</file>