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8"/>
  </p:notesMasterIdLst>
  <p:handoutMasterIdLst>
    <p:handoutMasterId r:id="rId29"/>
  </p:handoutMasterIdLst>
  <p:sldIdLst>
    <p:sldId id="257" r:id="rId2"/>
    <p:sldId id="309" r:id="rId3"/>
    <p:sldId id="293" r:id="rId4"/>
    <p:sldId id="296" r:id="rId5"/>
    <p:sldId id="292" r:id="rId6"/>
    <p:sldId id="289" r:id="rId7"/>
    <p:sldId id="294" r:id="rId8"/>
    <p:sldId id="310" r:id="rId9"/>
    <p:sldId id="297" r:id="rId10"/>
    <p:sldId id="317" r:id="rId11"/>
    <p:sldId id="312" r:id="rId12"/>
    <p:sldId id="315" r:id="rId13"/>
    <p:sldId id="298" r:id="rId14"/>
    <p:sldId id="299" r:id="rId15"/>
    <p:sldId id="311" r:id="rId16"/>
    <p:sldId id="301" r:id="rId17"/>
    <p:sldId id="303" r:id="rId18"/>
    <p:sldId id="302" r:id="rId19"/>
    <p:sldId id="314" r:id="rId20"/>
    <p:sldId id="300" r:id="rId21"/>
    <p:sldId id="313" r:id="rId22"/>
    <p:sldId id="305" r:id="rId23"/>
    <p:sldId id="316" r:id="rId24"/>
    <p:sldId id="306" r:id="rId25"/>
    <p:sldId id="269" r:id="rId26"/>
    <p:sldId id="260" r:id="rId27"/>
  </p:sldIdLst>
  <p:sldSz cx="12192000" cy="6858000"/>
  <p:notesSz cx="6735763" cy="9866313"/>
  <p:defaultTextStyle>
    <a:defPPr>
      <a:defRPr lang="lv-LV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ZPR ZPR" initials="ZZ" lastIdx="0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60093"/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Vidējs stils 2 - izcēlum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982" autoAdjust="0"/>
    <p:restoredTop sz="83159" autoAdjust="0"/>
  </p:normalViewPr>
  <p:slideViewPr>
    <p:cSldViewPr snapToGrid="0">
      <p:cViewPr varScale="1">
        <p:scale>
          <a:sx n="67" d="100"/>
          <a:sy n="67" d="100"/>
        </p:scale>
        <p:origin x="66" y="630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2" y="1"/>
            <a:ext cx="2919565" cy="493316"/>
          </a:xfrm>
          <a:prstGeom prst="rect">
            <a:avLst/>
          </a:prstGeom>
        </p:spPr>
        <p:txBody>
          <a:bodyPr vert="horz" lIns="90721" tIns="45361" rIns="90721" bIns="45361" rtlCol="0"/>
          <a:lstStyle>
            <a:lvl1pPr algn="l">
              <a:defRPr sz="1200"/>
            </a:lvl1pPr>
          </a:lstStyle>
          <a:p>
            <a:endParaRPr lang="lv-LV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14629" y="1"/>
            <a:ext cx="2919565" cy="493316"/>
          </a:xfrm>
          <a:prstGeom prst="rect">
            <a:avLst/>
          </a:prstGeom>
        </p:spPr>
        <p:txBody>
          <a:bodyPr vert="horz" lIns="90721" tIns="45361" rIns="90721" bIns="45361" rtlCol="0"/>
          <a:lstStyle>
            <a:lvl1pPr algn="r">
              <a:defRPr sz="1200"/>
            </a:lvl1pPr>
          </a:lstStyle>
          <a:p>
            <a:fld id="{DAC1AF1E-7A5D-48BF-ADCC-0C01B273CDEC}" type="datetimeFigureOut">
              <a:rPr lang="lv-LV" smtClean="0"/>
              <a:t>2018.05.25.</a:t>
            </a:fld>
            <a:endParaRPr lang="lv-LV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2" y="9371413"/>
            <a:ext cx="2919565" cy="493316"/>
          </a:xfrm>
          <a:prstGeom prst="rect">
            <a:avLst/>
          </a:prstGeom>
        </p:spPr>
        <p:txBody>
          <a:bodyPr vert="horz" lIns="90721" tIns="45361" rIns="90721" bIns="45361" rtlCol="0" anchor="b"/>
          <a:lstStyle>
            <a:lvl1pPr algn="l">
              <a:defRPr sz="1200"/>
            </a:lvl1pPr>
          </a:lstStyle>
          <a:p>
            <a:endParaRPr lang="lv-LV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14629" y="9371413"/>
            <a:ext cx="2919565" cy="493316"/>
          </a:xfrm>
          <a:prstGeom prst="rect">
            <a:avLst/>
          </a:prstGeom>
        </p:spPr>
        <p:txBody>
          <a:bodyPr vert="horz" lIns="90721" tIns="45361" rIns="90721" bIns="45361" rtlCol="0" anchor="b"/>
          <a:lstStyle>
            <a:lvl1pPr algn="r">
              <a:defRPr sz="1200"/>
            </a:lvl1pPr>
          </a:lstStyle>
          <a:p>
            <a:fld id="{ACC510F3-1882-4A3E-AF40-089EA0869478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398866847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alvenes vietturis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2918249" cy="494982"/>
          </a:xfrm>
          <a:prstGeom prst="rect">
            <a:avLst/>
          </a:prstGeom>
        </p:spPr>
        <p:txBody>
          <a:bodyPr vert="horz" lIns="91325" tIns="45662" rIns="91325" bIns="45662" rtlCol="0"/>
          <a:lstStyle>
            <a:lvl1pPr algn="l">
              <a:defRPr sz="1200"/>
            </a:lvl1pPr>
          </a:lstStyle>
          <a:p>
            <a:endParaRPr lang="lv-LV"/>
          </a:p>
        </p:txBody>
      </p:sp>
      <p:sp>
        <p:nvSpPr>
          <p:cNvPr id="3" name="Datuma vietturis 2"/>
          <p:cNvSpPr>
            <a:spLocks noGrp="1"/>
          </p:cNvSpPr>
          <p:nvPr>
            <p:ph type="dt" idx="1"/>
          </p:nvPr>
        </p:nvSpPr>
        <p:spPr>
          <a:xfrm>
            <a:off x="3815930" y="0"/>
            <a:ext cx="2918249" cy="494982"/>
          </a:xfrm>
          <a:prstGeom prst="rect">
            <a:avLst/>
          </a:prstGeom>
        </p:spPr>
        <p:txBody>
          <a:bodyPr vert="horz" lIns="91325" tIns="45662" rIns="91325" bIns="45662" rtlCol="0"/>
          <a:lstStyle>
            <a:lvl1pPr algn="r">
              <a:defRPr sz="1200"/>
            </a:lvl1pPr>
          </a:lstStyle>
          <a:p>
            <a:fld id="{366709E8-906B-435D-A788-1B39F3C223A7}" type="datetimeFigureOut">
              <a:rPr lang="lv-LV" smtClean="0"/>
              <a:t>2018.05.25.</a:t>
            </a:fld>
            <a:endParaRPr lang="lv-LV"/>
          </a:p>
        </p:txBody>
      </p:sp>
      <p:sp>
        <p:nvSpPr>
          <p:cNvPr id="4" name="Slaida attēla vietturis 3"/>
          <p:cNvSpPr>
            <a:spLocks noGrp="1" noRot="1" noChangeAspect="1"/>
          </p:cNvSpPr>
          <p:nvPr>
            <p:ph type="sldImg" idx="2"/>
          </p:nvPr>
        </p:nvSpPr>
        <p:spPr>
          <a:xfrm>
            <a:off x="407988" y="1231900"/>
            <a:ext cx="5919787" cy="3330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325" tIns="45662" rIns="91325" bIns="45662" rtlCol="0" anchor="ctr"/>
          <a:lstStyle/>
          <a:p>
            <a:endParaRPr lang="lv-LV"/>
          </a:p>
        </p:txBody>
      </p:sp>
      <p:sp>
        <p:nvSpPr>
          <p:cNvPr id="5" name="Piezīmju vietturis 4"/>
          <p:cNvSpPr>
            <a:spLocks noGrp="1"/>
          </p:cNvSpPr>
          <p:nvPr>
            <p:ph type="body" sz="quarter" idx="3"/>
          </p:nvPr>
        </p:nvSpPr>
        <p:spPr>
          <a:xfrm>
            <a:off x="674056" y="4748333"/>
            <a:ext cx="5387658" cy="3885286"/>
          </a:xfrm>
          <a:prstGeom prst="rect">
            <a:avLst/>
          </a:prstGeom>
        </p:spPr>
        <p:txBody>
          <a:bodyPr vert="horz" lIns="91325" tIns="45662" rIns="91325" bIns="45662" rtlCol="0"/>
          <a:lstStyle/>
          <a:p>
            <a:pPr lvl="0"/>
            <a:r>
              <a:rPr lang="lv-LV" smtClean="0"/>
              <a:t>Rediģēt šablona teksta stilus</a:t>
            </a:r>
          </a:p>
          <a:p>
            <a:pPr lvl="1"/>
            <a:r>
              <a:rPr lang="lv-LV" smtClean="0"/>
              <a:t>Otrais līmenis</a:t>
            </a:r>
          </a:p>
          <a:p>
            <a:pPr lvl="2"/>
            <a:r>
              <a:rPr lang="lv-LV" smtClean="0"/>
              <a:t>Trešais līmenis</a:t>
            </a:r>
          </a:p>
          <a:p>
            <a:pPr lvl="3"/>
            <a:r>
              <a:rPr lang="lv-LV" smtClean="0"/>
              <a:t>Ceturtais līmenis</a:t>
            </a:r>
          </a:p>
          <a:p>
            <a:pPr lvl="4"/>
            <a:r>
              <a:rPr lang="lv-LV" smtClean="0"/>
              <a:t>Piektais līmenis</a:t>
            </a:r>
            <a:endParaRPr lang="lv-LV"/>
          </a:p>
        </p:txBody>
      </p:sp>
      <p:sp>
        <p:nvSpPr>
          <p:cNvPr id="6" name="Kājenes vietturis 5"/>
          <p:cNvSpPr>
            <a:spLocks noGrp="1"/>
          </p:cNvSpPr>
          <p:nvPr>
            <p:ph type="ftr" sz="quarter" idx="4"/>
          </p:nvPr>
        </p:nvSpPr>
        <p:spPr>
          <a:xfrm>
            <a:off x="2" y="9371331"/>
            <a:ext cx="2918249" cy="494982"/>
          </a:xfrm>
          <a:prstGeom prst="rect">
            <a:avLst/>
          </a:prstGeom>
        </p:spPr>
        <p:txBody>
          <a:bodyPr vert="horz" lIns="91325" tIns="45662" rIns="91325" bIns="45662" rtlCol="0" anchor="b"/>
          <a:lstStyle>
            <a:lvl1pPr algn="l">
              <a:defRPr sz="1200"/>
            </a:lvl1pPr>
          </a:lstStyle>
          <a:p>
            <a:endParaRPr lang="lv-LV"/>
          </a:p>
        </p:txBody>
      </p:sp>
      <p:sp>
        <p:nvSpPr>
          <p:cNvPr id="7" name="Slaida numura vietturis 6"/>
          <p:cNvSpPr>
            <a:spLocks noGrp="1"/>
          </p:cNvSpPr>
          <p:nvPr>
            <p:ph type="sldNum" sz="quarter" idx="5"/>
          </p:nvPr>
        </p:nvSpPr>
        <p:spPr>
          <a:xfrm>
            <a:off x="3815930" y="9371331"/>
            <a:ext cx="2918249" cy="494982"/>
          </a:xfrm>
          <a:prstGeom prst="rect">
            <a:avLst/>
          </a:prstGeom>
        </p:spPr>
        <p:txBody>
          <a:bodyPr vert="horz" lIns="91325" tIns="45662" rIns="91325" bIns="45662" rtlCol="0" anchor="b"/>
          <a:lstStyle>
            <a:lvl1pPr algn="r">
              <a:defRPr sz="1200"/>
            </a:lvl1pPr>
          </a:lstStyle>
          <a:p>
            <a:fld id="{E102933F-5A53-4CAB-B391-7EE01BE8C085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15341789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ida attēla vietturi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iezīmju vietturi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lv-LV" dirty="0"/>
              <a:t>Šobrīd AER daļu veido 0.75% no kopējā patērētā degvielas apjoma.</a:t>
            </a:r>
          </a:p>
        </p:txBody>
      </p:sp>
      <p:sp>
        <p:nvSpPr>
          <p:cNvPr id="4" name="Slaida numura vietturis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02933F-5A53-4CAB-B391-7EE01BE8C085}" type="slidenum">
              <a:rPr lang="lv-LV" smtClean="0"/>
              <a:t>8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401332663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ida attēla vietturi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iezīmju vietturi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07354">
              <a:defRPr/>
            </a:pPr>
            <a:r>
              <a:rPr lang="lv-LV" dirty="0"/>
              <a:t>Kopš 1990. gada SEG emisijas Latvijā ir samazinātas par 57%, bet nākotnes mērķi ir vēl ambiciozāki. Attiecībā uz Latvijas SEG emisijām, katrā nozarē galvenais piesārņojuma avots ir lauksaimniecība (24%) un enerģētika/enerģētikas nozare (19%) (2011. gads) (27%). </a:t>
            </a:r>
          </a:p>
          <a:p>
            <a:pPr defTabSz="907354">
              <a:defRPr/>
            </a:pPr>
            <a:r>
              <a:rPr lang="lv-LV" dirty="0"/>
              <a:t>2015.gadā autotransports radīja 25,5% no visām SEG emisijām. Šie fakti ir radījuši reģionālo nepieciešamību pāriet uz ilgtspējīgāku, zaļāku un dzīvotspējīgu politiku. </a:t>
            </a:r>
          </a:p>
          <a:p>
            <a:pPr defTabSz="907354">
              <a:defRPr/>
            </a:pPr>
            <a:r>
              <a:rPr lang="lv-LV" dirty="0"/>
              <a:t>ZPR mērķis ir palielināt AER izmantošanu enerģijas ražošanā un izmantošanā transportlīdzekļos no šodienas 0,75% līdz 12% 2025. gadā, transporta vajadzībām reģionālā līmenī samazinot fosilā kurināmā izmantošanu.</a:t>
            </a:r>
          </a:p>
          <a:p>
            <a:pPr defTabSz="907354">
              <a:defRPr/>
            </a:pPr>
            <a:r>
              <a:rPr lang="lv-LV" dirty="0"/>
              <a:t>AER veidi, kurus līdz 2025. gadam var izmantot transportā kā degvielu, ir saspiestas un sašķidrinātas biodegvielas, biogāze, elektrība un ūdeņradis. </a:t>
            </a:r>
          </a:p>
          <a:p>
            <a:r>
              <a:rPr lang="lv-LV" dirty="0"/>
              <a:t>Kā transports šajā ISEP tiek uzskatīts par ceļu transportu, jo tas rada lielāko kopējām SEG emisiju apjomu - 2015.gadā 92.30%. </a:t>
            </a:r>
          </a:p>
        </p:txBody>
      </p:sp>
      <p:sp>
        <p:nvSpPr>
          <p:cNvPr id="4" name="Slaida numura vietturis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02933F-5A53-4CAB-B391-7EE01BE8C085}" type="slidenum">
              <a:rPr lang="lv-LV" smtClean="0"/>
              <a:t>9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107664384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ida attēla vietturi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iezīmju vietturi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lv-LV" dirty="0" smtClean="0"/>
          </a:p>
        </p:txBody>
      </p:sp>
      <p:sp>
        <p:nvSpPr>
          <p:cNvPr id="4" name="Slaida numura vietturis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02933F-5A53-4CAB-B391-7EE01BE8C085}" type="slidenum">
              <a:rPr lang="lv-LV" smtClean="0"/>
              <a:t>11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288819110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ida attēla vietturi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iezīmju vietturi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lv-LV" dirty="0" err="1"/>
              <a:t>Atjaunīgā</a:t>
            </a:r>
            <a:r>
              <a:rPr lang="lv-LV" dirty="0"/>
              <a:t> elektroenerģija pamatā tiek saražota no divu veidu izejvielām – no kurināmās šķeldas un no biogāzes aptuveni vienādos apjomos un kuru kopējais apjoms sastāda ap 270 </a:t>
            </a:r>
            <a:r>
              <a:rPr lang="lv-LV" dirty="0" err="1"/>
              <a:t>GWh</a:t>
            </a:r>
            <a:r>
              <a:rPr lang="lv-LV" dirty="0"/>
              <a:t> gadā. </a:t>
            </a:r>
          </a:p>
        </p:txBody>
      </p:sp>
      <p:sp>
        <p:nvSpPr>
          <p:cNvPr id="4" name="Slaida numura vietturis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02933F-5A53-4CAB-B391-7EE01BE8C085}" type="slidenum">
              <a:rPr lang="lv-LV" smtClean="0"/>
              <a:t>15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394605608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ida attēla vietturi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iezīmju vietturi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07354">
              <a:defRPr/>
            </a:pPr>
            <a:r>
              <a:rPr lang="lv-LV" dirty="0" smtClean="0">
                <a:latin typeface="Candara" panose="020E0502030303020204" pitchFamily="34" charset="0"/>
              </a:rPr>
              <a:t>ES tiek veikta direktīvas </a:t>
            </a:r>
            <a:r>
              <a:rPr lang="en-US" dirty="0" smtClean="0">
                <a:latin typeface="Candara" panose="020E0502030303020204" pitchFamily="34" charset="0"/>
              </a:rPr>
              <a:t>2009/28/EK </a:t>
            </a:r>
            <a:r>
              <a:rPr lang="lv-LV" dirty="0" smtClean="0">
                <a:latin typeface="Candara" panose="020E0502030303020204" pitchFamily="34" charset="0"/>
              </a:rPr>
              <a:t>par atjaunojamiem energoresursiem pārskatīšana, izvirzot ambiciozākus mērķus 2030. gadam – 12% AER transporta sektorā, veicinot alternatīvo degvielu (jaunākas paaudzes biodegvielas, nebioloģiskas izcelsmes degvielas, no AER ražotu elektrību u.c.) attīstību.</a:t>
            </a:r>
          </a:p>
          <a:p>
            <a:endParaRPr lang="lv-LV" dirty="0" smtClean="0"/>
          </a:p>
          <a:p>
            <a:endParaRPr lang="lv-LV" dirty="0"/>
          </a:p>
        </p:txBody>
      </p:sp>
      <p:sp>
        <p:nvSpPr>
          <p:cNvPr id="4" name="Slaida numura vietturis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02933F-5A53-4CAB-B391-7EE01BE8C085}" type="slidenum">
              <a:rPr lang="lv-LV" smtClean="0"/>
              <a:t>20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375293237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ida attēla vietturi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iezīmju vietturi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lv-LV" dirty="0"/>
          </a:p>
        </p:txBody>
      </p:sp>
      <p:sp>
        <p:nvSpPr>
          <p:cNvPr id="4" name="Slaida numura vietturis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02933F-5A53-4CAB-B391-7EE01BE8C085}" type="slidenum">
              <a:rPr lang="lv-LV" smtClean="0"/>
              <a:t>21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6607808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Virsraksta slaid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irsraksts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lv-LV" smtClean="0"/>
              <a:t>Rediģēt šablona virsraksta stilu</a:t>
            </a:r>
            <a:endParaRPr lang="lv-LV"/>
          </a:p>
        </p:txBody>
      </p:sp>
      <p:sp>
        <p:nvSpPr>
          <p:cNvPr id="3" name="Apakšvirsraksts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lv-LV" smtClean="0"/>
              <a:t>Rediģēt šablona apakšvirsraksta stilu</a:t>
            </a:r>
            <a:endParaRPr lang="lv-LV"/>
          </a:p>
        </p:txBody>
      </p:sp>
      <p:sp>
        <p:nvSpPr>
          <p:cNvPr id="4" name="Datuma vietturis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025203-765C-4393-83FB-D8935B241C6E}" type="datetime1">
              <a:rPr lang="lv-LV" smtClean="0"/>
              <a:t>2018.05.25.</a:t>
            </a:fld>
            <a:endParaRPr lang="lv-LV"/>
          </a:p>
        </p:txBody>
      </p:sp>
      <p:sp>
        <p:nvSpPr>
          <p:cNvPr id="5" name="Kājenes vietturis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aida numura vietturis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30505-77B1-4571-8227-A780514CFCBA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41368508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Virsraksts un vertikāls teks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irsrakst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smtClean="0"/>
              <a:t>Rediģēt šablona virsraksta stilu</a:t>
            </a:r>
            <a:endParaRPr lang="lv-LV"/>
          </a:p>
        </p:txBody>
      </p:sp>
      <p:sp>
        <p:nvSpPr>
          <p:cNvPr id="3" name="Vertikāls teksta vietturis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lv-LV" smtClean="0"/>
              <a:t>Rediģēt šablona teksta stilus</a:t>
            </a:r>
          </a:p>
          <a:p>
            <a:pPr lvl="1"/>
            <a:r>
              <a:rPr lang="lv-LV" smtClean="0"/>
              <a:t>Otrais līmenis</a:t>
            </a:r>
          </a:p>
          <a:p>
            <a:pPr lvl="2"/>
            <a:r>
              <a:rPr lang="lv-LV" smtClean="0"/>
              <a:t>Trešais līmenis</a:t>
            </a:r>
          </a:p>
          <a:p>
            <a:pPr lvl="3"/>
            <a:r>
              <a:rPr lang="lv-LV" smtClean="0"/>
              <a:t>Ceturtais līmenis</a:t>
            </a:r>
          </a:p>
          <a:p>
            <a:pPr lvl="4"/>
            <a:r>
              <a:rPr lang="lv-LV" smtClean="0"/>
              <a:t>Piektais līmenis</a:t>
            </a:r>
            <a:endParaRPr lang="lv-LV"/>
          </a:p>
        </p:txBody>
      </p:sp>
      <p:sp>
        <p:nvSpPr>
          <p:cNvPr id="4" name="Datuma vietturis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29503-F2EF-4613-8A2A-9D191DFABD1C}" type="datetime1">
              <a:rPr lang="lv-LV" smtClean="0"/>
              <a:t>2018.05.25.</a:t>
            </a:fld>
            <a:endParaRPr lang="lv-LV"/>
          </a:p>
        </p:txBody>
      </p:sp>
      <p:sp>
        <p:nvSpPr>
          <p:cNvPr id="5" name="Kājenes vietturis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aida numura vietturis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30505-77B1-4571-8227-A780514CFCBA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28415909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āls virsraksts un teks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āls virsraksts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lv-LV" smtClean="0"/>
              <a:t>Rediģēt šablona virsraksta stilu</a:t>
            </a:r>
            <a:endParaRPr lang="lv-LV"/>
          </a:p>
        </p:txBody>
      </p:sp>
      <p:sp>
        <p:nvSpPr>
          <p:cNvPr id="3" name="Vertikāls teksta vietturis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lv-LV" smtClean="0"/>
              <a:t>Rediģēt šablona teksta stilus</a:t>
            </a:r>
          </a:p>
          <a:p>
            <a:pPr lvl="1"/>
            <a:r>
              <a:rPr lang="lv-LV" smtClean="0"/>
              <a:t>Otrais līmenis</a:t>
            </a:r>
          </a:p>
          <a:p>
            <a:pPr lvl="2"/>
            <a:r>
              <a:rPr lang="lv-LV" smtClean="0"/>
              <a:t>Trešais līmenis</a:t>
            </a:r>
          </a:p>
          <a:p>
            <a:pPr lvl="3"/>
            <a:r>
              <a:rPr lang="lv-LV" smtClean="0"/>
              <a:t>Ceturtais līmenis</a:t>
            </a:r>
          </a:p>
          <a:p>
            <a:pPr lvl="4"/>
            <a:r>
              <a:rPr lang="lv-LV" smtClean="0"/>
              <a:t>Piektais līmenis</a:t>
            </a:r>
            <a:endParaRPr lang="lv-LV"/>
          </a:p>
        </p:txBody>
      </p:sp>
      <p:sp>
        <p:nvSpPr>
          <p:cNvPr id="4" name="Datuma vietturis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B136F3-DE19-4B58-B5C3-F068F979FF2E}" type="datetime1">
              <a:rPr lang="lv-LV" smtClean="0"/>
              <a:t>2018.05.25.</a:t>
            </a:fld>
            <a:endParaRPr lang="lv-LV"/>
          </a:p>
        </p:txBody>
      </p:sp>
      <p:sp>
        <p:nvSpPr>
          <p:cNvPr id="5" name="Kājenes vietturis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aida numura vietturis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30505-77B1-4571-8227-A780514CFCBA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12515425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Virsraksts un satu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irsrakst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smtClean="0"/>
              <a:t>Rediģēt šablona virsraksta stilu</a:t>
            </a:r>
            <a:endParaRPr lang="lv-LV"/>
          </a:p>
        </p:txBody>
      </p:sp>
      <p:sp>
        <p:nvSpPr>
          <p:cNvPr id="3" name="Satura vietturis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lv-LV" smtClean="0"/>
              <a:t>Rediģēt šablona teksta stilus</a:t>
            </a:r>
          </a:p>
          <a:p>
            <a:pPr lvl="1"/>
            <a:r>
              <a:rPr lang="lv-LV" smtClean="0"/>
              <a:t>Otrais līmenis</a:t>
            </a:r>
          </a:p>
          <a:p>
            <a:pPr lvl="2"/>
            <a:r>
              <a:rPr lang="lv-LV" smtClean="0"/>
              <a:t>Trešais līmenis</a:t>
            </a:r>
          </a:p>
          <a:p>
            <a:pPr lvl="3"/>
            <a:r>
              <a:rPr lang="lv-LV" smtClean="0"/>
              <a:t>Ceturtais līmenis</a:t>
            </a:r>
          </a:p>
          <a:p>
            <a:pPr lvl="4"/>
            <a:r>
              <a:rPr lang="lv-LV" smtClean="0"/>
              <a:t>Piektais līmenis</a:t>
            </a:r>
            <a:endParaRPr lang="lv-LV"/>
          </a:p>
        </p:txBody>
      </p:sp>
      <p:sp>
        <p:nvSpPr>
          <p:cNvPr id="4" name="Datuma vietturis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049F1-09FA-431F-86F6-C40E99607775}" type="datetime1">
              <a:rPr lang="lv-LV" smtClean="0"/>
              <a:t>2018.05.25.</a:t>
            </a:fld>
            <a:endParaRPr lang="lv-LV"/>
          </a:p>
        </p:txBody>
      </p:sp>
      <p:sp>
        <p:nvSpPr>
          <p:cNvPr id="5" name="Kājenes vietturis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aida numura vietturis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30505-77B1-4571-8227-A780514CFCBA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13291329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adaļas galve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irsraksts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lv-LV" smtClean="0"/>
              <a:t>Rediģēt šablona virsraksta stilu</a:t>
            </a:r>
            <a:endParaRPr lang="lv-LV"/>
          </a:p>
        </p:txBody>
      </p:sp>
      <p:sp>
        <p:nvSpPr>
          <p:cNvPr id="3" name="Teksta vietturis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lv-LV" smtClean="0"/>
              <a:t>Rediģēt šablona teksta stilus</a:t>
            </a:r>
          </a:p>
        </p:txBody>
      </p:sp>
      <p:sp>
        <p:nvSpPr>
          <p:cNvPr id="4" name="Datuma vietturis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EF1ABA-AFEA-45AC-848A-8B27FAA27C13}" type="datetime1">
              <a:rPr lang="lv-LV" smtClean="0"/>
              <a:t>2018.05.25.</a:t>
            </a:fld>
            <a:endParaRPr lang="lv-LV"/>
          </a:p>
        </p:txBody>
      </p:sp>
      <p:sp>
        <p:nvSpPr>
          <p:cNvPr id="5" name="Kājenes vietturis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aida numura vietturis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30505-77B1-4571-8227-A780514CFCBA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36896385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ivi satur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irsrakst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smtClean="0"/>
              <a:t>Rediģēt šablona virsraksta stilu</a:t>
            </a:r>
            <a:endParaRPr lang="lv-LV"/>
          </a:p>
        </p:txBody>
      </p:sp>
      <p:sp>
        <p:nvSpPr>
          <p:cNvPr id="3" name="Satura vietturis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lv-LV" smtClean="0"/>
              <a:t>Rediģēt šablona teksta stilus</a:t>
            </a:r>
          </a:p>
          <a:p>
            <a:pPr lvl="1"/>
            <a:r>
              <a:rPr lang="lv-LV" smtClean="0"/>
              <a:t>Otrais līmenis</a:t>
            </a:r>
          </a:p>
          <a:p>
            <a:pPr lvl="2"/>
            <a:r>
              <a:rPr lang="lv-LV" smtClean="0"/>
              <a:t>Trešais līmenis</a:t>
            </a:r>
          </a:p>
          <a:p>
            <a:pPr lvl="3"/>
            <a:r>
              <a:rPr lang="lv-LV" smtClean="0"/>
              <a:t>Ceturtais līmenis</a:t>
            </a:r>
          </a:p>
          <a:p>
            <a:pPr lvl="4"/>
            <a:r>
              <a:rPr lang="lv-LV" smtClean="0"/>
              <a:t>Piektais līmenis</a:t>
            </a:r>
            <a:endParaRPr lang="lv-LV"/>
          </a:p>
        </p:txBody>
      </p:sp>
      <p:sp>
        <p:nvSpPr>
          <p:cNvPr id="4" name="Satura vietturis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lv-LV" smtClean="0"/>
              <a:t>Rediģēt šablona teksta stilus</a:t>
            </a:r>
          </a:p>
          <a:p>
            <a:pPr lvl="1"/>
            <a:r>
              <a:rPr lang="lv-LV" smtClean="0"/>
              <a:t>Otrais līmenis</a:t>
            </a:r>
          </a:p>
          <a:p>
            <a:pPr lvl="2"/>
            <a:r>
              <a:rPr lang="lv-LV" smtClean="0"/>
              <a:t>Trešais līmenis</a:t>
            </a:r>
          </a:p>
          <a:p>
            <a:pPr lvl="3"/>
            <a:r>
              <a:rPr lang="lv-LV" smtClean="0"/>
              <a:t>Ceturtais līmenis</a:t>
            </a:r>
          </a:p>
          <a:p>
            <a:pPr lvl="4"/>
            <a:r>
              <a:rPr lang="lv-LV" smtClean="0"/>
              <a:t>Piektais līmenis</a:t>
            </a:r>
            <a:endParaRPr lang="lv-LV"/>
          </a:p>
        </p:txBody>
      </p:sp>
      <p:sp>
        <p:nvSpPr>
          <p:cNvPr id="5" name="Datuma vietturis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317AB1-4EA6-4917-9CA2-2FF147B1375B}" type="datetime1">
              <a:rPr lang="lv-LV" smtClean="0"/>
              <a:t>2018.05.25.</a:t>
            </a:fld>
            <a:endParaRPr lang="lv-LV"/>
          </a:p>
        </p:txBody>
      </p:sp>
      <p:sp>
        <p:nvSpPr>
          <p:cNvPr id="6" name="Kājenes vietturis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7" name="Slaida numura vietturis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30505-77B1-4571-8227-A780514CFCBA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27757159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līdzinājum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irsraksts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lv-LV" smtClean="0"/>
              <a:t>Rediģēt šablona virsraksta stilu</a:t>
            </a:r>
            <a:endParaRPr lang="lv-LV"/>
          </a:p>
        </p:txBody>
      </p:sp>
      <p:sp>
        <p:nvSpPr>
          <p:cNvPr id="3" name="Teksta vietturis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lv-LV" smtClean="0"/>
              <a:t>Rediģēt šablona teksta stilus</a:t>
            </a:r>
          </a:p>
        </p:txBody>
      </p:sp>
      <p:sp>
        <p:nvSpPr>
          <p:cNvPr id="4" name="Satura vietturis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lv-LV" smtClean="0"/>
              <a:t>Rediģēt šablona teksta stilus</a:t>
            </a:r>
          </a:p>
          <a:p>
            <a:pPr lvl="1"/>
            <a:r>
              <a:rPr lang="lv-LV" smtClean="0"/>
              <a:t>Otrais līmenis</a:t>
            </a:r>
          </a:p>
          <a:p>
            <a:pPr lvl="2"/>
            <a:r>
              <a:rPr lang="lv-LV" smtClean="0"/>
              <a:t>Trešais līmenis</a:t>
            </a:r>
          </a:p>
          <a:p>
            <a:pPr lvl="3"/>
            <a:r>
              <a:rPr lang="lv-LV" smtClean="0"/>
              <a:t>Ceturtais līmenis</a:t>
            </a:r>
          </a:p>
          <a:p>
            <a:pPr lvl="4"/>
            <a:r>
              <a:rPr lang="lv-LV" smtClean="0"/>
              <a:t>Piektais līmenis</a:t>
            </a:r>
            <a:endParaRPr lang="lv-LV"/>
          </a:p>
        </p:txBody>
      </p:sp>
      <p:sp>
        <p:nvSpPr>
          <p:cNvPr id="5" name="Teksta vietturis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lv-LV" smtClean="0"/>
              <a:t>Rediģēt šablona teksta stilus</a:t>
            </a:r>
          </a:p>
        </p:txBody>
      </p:sp>
      <p:sp>
        <p:nvSpPr>
          <p:cNvPr id="6" name="Satura vietturis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lv-LV" smtClean="0"/>
              <a:t>Rediģēt šablona teksta stilus</a:t>
            </a:r>
          </a:p>
          <a:p>
            <a:pPr lvl="1"/>
            <a:r>
              <a:rPr lang="lv-LV" smtClean="0"/>
              <a:t>Otrais līmenis</a:t>
            </a:r>
          </a:p>
          <a:p>
            <a:pPr lvl="2"/>
            <a:r>
              <a:rPr lang="lv-LV" smtClean="0"/>
              <a:t>Trešais līmenis</a:t>
            </a:r>
          </a:p>
          <a:p>
            <a:pPr lvl="3"/>
            <a:r>
              <a:rPr lang="lv-LV" smtClean="0"/>
              <a:t>Ceturtais līmenis</a:t>
            </a:r>
          </a:p>
          <a:p>
            <a:pPr lvl="4"/>
            <a:r>
              <a:rPr lang="lv-LV" smtClean="0"/>
              <a:t>Piektais līmenis</a:t>
            </a:r>
            <a:endParaRPr lang="lv-LV"/>
          </a:p>
        </p:txBody>
      </p:sp>
      <p:sp>
        <p:nvSpPr>
          <p:cNvPr id="7" name="Datuma vietturis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92BCAD-575A-4713-85F6-122EE9039E9E}" type="datetime1">
              <a:rPr lang="lv-LV" smtClean="0"/>
              <a:t>2018.05.25.</a:t>
            </a:fld>
            <a:endParaRPr lang="lv-LV"/>
          </a:p>
        </p:txBody>
      </p:sp>
      <p:sp>
        <p:nvSpPr>
          <p:cNvPr id="8" name="Kājenes vietturis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9" name="Slaida numura vietturis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30505-77B1-4571-8227-A780514CFCBA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36674122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kai virsraks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irsrakst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smtClean="0"/>
              <a:t>Rediģēt šablona virsraksta stilu</a:t>
            </a:r>
            <a:endParaRPr lang="lv-LV"/>
          </a:p>
        </p:txBody>
      </p:sp>
      <p:sp>
        <p:nvSpPr>
          <p:cNvPr id="3" name="Datuma vietturis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3557C-AA16-4B00-A255-C97C96266148}" type="datetime1">
              <a:rPr lang="lv-LV" smtClean="0"/>
              <a:t>2018.05.25.</a:t>
            </a:fld>
            <a:endParaRPr lang="lv-LV"/>
          </a:p>
        </p:txBody>
      </p:sp>
      <p:sp>
        <p:nvSpPr>
          <p:cNvPr id="4" name="Kājenes vietturis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5" name="Slaida numura vietturis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30505-77B1-4571-8227-A780514CFCBA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6652612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uk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a vietturis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83396B-D71C-47CD-BB0D-A7539BFF4BD7}" type="datetime1">
              <a:rPr lang="lv-LV" smtClean="0"/>
              <a:t>2018.05.25.</a:t>
            </a:fld>
            <a:endParaRPr lang="lv-LV"/>
          </a:p>
        </p:txBody>
      </p:sp>
      <p:sp>
        <p:nvSpPr>
          <p:cNvPr id="3" name="Kājenes vietturis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4" name="Slaida numura vietturis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30505-77B1-4571-8227-A780514CFCBA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35387560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Saturs ar parakst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irsraksts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lv-LV" smtClean="0"/>
              <a:t>Rediģēt šablona virsraksta stilu</a:t>
            </a:r>
            <a:endParaRPr lang="lv-LV"/>
          </a:p>
        </p:txBody>
      </p:sp>
      <p:sp>
        <p:nvSpPr>
          <p:cNvPr id="3" name="Satura vietturis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lv-LV" smtClean="0"/>
              <a:t>Rediģēt šablona teksta stilus</a:t>
            </a:r>
          </a:p>
          <a:p>
            <a:pPr lvl="1"/>
            <a:r>
              <a:rPr lang="lv-LV" smtClean="0"/>
              <a:t>Otrais līmenis</a:t>
            </a:r>
          </a:p>
          <a:p>
            <a:pPr lvl="2"/>
            <a:r>
              <a:rPr lang="lv-LV" smtClean="0"/>
              <a:t>Trešais līmenis</a:t>
            </a:r>
          </a:p>
          <a:p>
            <a:pPr lvl="3"/>
            <a:r>
              <a:rPr lang="lv-LV" smtClean="0"/>
              <a:t>Ceturtais līmenis</a:t>
            </a:r>
          </a:p>
          <a:p>
            <a:pPr lvl="4"/>
            <a:r>
              <a:rPr lang="lv-LV" smtClean="0"/>
              <a:t>Piektais līmenis</a:t>
            </a:r>
            <a:endParaRPr lang="lv-LV"/>
          </a:p>
        </p:txBody>
      </p:sp>
      <p:sp>
        <p:nvSpPr>
          <p:cNvPr id="4" name="Teksta vietturis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lv-LV" smtClean="0"/>
              <a:t>Rediģēt šablona teksta stilus</a:t>
            </a:r>
          </a:p>
        </p:txBody>
      </p:sp>
      <p:sp>
        <p:nvSpPr>
          <p:cNvPr id="5" name="Datuma vietturis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831BF6-F7D8-427B-B672-4EEFEA43F223}" type="datetime1">
              <a:rPr lang="lv-LV" smtClean="0"/>
              <a:t>2018.05.25.</a:t>
            </a:fld>
            <a:endParaRPr lang="lv-LV"/>
          </a:p>
        </p:txBody>
      </p:sp>
      <p:sp>
        <p:nvSpPr>
          <p:cNvPr id="6" name="Kājenes vietturis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7" name="Slaida numura vietturis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30505-77B1-4571-8227-A780514CFCBA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38899879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ttēls ar parakst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irsraksts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lv-LV" smtClean="0"/>
              <a:t>Rediģēt šablona virsraksta stilu</a:t>
            </a:r>
            <a:endParaRPr lang="lv-LV"/>
          </a:p>
        </p:txBody>
      </p:sp>
      <p:sp>
        <p:nvSpPr>
          <p:cNvPr id="3" name="Attēla vietturis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lv-LV"/>
          </a:p>
        </p:txBody>
      </p:sp>
      <p:sp>
        <p:nvSpPr>
          <p:cNvPr id="4" name="Teksta vietturis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lv-LV" smtClean="0"/>
              <a:t>Rediģēt šablona teksta stilus</a:t>
            </a:r>
          </a:p>
        </p:txBody>
      </p:sp>
      <p:sp>
        <p:nvSpPr>
          <p:cNvPr id="5" name="Datuma vietturis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ACE52-8426-4C57-893C-A23B0829D851}" type="datetime1">
              <a:rPr lang="lv-LV" smtClean="0"/>
              <a:t>2018.05.25.</a:t>
            </a:fld>
            <a:endParaRPr lang="lv-LV"/>
          </a:p>
        </p:txBody>
      </p:sp>
      <p:sp>
        <p:nvSpPr>
          <p:cNvPr id="6" name="Kājenes vietturis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7" name="Slaida numura vietturis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30505-77B1-4571-8227-A780514CFCBA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19451996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irsraksta vietturis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lv-LV" smtClean="0"/>
              <a:t>Rediģēt šablona virsraksta stilu</a:t>
            </a:r>
            <a:endParaRPr lang="lv-LV"/>
          </a:p>
        </p:txBody>
      </p:sp>
      <p:sp>
        <p:nvSpPr>
          <p:cNvPr id="3" name="Teksta vietturis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lv-LV" smtClean="0"/>
              <a:t>Rediģēt šablona teksta stilus</a:t>
            </a:r>
          </a:p>
          <a:p>
            <a:pPr lvl="1"/>
            <a:r>
              <a:rPr lang="lv-LV" smtClean="0"/>
              <a:t>Otrais līmenis</a:t>
            </a:r>
          </a:p>
          <a:p>
            <a:pPr lvl="2"/>
            <a:r>
              <a:rPr lang="lv-LV" smtClean="0"/>
              <a:t>Trešais līmenis</a:t>
            </a:r>
          </a:p>
          <a:p>
            <a:pPr lvl="3"/>
            <a:r>
              <a:rPr lang="lv-LV" smtClean="0"/>
              <a:t>Ceturtais līmenis</a:t>
            </a:r>
          </a:p>
          <a:p>
            <a:pPr lvl="4"/>
            <a:r>
              <a:rPr lang="lv-LV" smtClean="0"/>
              <a:t>Piektais līmenis</a:t>
            </a:r>
            <a:endParaRPr lang="lv-LV"/>
          </a:p>
        </p:txBody>
      </p:sp>
      <p:sp>
        <p:nvSpPr>
          <p:cNvPr id="4" name="Datuma vietturis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8ED4DF-7746-462E-A233-068D861355A6}" type="datetime1">
              <a:rPr lang="lv-LV" smtClean="0"/>
              <a:t>2018.05.25.</a:t>
            </a:fld>
            <a:endParaRPr lang="lv-LV"/>
          </a:p>
        </p:txBody>
      </p:sp>
      <p:sp>
        <p:nvSpPr>
          <p:cNvPr id="5" name="Kājenes vietturis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lv-LV"/>
          </a:p>
        </p:txBody>
      </p:sp>
      <p:sp>
        <p:nvSpPr>
          <p:cNvPr id="6" name="Slaida numura vietturis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830505-77B1-4571-8227-A780514CFCBA}" type="slidenum">
              <a:rPr lang="lv-LV" smtClean="0"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11900624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lv-LV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emf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1.jpe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26533" y="1323776"/>
            <a:ext cx="11142133" cy="3662541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endParaRPr lang="lv-LV" sz="2400" b="1" dirty="0" smtClean="0">
              <a:latin typeface="Oswald Regular" panose="02000503000000000000" pitchFamily="2" charset="-70"/>
            </a:endParaRPr>
          </a:p>
          <a:p>
            <a:pPr algn="ctr"/>
            <a:r>
              <a:rPr lang="lv-LV" sz="4000" b="1" dirty="0">
                <a:latin typeface="Candara" panose="020E0502030303020204" pitchFamily="34" charset="0"/>
              </a:rPr>
              <a:t>Zemgales </a:t>
            </a:r>
            <a:r>
              <a:rPr lang="lv-LV" sz="4000" b="1" dirty="0" smtClean="0">
                <a:latin typeface="Candara" panose="020E0502030303020204" pitchFamily="34" charset="0"/>
              </a:rPr>
              <a:t>plānošanas reģiona </a:t>
            </a:r>
          </a:p>
          <a:p>
            <a:pPr algn="ctr"/>
            <a:r>
              <a:rPr lang="lv-LV" sz="4000" b="1" dirty="0" smtClean="0">
                <a:latin typeface="Candara" panose="020E0502030303020204" pitchFamily="34" charset="0"/>
              </a:rPr>
              <a:t>Enerģētikas </a:t>
            </a:r>
            <a:r>
              <a:rPr lang="lv-LV" sz="4000" b="1" dirty="0">
                <a:latin typeface="Candara" panose="020E0502030303020204" pitchFamily="34" charset="0"/>
              </a:rPr>
              <a:t>rīcības plāna </a:t>
            </a:r>
            <a:endParaRPr lang="lv-LV" sz="4000" b="1" dirty="0" smtClean="0">
              <a:latin typeface="Candara" panose="020E0502030303020204" pitchFamily="34" charset="0"/>
            </a:endParaRPr>
          </a:p>
          <a:p>
            <a:pPr algn="ctr"/>
            <a:r>
              <a:rPr lang="lv-LV" sz="4000" b="1" dirty="0" smtClean="0">
                <a:latin typeface="Candara" panose="020E0502030303020204" pitchFamily="34" charset="0"/>
              </a:rPr>
              <a:t>Zaļā </a:t>
            </a:r>
            <a:r>
              <a:rPr lang="lv-LV" sz="4000" b="1" dirty="0">
                <a:latin typeface="Candara" panose="020E0502030303020204" pitchFamily="34" charset="0"/>
              </a:rPr>
              <a:t>transporta sadaļa</a:t>
            </a:r>
          </a:p>
          <a:p>
            <a:pPr algn="ctr"/>
            <a:endParaRPr lang="lv-LV" sz="2800" b="1" dirty="0" smtClean="0">
              <a:latin typeface="Candara" panose="020E0502030303020204" pitchFamily="34" charset="0"/>
            </a:endParaRPr>
          </a:p>
          <a:p>
            <a:pPr algn="ctr"/>
            <a:r>
              <a:rPr lang="lv-LV" sz="2000" b="1" dirty="0" smtClean="0">
                <a:latin typeface="Candara" panose="020E0502030303020204" pitchFamily="34" charset="0"/>
              </a:rPr>
              <a:t>Jelgava</a:t>
            </a:r>
          </a:p>
          <a:p>
            <a:pPr algn="ctr"/>
            <a:r>
              <a:rPr lang="lv-LV" sz="2000" b="1" dirty="0" smtClean="0">
                <a:latin typeface="Candara" panose="020E0502030303020204" pitchFamily="34" charset="0"/>
              </a:rPr>
              <a:t>2018.gada 25.maijs</a:t>
            </a:r>
          </a:p>
          <a:p>
            <a:pPr algn="r"/>
            <a:r>
              <a:rPr lang="lv-LV" sz="2000" b="1" dirty="0" smtClean="0">
                <a:solidFill>
                  <a:schemeClr val="bg1"/>
                </a:solidFill>
                <a:latin typeface="Candara" panose="020E0502030303020204" pitchFamily="34" charset="0"/>
              </a:rPr>
              <a:t>Evija </a:t>
            </a:r>
            <a:r>
              <a:rPr lang="lv-LV" sz="2000" b="1" dirty="0" err="1" smtClean="0">
                <a:solidFill>
                  <a:schemeClr val="bg1"/>
                </a:solidFill>
                <a:latin typeface="Candara" panose="020E0502030303020204" pitchFamily="34" charset="0"/>
              </a:rPr>
              <a:t>Ērkšķe</a:t>
            </a:r>
            <a:endParaRPr lang="lv-LV" sz="1200" b="1" dirty="0">
              <a:solidFill>
                <a:schemeClr val="bg1"/>
              </a:solidFill>
              <a:latin typeface="Candara" panose="020E0502030303020204" pitchFamily="34" charset="0"/>
            </a:endParaRPr>
          </a:p>
        </p:txBody>
      </p:sp>
      <p:sp>
        <p:nvSpPr>
          <p:cNvPr id="2" name="Slaida numura vietturis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30505-77B1-4571-8227-A780514CFCBA}" type="slidenum">
              <a:rPr lang="lv-LV" smtClean="0"/>
              <a:t>1</a:t>
            </a:fld>
            <a:endParaRPr lang="lv-LV"/>
          </a:p>
        </p:txBody>
      </p:sp>
      <p:pic>
        <p:nvPicPr>
          <p:cNvPr id="3" name="Attēls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62292" y="119759"/>
            <a:ext cx="1910576" cy="864767"/>
          </a:xfrm>
          <a:prstGeom prst="rect">
            <a:avLst/>
          </a:prstGeom>
        </p:spPr>
      </p:pic>
      <p:pic>
        <p:nvPicPr>
          <p:cNvPr id="6" name="Attēls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59170" y="278760"/>
            <a:ext cx="2508132" cy="720000"/>
          </a:xfrm>
          <a:prstGeom prst="rect">
            <a:avLst/>
          </a:prstGeom>
        </p:spPr>
      </p:pic>
      <p:pic>
        <p:nvPicPr>
          <p:cNvPr id="7" name="Attēls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0789" y="268129"/>
            <a:ext cx="1079544" cy="7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2672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aida numura vietturis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30505-77B1-4571-8227-A780514CFCBA}" type="slidenum">
              <a:rPr lang="lv-LV" smtClean="0"/>
              <a:t>10</a:t>
            </a:fld>
            <a:endParaRPr lang="lv-LV"/>
          </a:p>
        </p:txBody>
      </p:sp>
      <p:graphicFrame>
        <p:nvGraphicFramePr>
          <p:cNvPr id="5" name="Satura vietturis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72927072"/>
              </p:ext>
            </p:extLst>
          </p:nvPr>
        </p:nvGraphicFramePr>
        <p:xfrm>
          <a:off x="461964" y="484305"/>
          <a:ext cx="11353800" cy="538415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459104"/>
                <a:gridCol w="5894696"/>
              </a:tblGrid>
              <a:tr h="444383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lv-LV" sz="1800" dirty="0">
                          <a:solidFill>
                            <a:schemeClr val="tx1"/>
                          </a:solidFill>
                          <a:effectLst/>
                          <a:latin typeface="Candara" panose="020E0502030303020204" pitchFamily="34" charset="0"/>
                        </a:rPr>
                        <a:t>Indikators</a:t>
                      </a:r>
                      <a:endParaRPr lang="lv-LV" sz="1800" dirty="0">
                        <a:solidFill>
                          <a:schemeClr val="tx1"/>
                        </a:solidFill>
                        <a:effectLst/>
                        <a:latin typeface="Candara" panose="020E0502030303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lv-LV" sz="1800" dirty="0" smtClean="0">
                          <a:solidFill>
                            <a:schemeClr val="tx1"/>
                          </a:solidFill>
                          <a:effectLst/>
                          <a:latin typeface="Candara" panose="020E0502030303020204" pitchFamily="34" charset="0"/>
                        </a:rPr>
                        <a:t>Vērtība</a:t>
                      </a:r>
                      <a:endParaRPr lang="lv-LV" sz="1800" dirty="0">
                        <a:solidFill>
                          <a:schemeClr val="tx1"/>
                        </a:solidFill>
                        <a:effectLst/>
                        <a:latin typeface="Candara" panose="020E0502030303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41194">
                <a:tc>
                  <a:txBody>
                    <a:bodyPr/>
                    <a:lstStyle/>
                    <a:p>
                      <a:pPr marL="0" indent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lv-LV" sz="1800" dirty="0">
                          <a:solidFill>
                            <a:schemeClr val="tx1"/>
                          </a:solidFill>
                          <a:effectLst/>
                          <a:latin typeface="Candara" panose="020E050203030302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Kopējais automašīnu skaits un to veidi, kas izmanto biodegvielas </a:t>
                      </a:r>
                      <a:r>
                        <a:rPr lang="lv-LV" sz="1800" dirty="0" smtClean="0">
                          <a:solidFill>
                            <a:schemeClr val="tx1"/>
                          </a:solidFill>
                          <a:effectLst/>
                          <a:latin typeface="Candara" panose="020E050203030302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(</a:t>
                      </a:r>
                      <a:r>
                        <a:rPr lang="lv-LV" sz="1800" dirty="0">
                          <a:solidFill>
                            <a:schemeClr val="tx1"/>
                          </a:solidFill>
                          <a:effectLst/>
                          <a:latin typeface="Candara" panose="020E050203030302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skaits)</a:t>
                      </a:r>
                      <a:endParaRPr lang="lv-LV" sz="1800" dirty="0">
                        <a:solidFill>
                          <a:schemeClr val="tx1"/>
                        </a:solidFill>
                        <a:effectLst/>
                        <a:latin typeface="Candara" panose="020E0502030303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lv-LV" sz="1800" dirty="0" smtClean="0">
                          <a:solidFill>
                            <a:schemeClr val="tx1"/>
                          </a:solidFill>
                          <a:effectLst/>
                          <a:latin typeface="Candara" panose="020E050203030302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30 000 </a:t>
                      </a:r>
                      <a:r>
                        <a:rPr lang="lv-LV" sz="1800" dirty="0">
                          <a:solidFill>
                            <a:schemeClr val="tx1"/>
                          </a:solidFill>
                          <a:effectLst/>
                          <a:latin typeface="Candara" panose="020E050203030302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vieglo automobiļu, kas izmanto benzīnu ar 5% bioetanola </a:t>
                      </a:r>
                      <a:r>
                        <a:rPr lang="lv-LV" sz="1800" dirty="0" smtClean="0">
                          <a:solidFill>
                            <a:schemeClr val="tx1"/>
                          </a:solidFill>
                          <a:effectLst/>
                          <a:latin typeface="Candara" panose="020E050203030302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piejaukumu</a:t>
                      </a:r>
                      <a:endParaRPr lang="lv-LV" sz="1800" dirty="0">
                        <a:solidFill>
                          <a:schemeClr val="tx1"/>
                        </a:solidFill>
                        <a:effectLst/>
                        <a:latin typeface="Candara" panose="020E0502030303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668741">
                <a:tc>
                  <a:txBody>
                    <a:bodyPr/>
                    <a:lstStyle/>
                    <a:p>
                      <a:pPr marL="0" indent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lv-LV" sz="1800" dirty="0">
                          <a:solidFill>
                            <a:schemeClr val="tx1"/>
                          </a:solidFill>
                          <a:effectLst/>
                          <a:latin typeface="Candara" panose="020E050203030302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Esošais biodegvielas izmantojošā autoparka vidējais vecums </a:t>
                      </a:r>
                      <a:r>
                        <a:rPr lang="lv-LV" sz="1800" dirty="0" smtClean="0">
                          <a:solidFill>
                            <a:schemeClr val="tx1"/>
                          </a:solidFill>
                          <a:effectLst/>
                          <a:latin typeface="Candara" panose="020E050203030302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(</a:t>
                      </a:r>
                      <a:r>
                        <a:rPr lang="lv-LV" sz="1800" dirty="0">
                          <a:solidFill>
                            <a:schemeClr val="tx1"/>
                          </a:solidFill>
                          <a:effectLst/>
                          <a:latin typeface="Candara" panose="020E050203030302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gadi)</a:t>
                      </a:r>
                      <a:endParaRPr lang="lv-LV" sz="1800" dirty="0">
                        <a:solidFill>
                          <a:schemeClr val="tx1"/>
                        </a:solidFill>
                        <a:effectLst/>
                        <a:latin typeface="Candara" panose="020E0502030303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77800" indent="-177800" algn="just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lv-LV" sz="1800" dirty="0">
                          <a:solidFill>
                            <a:schemeClr val="tx1"/>
                          </a:solidFill>
                          <a:effectLst/>
                          <a:latin typeface="Candara" panose="020E050203030302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14 gadi (vieglie automobiļi ar benzīna dzinējiem, kuri izmanto benzīnu ar 5% bioetanola piejaukumu</a:t>
                      </a:r>
                      <a:r>
                        <a:rPr lang="lv-LV" sz="1800" dirty="0" smtClean="0">
                          <a:solidFill>
                            <a:schemeClr val="tx1"/>
                          </a:solidFill>
                          <a:effectLst/>
                          <a:latin typeface="Candara" panose="020E050203030302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);</a:t>
                      </a:r>
                      <a:endParaRPr lang="lv-LV" sz="1800" dirty="0">
                        <a:solidFill>
                          <a:schemeClr val="tx1"/>
                        </a:solidFill>
                        <a:effectLst/>
                        <a:latin typeface="Candara" panose="020E0502030303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177800" indent="-177800" algn="just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lv-LV" sz="1800" dirty="0" smtClean="0">
                          <a:solidFill>
                            <a:schemeClr val="tx1"/>
                          </a:solidFill>
                          <a:effectLst/>
                          <a:latin typeface="Candara" panose="020E050203030302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7 gadi </a:t>
                      </a:r>
                      <a:r>
                        <a:rPr lang="lv-LV" sz="1800" dirty="0">
                          <a:solidFill>
                            <a:schemeClr val="tx1"/>
                          </a:solidFill>
                          <a:effectLst/>
                          <a:latin typeface="Candara" panose="020E050203030302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(autobusi, kuri izmanto </a:t>
                      </a:r>
                      <a:r>
                        <a:rPr lang="lv-LV" sz="1800" dirty="0" err="1">
                          <a:solidFill>
                            <a:schemeClr val="tx1"/>
                          </a:solidFill>
                          <a:effectLst/>
                          <a:latin typeface="Candara" panose="020E050203030302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ProDiesel</a:t>
                      </a:r>
                      <a:r>
                        <a:rPr lang="lv-LV" sz="1800" dirty="0">
                          <a:solidFill>
                            <a:schemeClr val="tx1"/>
                          </a:solidFill>
                          <a:effectLst/>
                          <a:latin typeface="Candara" panose="020E050203030302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degvielu kas satur vismaz 15% HVO)</a:t>
                      </a:r>
                      <a:endParaRPr lang="lv-LV" sz="1800" dirty="0">
                        <a:solidFill>
                          <a:schemeClr val="tx1"/>
                        </a:solidFill>
                        <a:effectLst/>
                        <a:latin typeface="Candara" panose="020E0502030303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10455">
                <a:tc gridSpan="2">
                  <a:txBody>
                    <a:bodyPr/>
                    <a:lstStyle/>
                    <a:p>
                      <a:pPr marL="0" indent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lv-LV" sz="1800" dirty="0">
                        <a:solidFill>
                          <a:schemeClr val="tx1"/>
                        </a:solidFill>
                        <a:effectLst/>
                        <a:latin typeface="Candara" panose="020E0502030303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 hMerge="1">
                  <a:txBody>
                    <a:bodyPr/>
                    <a:lstStyle/>
                    <a:p>
                      <a:pPr marL="177800" indent="-177800" algn="just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endParaRPr lang="lv-LV" sz="1800" dirty="0">
                        <a:solidFill>
                          <a:schemeClr val="tx1"/>
                        </a:solidFill>
                        <a:effectLst/>
                        <a:latin typeface="Candara" panose="020E0502030303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</a:tr>
              <a:tr h="327546">
                <a:tc>
                  <a:txBody>
                    <a:bodyPr/>
                    <a:lstStyle/>
                    <a:p>
                      <a:pPr marL="0" indent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lv-LV" sz="1800" dirty="0">
                          <a:solidFill>
                            <a:schemeClr val="tx1"/>
                          </a:solidFill>
                          <a:effectLst/>
                          <a:latin typeface="Candara" panose="020E050203030302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Uzstādītie </a:t>
                      </a:r>
                      <a:r>
                        <a:rPr lang="lv-LV" sz="1800" dirty="0" err="1" smtClean="0">
                          <a:solidFill>
                            <a:schemeClr val="tx1"/>
                          </a:solidFill>
                          <a:effectLst/>
                          <a:latin typeface="Candara" panose="020E050203030302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elektroautombiļu</a:t>
                      </a:r>
                      <a:r>
                        <a:rPr lang="lv-LV" sz="1800" baseline="0" dirty="0" smtClean="0">
                          <a:solidFill>
                            <a:schemeClr val="tx1"/>
                          </a:solidFill>
                          <a:effectLst/>
                          <a:latin typeface="Candara" panose="020E050203030302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lv-LV" sz="1800" dirty="0" smtClean="0">
                          <a:solidFill>
                            <a:schemeClr val="tx1"/>
                          </a:solidFill>
                          <a:effectLst/>
                          <a:latin typeface="Candara" panose="020E050203030302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uzlādes punkti</a:t>
                      </a:r>
                      <a:endParaRPr lang="lv-LV" sz="1800" dirty="0">
                        <a:solidFill>
                          <a:schemeClr val="tx1"/>
                        </a:solidFill>
                        <a:effectLst/>
                        <a:latin typeface="Candara" panose="020E0502030303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lv-LV" sz="1800" dirty="0">
                          <a:solidFill>
                            <a:schemeClr val="tx1"/>
                          </a:solidFill>
                          <a:effectLst/>
                          <a:latin typeface="Candara" panose="020E050203030302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4</a:t>
                      </a:r>
                      <a:endParaRPr lang="lv-LV" sz="1800" dirty="0">
                        <a:solidFill>
                          <a:schemeClr val="tx1"/>
                        </a:solidFill>
                        <a:effectLst/>
                        <a:latin typeface="Candara" panose="020E0502030303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4119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lv-LV" sz="1800" dirty="0">
                          <a:solidFill>
                            <a:schemeClr val="tx1"/>
                          </a:solidFill>
                          <a:effectLst/>
                          <a:latin typeface="Candara" panose="020E050203030302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Elektroenerģijas patēriņš transporta sektorā </a:t>
                      </a:r>
                      <a:r>
                        <a:rPr lang="lv-LV" sz="1800" dirty="0" smtClean="0">
                          <a:solidFill>
                            <a:schemeClr val="tx1"/>
                          </a:solidFill>
                          <a:effectLst/>
                          <a:latin typeface="Candara" panose="020E050203030302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(</a:t>
                      </a:r>
                      <a:r>
                        <a:rPr lang="lv-LV" sz="1800" dirty="0" err="1" smtClean="0">
                          <a:solidFill>
                            <a:schemeClr val="tx1"/>
                          </a:solidFill>
                          <a:effectLst/>
                          <a:latin typeface="Candara" panose="020E050203030302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kWh</a:t>
                      </a:r>
                      <a:r>
                        <a:rPr lang="lv-LV" sz="1800" dirty="0" smtClean="0">
                          <a:solidFill>
                            <a:schemeClr val="tx1"/>
                          </a:solidFill>
                          <a:effectLst/>
                          <a:latin typeface="Candara" panose="020E050203030302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gadā) (</a:t>
                      </a:r>
                      <a:r>
                        <a:rPr lang="lv-LV" sz="1800" dirty="0">
                          <a:solidFill>
                            <a:schemeClr val="tx1"/>
                          </a:solidFill>
                          <a:effectLst/>
                          <a:latin typeface="Candara" panose="020E050203030302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balstoties uz KPFI projekta datiem)</a:t>
                      </a:r>
                      <a:endParaRPr lang="lv-LV" sz="1800" dirty="0">
                        <a:solidFill>
                          <a:schemeClr val="tx1"/>
                        </a:solidFill>
                        <a:effectLst/>
                        <a:latin typeface="Candara" panose="020E0502030303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lv-LV" sz="1800" dirty="0" smtClean="0">
                          <a:solidFill>
                            <a:schemeClr val="tx1"/>
                          </a:solidFill>
                          <a:effectLst/>
                          <a:latin typeface="Candara" panose="020E050203030302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18 600</a:t>
                      </a:r>
                      <a:endParaRPr lang="lv-LV" sz="1800" dirty="0">
                        <a:solidFill>
                          <a:schemeClr val="tx1"/>
                        </a:solidFill>
                        <a:effectLst/>
                        <a:latin typeface="Candara" panose="020E0502030303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27546">
                <a:tc>
                  <a:txBody>
                    <a:bodyPr/>
                    <a:lstStyle/>
                    <a:p>
                      <a:pPr marL="0" indent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lv-LV" sz="1800" dirty="0">
                          <a:solidFill>
                            <a:schemeClr val="tx1"/>
                          </a:solidFill>
                          <a:effectLst/>
                          <a:latin typeface="Candara" panose="020E050203030302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Kopējais automašīnu skaits un to veidi, kas izmanto elektroenerģiju </a:t>
                      </a:r>
                      <a:r>
                        <a:rPr lang="lv-LV" sz="1800" dirty="0" smtClean="0">
                          <a:solidFill>
                            <a:schemeClr val="tx1"/>
                          </a:solidFill>
                          <a:effectLst/>
                          <a:latin typeface="Candara" panose="020E050203030302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(</a:t>
                      </a:r>
                      <a:r>
                        <a:rPr lang="lv-LV" sz="1800" dirty="0">
                          <a:solidFill>
                            <a:schemeClr val="tx1"/>
                          </a:solidFill>
                          <a:effectLst/>
                          <a:latin typeface="Candara" panose="020E050203030302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skaits)</a:t>
                      </a:r>
                      <a:endParaRPr lang="lv-LV" sz="1800" dirty="0">
                        <a:solidFill>
                          <a:schemeClr val="tx1"/>
                        </a:solidFill>
                        <a:effectLst/>
                        <a:latin typeface="Candara" panose="020E0502030303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lv-LV" sz="1800" dirty="0">
                          <a:solidFill>
                            <a:schemeClr val="tx1"/>
                          </a:solidFill>
                          <a:effectLst/>
                          <a:latin typeface="Candara" panose="020E050203030302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12</a:t>
                      </a:r>
                      <a:endParaRPr lang="lv-LV" sz="1800" dirty="0">
                        <a:solidFill>
                          <a:schemeClr val="tx1"/>
                        </a:solidFill>
                        <a:effectLst/>
                        <a:latin typeface="Candara" panose="020E0502030303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27547">
                <a:tc>
                  <a:txBody>
                    <a:bodyPr/>
                    <a:lstStyle/>
                    <a:p>
                      <a:pPr marL="0" indent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lv-LV" sz="1800" dirty="0">
                          <a:solidFill>
                            <a:schemeClr val="tx1"/>
                          </a:solidFill>
                          <a:effectLst/>
                          <a:latin typeface="Candara" panose="020E050203030302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Esošais elektrību izmantojošā autoparka vidējais vecums </a:t>
                      </a:r>
                      <a:r>
                        <a:rPr lang="lv-LV" sz="1800" dirty="0" smtClean="0">
                          <a:solidFill>
                            <a:schemeClr val="tx1"/>
                          </a:solidFill>
                          <a:effectLst/>
                          <a:latin typeface="Candara" panose="020E050203030302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(</a:t>
                      </a:r>
                      <a:r>
                        <a:rPr lang="lv-LV" sz="1800" dirty="0">
                          <a:solidFill>
                            <a:schemeClr val="tx1"/>
                          </a:solidFill>
                          <a:effectLst/>
                          <a:latin typeface="Candara" panose="020E050203030302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gadi)</a:t>
                      </a:r>
                      <a:endParaRPr lang="lv-LV" sz="1800" dirty="0">
                        <a:solidFill>
                          <a:schemeClr val="tx1"/>
                        </a:solidFill>
                        <a:effectLst/>
                        <a:latin typeface="Candara" panose="020E0502030303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lv-LV" sz="1800" dirty="0" smtClean="0">
                          <a:solidFill>
                            <a:schemeClr val="tx1"/>
                          </a:solidFill>
                          <a:effectLst/>
                          <a:latin typeface="Candara" panose="020E050203030302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6.1</a:t>
                      </a:r>
                      <a:endParaRPr lang="lv-LV" sz="1800" dirty="0">
                        <a:solidFill>
                          <a:schemeClr val="tx1"/>
                        </a:solidFill>
                        <a:effectLst/>
                        <a:latin typeface="Candara" panose="020E0502030303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27547">
                <a:tc gridSpan="2">
                  <a:txBody>
                    <a:bodyPr/>
                    <a:lstStyle/>
                    <a:p>
                      <a:pPr marL="0" indent="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lv-LV" sz="1800" dirty="0">
                        <a:solidFill>
                          <a:schemeClr val="tx1"/>
                        </a:solidFill>
                        <a:effectLst/>
                        <a:latin typeface="Candara" panose="020E0502030303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 hMerge="1">
                  <a:txBody>
                    <a:bodyPr/>
                    <a:lstStyle/>
                    <a:p>
                      <a:pPr marL="0" indent="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lv-LV" sz="1800" dirty="0">
                        <a:solidFill>
                          <a:schemeClr val="tx1"/>
                        </a:solidFill>
                        <a:effectLst/>
                        <a:latin typeface="Candara" panose="020E0502030303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2"/>
                      <a:tile tx="0" ty="0" sx="100000" sy="100000" flip="none" algn="tl"/>
                    </a:blipFill>
                  </a:tcPr>
                </a:tc>
              </a:tr>
              <a:tr h="35484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lv-LV" sz="1800" dirty="0" smtClean="0">
                          <a:solidFill>
                            <a:schemeClr val="tx1"/>
                          </a:solidFill>
                          <a:effectLst/>
                          <a:latin typeface="Candara" panose="020E0502030303020204" pitchFamily="34" charset="0"/>
                        </a:rPr>
                        <a:t>Patstāvīgie iedzīvotāji (skaits)</a:t>
                      </a:r>
                      <a:endParaRPr lang="lv-LV" sz="1800" dirty="0" smtClean="0">
                        <a:solidFill>
                          <a:schemeClr val="tx1"/>
                        </a:solidFill>
                        <a:effectLst/>
                        <a:latin typeface="Candara" panose="020E0502030303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lv-LV" dirty="0" smtClean="0">
                          <a:latin typeface="Candara" panose="020E0502030303020204" pitchFamily="34" charset="0"/>
                        </a:rPr>
                        <a:t>235 417</a:t>
                      </a:r>
                      <a:r>
                        <a:rPr lang="lv-LV" sz="1800" dirty="0" smtClean="0">
                          <a:solidFill>
                            <a:schemeClr val="tx1"/>
                          </a:solidFill>
                          <a:effectLst/>
                          <a:latin typeface="Candara" panose="020E0502030303020204" pitchFamily="34" charset="0"/>
                        </a:rPr>
                        <a:t> (01.01.2017.)</a:t>
                      </a:r>
                      <a:endParaRPr lang="lv-LV" sz="1800" dirty="0" smtClean="0">
                        <a:solidFill>
                          <a:schemeClr val="tx1"/>
                        </a:solidFill>
                        <a:effectLst/>
                        <a:latin typeface="Candara" panose="020E0502030303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2754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lv-LV" sz="1800" dirty="0" smtClean="0">
                          <a:solidFill>
                            <a:schemeClr val="tx1"/>
                          </a:solidFill>
                          <a:effectLst/>
                          <a:latin typeface="Candara" panose="020E0502030303020204" pitchFamily="34" charset="0"/>
                        </a:rPr>
                        <a:t>Bezdarba līmenis (%)</a:t>
                      </a:r>
                      <a:endParaRPr lang="lv-LV" sz="1800" dirty="0" smtClean="0">
                        <a:solidFill>
                          <a:schemeClr val="tx1"/>
                        </a:solidFill>
                        <a:effectLst/>
                        <a:latin typeface="Candara" panose="020E0502030303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lv-LV" sz="1800" dirty="0" smtClean="0">
                          <a:solidFill>
                            <a:schemeClr val="tx1"/>
                          </a:solidFill>
                          <a:effectLst/>
                          <a:latin typeface="Candara" panose="020E0502030303020204" pitchFamily="34" charset="0"/>
                        </a:rPr>
                        <a:t>10.7 (2017)</a:t>
                      </a:r>
                      <a:endParaRPr lang="lv-LV" sz="1800" dirty="0" smtClean="0">
                        <a:solidFill>
                          <a:schemeClr val="tx1"/>
                        </a:solidFill>
                        <a:effectLst/>
                        <a:latin typeface="Candara" panose="020E0502030303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60985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atura vietturis 2"/>
          <p:cNvSpPr>
            <a:spLocks noGrp="1"/>
          </p:cNvSpPr>
          <p:nvPr>
            <p:ph idx="1"/>
          </p:nvPr>
        </p:nvSpPr>
        <p:spPr>
          <a:xfrm>
            <a:off x="0" y="177422"/>
            <a:ext cx="12078269" cy="4339987"/>
          </a:xfrm>
        </p:spPr>
        <p:txBody>
          <a:bodyPr>
            <a:normAutofit fontScale="92500" lnSpcReduction="10000"/>
          </a:bodyPr>
          <a:lstStyle/>
          <a:p>
            <a:pPr marL="0" indent="0" algn="just">
              <a:buNone/>
            </a:pPr>
            <a:r>
              <a:rPr lang="lv-LV" dirty="0">
                <a:latin typeface="Candara" panose="020E0502030303020204" pitchFamily="34" charset="0"/>
              </a:rPr>
              <a:t>No atjaunojamiem energoresursiem šobrīd </a:t>
            </a:r>
            <a:r>
              <a:rPr lang="lv-LV" dirty="0" smtClean="0">
                <a:latin typeface="Candara" panose="020E0502030303020204" pitchFamily="34" charset="0"/>
              </a:rPr>
              <a:t>reģionā </a:t>
            </a:r>
            <a:r>
              <a:rPr lang="lv-LV" dirty="0">
                <a:latin typeface="Candara" panose="020E0502030303020204" pitchFamily="34" charset="0"/>
              </a:rPr>
              <a:t>transportā </a:t>
            </a:r>
            <a:r>
              <a:rPr lang="lv-LV" dirty="0" smtClean="0">
                <a:latin typeface="Candara" panose="020E0502030303020204" pitchFamily="34" charset="0"/>
              </a:rPr>
              <a:t>izmanto: </a:t>
            </a:r>
          </a:p>
          <a:p>
            <a:pPr marL="627063" indent="-355600" algn="just">
              <a:buFont typeface="Wingdings" panose="05000000000000000000" pitchFamily="2" charset="2"/>
              <a:buChar char="v"/>
            </a:pPr>
            <a:r>
              <a:rPr lang="lv-LV" dirty="0" smtClean="0">
                <a:latin typeface="Candara" panose="020E0502030303020204" pitchFamily="34" charset="0"/>
              </a:rPr>
              <a:t>2 </a:t>
            </a:r>
            <a:r>
              <a:rPr lang="lv-LV" dirty="0">
                <a:latin typeface="Candara" panose="020E0502030303020204" pitchFamily="34" charset="0"/>
              </a:rPr>
              <a:t>veidu biodegvielas: </a:t>
            </a:r>
            <a:r>
              <a:rPr lang="lv-LV" u="sng" dirty="0">
                <a:latin typeface="Candara" panose="020E0502030303020204" pitchFamily="34" charset="0"/>
              </a:rPr>
              <a:t>bioetanolu</a:t>
            </a:r>
            <a:r>
              <a:rPr lang="lv-LV" dirty="0">
                <a:latin typeface="Candara" panose="020E0502030303020204" pitchFamily="34" charset="0"/>
              </a:rPr>
              <a:t> un </a:t>
            </a:r>
            <a:r>
              <a:rPr lang="lv-LV" u="sng" dirty="0" err="1" smtClean="0">
                <a:latin typeface="Candara" panose="020E0502030303020204" pitchFamily="34" charset="0"/>
              </a:rPr>
              <a:t>hidrogenētu</a:t>
            </a:r>
            <a:r>
              <a:rPr lang="lv-LV" u="sng" dirty="0" smtClean="0">
                <a:latin typeface="Candara" panose="020E0502030303020204" pitchFamily="34" charset="0"/>
              </a:rPr>
              <a:t> </a:t>
            </a:r>
            <a:r>
              <a:rPr lang="lv-LV" u="sng" dirty="0">
                <a:latin typeface="Candara" panose="020E0502030303020204" pitchFamily="34" charset="0"/>
              </a:rPr>
              <a:t>augu </a:t>
            </a:r>
            <a:r>
              <a:rPr lang="lv-LV" u="sng" dirty="0" smtClean="0">
                <a:latin typeface="Candara" panose="020E0502030303020204" pitchFamily="34" charset="0"/>
              </a:rPr>
              <a:t>eļļu</a:t>
            </a:r>
            <a:r>
              <a:rPr lang="lv-LV" dirty="0" smtClean="0">
                <a:latin typeface="Candara" panose="020E0502030303020204" pitchFamily="34" charset="0"/>
              </a:rPr>
              <a:t> (HVO);</a:t>
            </a:r>
          </a:p>
          <a:p>
            <a:pPr marL="627063" indent="-355600" algn="just">
              <a:buFont typeface="Wingdings" panose="05000000000000000000" pitchFamily="2" charset="2"/>
              <a:buChar char="v"/>
            </a:pPr>
            <a:r>
              <a:rPr lang="lv-LV" u="sng" dirty="0" smtClean="0">
                <a:latin typeface="Candara" panose="020E0502030303020204" pitchFamily="34" charset="0"/>
              </a:rPr>
              <a:t>elektroenerģiju</a:t>
            </a:r>
            <a:r>
              <a:rPr lang="lv-LV" dirty="0" smtClean="0">
                <a:latin typeface="Candara" panose="020E0502030303020204" pitchFamily="34" charset="0"/>
              </a:rPr>
              <a:t>.</a:t>
            </a:r>
          </a:p>
          <a:p>
            <a:pPr marL="95250" indent="0" algn="just">
              <a:buNone/>
            </a:pPr>
            <a:endParaRPr lang="lv-LV" dirty="0">
              <a:latin typeface="Candara" panose="020E0502030303020204" pitchFamily="34" charset="0"/>
            </a:endParaRPr>
          </a:p>
          <a:p>
            <a:pPr marL="357188" indent="-357188" algn="just">
              <a:buFont typeface="Wingdings" panose="05000000000000000000" pitchFamily="2" charset="2"/>
              <a:buChar char="v"/>
            </a:pPr>
            <a:r>
              <a:rPr lang="lv-LV" u="sng" dirty="0">
                <a:latin typeface="Candara" panose="020E0502030303020204" pitchFamily="34" charset="0"/>
              </a:rPr>
              <a:t>Bioetanols</a:t>
            </a:r>
            <a:r>
              <a:rPr lang="lv-LV" dirty="0">
                <a:latin typeface="Candara" panose="020E0502030303020204" pitchFamily="34" charset="0"/>
              </a:rPr>
              <a:t> 5% apmērā ir piejaukts visam Latvijā (t.sk. Zemgales reģionā) tirgotajam 95. markas benzīnam. </a:t>
            </a:r>
          </a:p>
          <a:p>
            <a:pPr marL="357188" indent="-357188" algn="just">
              <a:buFont typeface="Wingdings" panose="05000000000000000000" pitchFamily="2" charset="2"/>
              <a:buChar char="v"/>
            </a:pPr>
            <a:r>
              <a:rPr lang="lv-LV" i="1" dirty="0">
                <a:latin typeface="Candara" panose="020E0502030303020204" pitchFamily="34" charset="0"/>
              </a:rPr>
              <a:t>Neste</a:t>
            </a:r>
            <a:r>
              <a:rPr lang="lv-LV" dirty="0">
                <a:latin typeface="Candara" panose="020E0502030303020204" pitchFamily="34" charset="0"/>
              </a:rPr>
              <a:t> kompānijas </a:t>
            </a:r>
            <a:r>
              <a:rPr lang="lv-LV" u="sng" dirty="0">
                <a:latin typeface="Candara" panose="020E0502030303020204" pitchFamily="34" charset="0"/>
              </a:rPr>
              <a:t>HVO </a:t>
            </a:r>
            <a:r>
              <a:rPr lang="lv-LV" u="sng" dirty="0" smtClean="0">
                <a:latin typeface="Candara" panose="020E0502030303020204" pitchFamily="34" charset="0"/>
              </a:rPr>
              <a:t>produktu</a:t>
            </a:r>
            <a:r>
              <a:rPr lang="lv-LV" dirty="0" smtClean="0">
                <a:latin typeface="Candara" panose="020E0502030303020204" pitchFamily="34" charset="0"/>
              </a:rPr>
              <a:t> sauc </a:t>
            </a:r>
            <a:r>
              <a:rPr lang="lv-LV" b="1" i="1" dirty="0" err="1">
                <a:latin typeface="Candara" panose="020E0502030303020204" pitchFamily="34" charset="0"/>
              </a:rPr>
              <a:t>NexBTL</a:t>
            </a:r>
            <a:r>
              <a:rPr lang="lv-LV" dirty="0">
                <a:latin typeface="Candara" panose="020E0502030303020204" pitchFamily="34" charset="0"/>
              </a:rPr>
              <a:t> un tas ir piejaukts vismaz 15% apmērā </a:t>
            </a:r>
            <a:r>
              <a:rPr lang="lv-LV" i="1" dirty="0">
                <a:latin typeface="Candara" panose="020E0502030303020204" pitchFamily="34" charset="0"/>
              </a:rPr>
              <a:t>Neste</a:t>
            </a:r>
            <a:r>
              <a:rPr lang="lv-LV" dirty="0">
                <a:latin typeface="Candara" panose="020E0502030303020204" pitchFamily="34" charset="0"/>
              </a:rPr>
              <a:t> pārdotajā degvielā </a:t>
            </a:r>
            <a:r>
              <a:rPr lang="lv-LV" b="1" i="1" dirty="0" err="1">
                <a:latin typeface="Candara" panose="020E0502030303020204" pitchFamily="34" charset="0"/>
              </a:rPr>
              <a:t>ProDiesel</a:t>
            </a:r>
            <a:r>
              <a:rPr lang="lv-LV" dirty="0">
                <a:latin typeface="Candara" panose="020E0502030303020204" pitchFamily="34" charset="0"/>
              </a:rPr>
              <a:t>. </a:t>
            </a:r>
            <a:endParaRPr lang="lv-LV" dirty="0" smtClean="0">
              <a:latin typeface="Candara" panose="020E0502030303020204" pitchFamily="34" charset="0"/>
            </a:endParaRPr>
          </a:p>
          <a:p>
            <a:pPr lvl="1" algn="just">
              <a:buFont typeface="Wingdings" panose="05000000000000000000" pitchFamily="2" charset="2"/>
              <a:buChar char="§"/>
            </a:pPr>
            <a:r>
              <a:rPr lang="lv-LV" dirty="0" smtClean="0">
                <a:latin typeface="Candara" panose="020E0502030303020204" pitchFamily="34" charset="0"/>
              </a:rPr>
              <a:t>Šo </a:t>
            </a:r>
            <a:r>
              <a:rPr lang="lv-LV" dirty="0">
                <a:latin typeface="Candara" panose="020E0502030303020204" pitchFamily="34" charset="0"/>
              </a:rPr>
              <a:t>degvielu pilnībā izmanto Jelgavas autobusu parks un, iespējams, arī individuālie lietotāji, tomēr to skaits varētu būt salīdzinoši niecīgs, jo minētā degviela ir aptuveni par 0.07 EUR dārgāka nekā parastā dīzeļdegviela. </a:t>
            </a:r>
            <a:endParaRPr lang="lv-LV" dirty="0" smtClean="0">
              <a:latin typeface="Candara" panose="020E0502030303020204" pitchFamily="34" charset="0"/>
            </a:endParaRPr>
          </a:p>
          <a:p>
            <a:endParaRPr lang="lv-LV" dirty="0"/>
          </a:p>
        </p:txBody>
      </p:sp>
      <p:sp>
        <p:nvSpPr>
          <p:cNvPr id="4" name="Slaida numura vietturis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30505-77B1-4571-8227-A780514CFCBA}" type="slidenum">
              <a:rPr lang="lv-LV" smtClean="0"/>
              <a:t>11</a:t>
            </a:fld>
            <a:endParaRPr lang="lv-LV"/>
          </a:p>
        </p:txBody>
      </p:sp>
      <p:pic>
        <p:nvPicPr>
          <p:cNvPr id="7" name="Attēls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517409"/>
            <a:ext cx="3517574" cy="2340591"/>
          </a:xfrm>
          <a:prstGeom prst="rect">
            <a:avLst/>
          </a:prstGeom>
        </p:spPr>
      </p:pic>
      <p:sp>
        <p:nvSpPr>
          <p:cNvPr id="2" name="Taisnstūris 1"/>
          <p:cNvSpPr/>
          <p:nvPr/>
        </p:nvSpPr>
        <p:spPr>
          <a:xfrm>
            <a:off x="3874827" y="4831307"/>
            <a:ext cx="7478973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5250" lvl="1" algn="just"/>
            <a:r>
              <a:rPr lang="lv-LV" sz="2000" i="1" dirty="0" err="1" smtClean="0"/>
              <a:t>ProDiesel</a:t>
            </a:r>
            <a:r>
              <a:rPr lang="lv-LV" sz="2000" i="1" dirty="0" smtClean="0"/>
              <a:t> </a:t>
            </a:r>
            <a:r>
              <a:rPr lang="lv-LV" sz="2000" dirty="0"/>
              <a:t>degvielu Zemgales reģionā tirgo </a:t>
            </a:r>
            <a:r>
              <a:rPr lang="lv-LV" sz="2000" u="sng" dirty="0"/>
              <a:t>5 </a:t>
            </a:r>
            <a:r>
              <a:rPr lang="lv-LV" sz="2000" u="sng" dirty="0" err="1"/>
              <a:t>uzpildes</a:t>
            </a:r>
            <a:r>
              <a:rPr lang="lv-LV" sz="2000" u="sng" dirty="0"/>
              <a:t> stacijās</a:t>
            </a:r>
            <a:r>
              <a:rPr lang="lv-LV" sz="2000" dirty="0"/>
              <a:t>: </a:t>
            </a:r>
            <a:r>
              <a:rPr lang="lv-LV" sz="2000" i="1" dirty="0"/>
              <a:t>Jelgavā</a:t>
            </a:r>
            <a:r>
              <a:rPr lang="lv-LV" sz="2000" dirty="0"/>
              <a:t>, Loka maģistrālē 2a; </a:t>
            </a:r>
            <a:r>
              <a:rPr lang="lv-LV" sz="2000" i="1" dirty="0"/>
              <a:t>Jēkabpilī</a:t>
            </a:r>
            <a:r>
              <a:rPr lang="lv-LV" sz="2000" dirty="0"/>
              <a:t>, Rīgas ielā 247; </a:t>
            </a:r>
            <a:r>
              <a:rPr lang="lv-LV" sz="2000" i="1" dirty="0"/>
              <a:t>Iecavā</a:t>
            </a:r>
            <a:r>
              <a:rPr lang="lv-LV" sz="2000" dirty="0"/>
              <a:t>, Iecavas novada "Krustiņos"; </a:t>
            </a:r>
            <a:r>
              <a:rPr lang="lv-LV" sz="2000" i="1" dirty="0"/>
              <a:t>Bauskā</a:t>
            </a:r>
            <a:r>
              <a:rPr lang="lv-LV" sz="2000" dirty="0"/>
              <a:t>, Pionieru ielā 2 un Elejas ielā 1.</a:t>
            </a:r>
          </a:p>
        </p:txBody>
      </p:sp>
    </p:spTree>
    <p:extLst>
      <p:ext uri="{BB962C8B-B14F-4D97-AF65-F5344CB8AC3E}">
        <p14:creationId xmlns:p14="http://schemas.microsoft.com/office/powerpoint/2010/main" val="1296208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atura vietturis 2"/>
          <p:cNvSpPr>
            <a:spLocks noGrp="1"/>
          </p:cNvSpPr>
          <p:nvPr>
            <p:ph idx="1"/>
          </p:nvPr>
        </p:nvSpPr>
        <p:spPr>
          <a:xfrm>
            <a:off x="571500" y="735981"/>
            <a:ext cx="10782300" cy="4921870"/>
          </a:xfrm>
        </p:spPr>
        <p:txBody>
          <a:bodyPr/>
          <a:lstStyle/>
          <a:p>
            <a:pPr marL="0" indent="0" algn="just">
              <a:buNone/>
            </a:pPr>
            <a:r>
              <a:rPr lang="lv-LV" dirty="0">
                <a:latin typeface="Candara" panose="020E0502030303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Šobrīd AER daļu </a:t>
            </a:r>
            <a:r>
              <a:rPr lang="lv-LV" dirty="0" smtClean="0">
                <a:latin typeface="Candara" panose="020E0502030303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veido:</a:t>
            </a:r>
          </a:p>
          <a:p>
            <a:pPr marL="357188" indent="-271463" algn="just">
              <a:buFont typeface="Wingdings" panose="05000000000000000000" pitchFamily="2" charset="2"/>
              <a:buChar char="§"/>
            </a:pPr>
            <a:r>
              <a:rPr lang="lv-LV" dirty="0" smtClean="0">
                <a:latin typeface="Candara" panose="020E0502030303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lv-LV" dirty="0">
                <a:latin typeface="Candara" panose="020E0502030303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800 </a:t>
            </a:r>
            <a:r>
              <a:rPr lang="lv-LV" dirty="0" err="1">
                <a:latin typeface="Candara" panose="020E0502030303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toe</a:t>
            </a:r>
            <a:r>
              <a:rPr lang="lv-LV" dirty="0">
                <a:latin typeface="Candara" panose="020E0502030303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bioetanola obligātajā piejaukumā, </a:t>
            </a:r>
            <a:endParaRPr lang="lv-LV" dirty="0" smtClean="0">
              <a:latin typeface="Candara" panose="020E050203030302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357188" indent="-271463" algn="just">
              <a:buFont typeface="Wingdings" panose="05000000000000000000" pitchFamily="2" charset="2"/>
              <a:buChar char="§"/>
            </a:pPr>
            <a:r>
              <a:rPr lang="lv-LV" dirty="0" smtClean="0">
                <a:latin typeface="Candara" panose="020E0502030303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120 </a:t>
            </a:r>
            <a:r>
              <a:rPr lang="lv-LV" dirty="0" err="1">
                <a:latin typeface="Candara" panose="020E0502030303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toe</a:t>
            </a:r>
            <a:r>
              <a:rPr lang="lv-LV" dirty="0">
                <a:latin typeface="Candara" panose="020E0502030303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lv-LV" dirty="0" err="1" smtClean="0">
                <a:latin typeface="Candara" panose="020E0502030303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NexBTL</a:t>
            </a:r>
            <a:r>
              <a:rPr lang="lv-LV" dirty="0" smtClean="0">
                <a:latin typeface="Candara" panose="020E0502030303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biodegviela (HVO) </a:t>
            </a:r>
            <a:r>
              <a:rPr lang="lv-LV" dirty="0" err="1">
                <a:latin typeface="Candara" panose="020E0502030303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Prodiesel</a:t>
            </a:r>
            <a:r>
              <a:rPr lang="lv-LV" dirty="0">
                <a:latin typeface="Candara" panose="020E0502030303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sastāvā un </a:t>
            </a:r>
            <a:endParaRPr lang="lv-LV" dirty="0" smtClean="0">
              <a:latin typeface="Candara" panose="020E050203030302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357188" indent="-271463" algn="just">
              <a:buFont typeface="Wingdings" panose="05000000000000000000" pitchFamily="2" charset="2"/>
              <a:buChar char="§"/>
            </a:pPr>
            <a:r>
              <a:rPr lang="lv-LV" dirty="0" smtClean="0">
                <a:latin typeface="Candara" panose="020E0502030303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aptuveni </a:t>
            </a:r>
            <a:r>
              <a:rPr lang="lv-LV" dirty="0">
                <a:latin typeface="Candara" panose="020E0502030303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7.5 </a:t>
            </a:r>
            <a:r>
              <a:rPr lang="lv-LV" dirty="0" err="1">
                <a:latin typeface="Candara" panose="020E0502030303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toe</a:t>
            </a:r>
            <a:r>
              <a:rPr lang="lv-LV" dirty="0">
                <a:latin typeface="Candara" panose="020E0502030303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patērētā elektroenerģija vieglajā autotransportā (pieņemot, ka visa patērētā elektroenerģija ir „zaļā” </a:t>
            </a:r>
            <a:r>
              <a:rPr lang="lv-LV" dirty="0" smtClean="0">
                <a:latin typeface="Candara" panose="020E0502030303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enerģija), </a:t>
            </a:r>
          </a:p>
          <a:p>
            <a:pPr marL="0" indent="0" algn="just">
              <a:buNone/>
            </a:pPr>
            <a:r>
              <a:rPr lang="lv-LV" dirty="0" smtClean="0">
                <a:latin typeface="Candara" panose="020E0502030303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kopā </a:t>
            </a:r>
            <a:r>
              <a:rPr lang="lv-LV" b="1" dirty="0">
                <a:solidFill>
                  <a:srgbClr val="00B050"/>
                </a:solidFill>
                <a:latin typeface="Candara" panose="020E0502030303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927.5 </a:t>
            </a:r>
            <a:r>
              <a:rPr lang="lv-LV" b="1" dirty="0" err="1">
                <a:solidFill>
                  <a:srgbClr val="00B050"/>
                </a:solidFill>
                <a:latin typeface="Candara" panose="020E0502030303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toe</a:t>
            </a:r>
            <a:r>
              <a:rPr lang="lv-LV" dirty="0">
                <a:latin typeface="Candara" panose="020E0502030303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 kas ir </a:t>
            </a:r>
            <a:r>
              <a:rPr lang="lv-LV" b="1" dirty="0">
                <a:solidFill>
                  <a:srgbClr val="00B050"/>
                </a:solidFill>
                <a:latin typeface="Candara" panose="020E0502030303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0.75%</a:t>
            </a:r>
            <a:r>
              <a:rPr lang="lv-LV" dirty="0">
                <a:latin typeface="Candara" panose="020E0502030303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no kopējā patērētā degvielas apjoma. </a:t>
            </a:r>
            <a:endParaRPr lang="lv-LV" dirty="0" smtClean="0">
              <a:latin typeface="Candara" panose="020E050203030302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just">
              <a:buNone/>
            </a:pPr>
            <a:endParaRPr lang="lv-LV" dirty="0">
              <a:latin typeface="Candara" panose="020E050203030302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just">
              <a:buNone/>
            </a:pPr>
            <a:r>
              <a:rPr lang="lv-LV" dirty="0" smtClean="0">
                <a:latin typeface="Candara" panose="020E0502030303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Ņemot </a:t>
            </a:r>
            <a:r>
              <a:rPr lang="lv-LV" dirty="0">
                <a:latin typeface="Candara" panose="020E0502030303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vērā, ka kopējais patērētais degvielas apjoms Zemgales reģionā ir 122.8 tūkst </a:t>
            </a:r>
            <a:r>
              <a:rPr lang="lv-LV" dirty="0" err="1">
                <a:latin typeface="Candara" panose="020E0502030303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toe</a:t>
            </a:r>
            <a:r>
              <a:rPr lang="lv-LV" dirty="0">
                <a:latin typeface="Candara" panose="020E0502030303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lv-LV" b="1" dirty="0">
                <a:solidFill>
                  <a:srgbClr val="00B050"/>
                </a:solidFill>
                <a:latin typeface="Candara" panose="020E0502030303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12% </a:t>
            </a:r>
            <a:r>
              <a:rPr lang="lv-LV" dirty="0">
                <a:latin typeface="Candara" panose="020E0502030303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AER daļa sastāda </a:t>
            </a:r>
            <a:r>
              <a:rPr lang="lv-LV" b="1" dirty="0">
                <a:solidFill>
                  <a:srgbClr val="00B050"/>
                </a:solidFill>
                <a:latin typeface="Candara" panose="020E0502030303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14.7 tūkst. </a:t>
            </a:r>
            <a:r>
              <a:rPr lang="lv-LV" b="1" dirty="0" err="1">
                <a:solidFill>
                  <a:srgbClr val="00B050"/>
                </a:solidFill>
                <a:latin typeface="Candara" panose="020E0502030303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toe</a:t>
            </a:r>
            <a:r>
              <a:rPr lang="lv-LV" dirty="0">
                <a:latin typeface="Candara" panose="020E0502030303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.</a:t>
            </a:r>
            <a:endParaRPr lang="lv-LV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lv-LV" dirty="0"/>
          </a:p>
        </p:txBody>
      </p:sp>
      <p:sp>
        <p:nvSpPr>
          <p:cNvPr id="4" name="Slaida numura vietturis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30505-77B1-4571-8227-A780514CFCBA}" type="slidenum">
              <a:rPr lang="lv-LV" smtClean="0"/>
              <a:t>12</a:t>
            </a:fld>
            <a:endParaRPr lang="lv-LV"/>
          </a:p>
        </p:txBody>
      </p:sp>
      <p:pic>
        <p:nvPicPr>
          <p:cNvPr id="2" name="Attēls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97338" y="412130"/>
            <a:ext cx="2204137" cy="12595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7254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aida numura vietturis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30505-77B1-4571-8227-A780514CFCBA}" type="slidenum">
              <a:rPr lang="lv-LV" smtClean="0"/>
              <a:t>13</a:t>
            </a:fld>
            <a:endParaRPr lang="lv-LV"/>
          </a:p>
        </p:txBody>
      </p:sp>
      <p:pic>
        <p:nvPicPr>
          <p:cNvPr id="5" name="Picture 9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501" y="155851"/>
            <a:ext cx="5657972" cy="4351338"/>
          </a:xfrm>
          <a:prstGeom prst="rect">
            <a:avLst/>
          </a:prstGeom>
          <a:noFill/>
        </p:spPr>
      </p:pic>
      <p:sp>
        <p:nvSpPr>
          <p:cNvPr id="6" name="Taisnstūris 5"/>
          <p:cNvSpPr/>
          <p:nvPr/>
        </p:nvSpPr>
        <p:spPr>
          <a:xfrm>
            <a:off x="139501" y="4507189"/>
            <a:ext cx="560506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lv-LV" sz="1400" i="1" dirty="0">
                <a:latin typeface="Candara" panose="020E05020303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Motorizēto transportlīdzekļu sadalījums Zemgales reģionā pēc tipa</a:t>
            </a:r>
            <a:endParaRPr lang="lv-LV" sz="1400" i="1" dirty="0">
              <a:latin typeface="Candara" panose="020E0502030303020204" pitchFamily="34" charset="0"/>
            </a:endParaRPr>
          </a:p>
        </p:txBody>
      </p:sp>
      <p:pic>
        <p:nvPicPr>
          <p:cNvPr id="7" name="Picture 3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18200" y="496966"/>
            <a:ext cx="6134100" cy="454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aisnstūris 7"/>
          <p:cNvSpPr/>
          <p:nvPr/>
        </p:nvSpPr>
        <p:spPr>
          <a:xfrm>
            <a:off x="6821150" y="5043566"/>
            <a:ext cx="463300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lv-LV" sz="1400" i="1" dirty="0">
                <a:latin typeface="Candara" panose="020E05020303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Automobiļu sadalījums Zemgales reģionā pēc degvielas veida</a:t>
            </a:r>
            <a:endParaRPr lang="lv-LV" sz="1400" dirty="0"/>
          </a:p>
        </p:txBody>
      </p:sp>
    </p:spTree>
    <p:extLst>
      <p:ext uri="{BB962C8B-B14F-4D97-AF65-F5344CB8AC3E}">
        <p14:creationId xmlns:p14="http://schemas.microsoft.com/office/powerpoint/2010/main" val="190585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aida numura vietturis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30505-77B1-4571-8227-A780514CFCBA}" type="slidenum">
              <a:rPr lang="lv-LV" smtClean="0"/>
              <a:t>14</a:t>
            </a:fld>
            <a:endParaRPr lang="lv-LV"/>
          </a:p>
        </p:txBody>
      </p:sp>
      <p:sp>
        <p:nvSpPr>
          <p:cNvPr id="5" name="Taisnstūris 4"/>
          <p:cNvSpPr/>
          <p:nvPr/>
        </p:nvSpPr>
        <p:spPr>
          <a:xfrm>
            <a:off x="0" y="95614"/>
            <a:ext cx="6388100" cy="6975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2075" lvl="2">
              <a:lnSpc>
                <a:spcPct val="107000"/>
              </a:lnSpc>
              <a:spcBef>
                <a:spcPts val="200"/>
              </a:spcBef>
              <a:spcAft>
                <a:spcPts val="0"/>
              </a:spcAft>
            </a:pPr>
            <a:r>
              <a:rPr lang="lv-LV" dirty="0">
                <a:latin typeface="Candara" panose="020E0502030303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Pieejamie izejvielu resursi transporta enerģijas </a:t>
            </a:r>
            <a:r>
              <a:rPr lang="lv-LV" dirty="0" smtClean="0">
                <a:latin typeface="Candara" panose="020E0502030303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ražošanai:</a:t>
            </a:r>
          </a:p>
          <a:p>
            <a:pPr marL="92075" lvl="2">
              <a:lnSpc>
                <a:spcPct val="107000"/>
              </a:lnSpc>
              <a:spcBef>
                <a:spcPts val="200"/>
              </a:spcBef>
              <a:spcAft>
                <a:spcPts val="0"/>
              </a:spcAft>
            </a:pPr>
            <a:r>
              <a:rPr lang="lv-LV" u="sng" dirty="0" smtClean="0">
                <a:effectLst/>
                <a:latin typeface="Candara" panose="020E0502030303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kurināmā koksne</a:t>
            </a:r>
            <a:r>
              <a:rPr lang="lv-LV" dirty="0" smtClean="0">
                <a:effectLst/>
                <a:latin typeface="Candara" panose="020E0502030303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biodīzeļdegviela, biogāze, salmi</a:t>
            </a:r>
            <a:endParaRPr lang="lv-LV" dirty="0">
              <a:effectLst/>
              <a:latin typeface="Candara" panose="020E0502030303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1360" y="830953"/>
            <a:ext cx="5718810" cy="4219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aisnstūris 6"/>
          <p:cNvSpPr/>
          <p:nvPr/>
        </p:nvSpPr>
        <p:spPr>
          <a:xfrm>
            <a:off x="-304800" y="5050528"/>
            <a:ext cx="6824870" cy="3228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>
              <a:lnSpc>
                <a:spcPct val="107000"/>
              </a:lnSpc>
              <a:spcAft>
                <a:spcPts val="0"/>
              </a:spcAft>
            </a:pPr>
            <a:r>
              <a:rPr lang="lv-LV" sz="1400" i="1" dirty="0">
                <a:latin typeface="Candara" panose="020E05020303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Saražotais kurināmās koksnes apjoms Zemgales reģionā pa koksnes </a:t>
            </a:r>
            <a:r>
              <a:rPr lang="lv-LV" sz="1400" i="1" dirty="0" smtClean="0">
                <a:latin typeface="Candara" panose="020E05020303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veidiem</a:t>
            </a:r>
            <a:endParaRPr lang="lv-LV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8" name="Picture 10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20071" y="257037"/>
            <a:ext cx="5467142" cy="42697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aisnstūris 8"/>
          <p:cNvSpPr/>
          <p:nvPr/>
        </p:nvSpPr>
        <p:spPr>
          <a:xfrm>
            <a:off x="6520070" y="4526757"/>
            <a:ext cx="546714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lv-LV" sz="1400" i="1" dirty="0">
                <a:latin typeface="Candara" panose="020E05020303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Saražotais biogāzes un biodīzeļdegvielas apjoms Zemgales reģionā </a:t>
            </a:r>
            <a:br>
              <a:rPr lang="lv-LV" sz="1400" i="1" dirty="0">
                <a:latin typeface="Candara" panose="020E05020303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lv-LV" sz="1400" i="1" dirty="0">
                <a:latin typeface="Candara" panose="020E05020303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pēdējos desmit gados </a:t>
            </a:r>
            <a:endParaRPr lang="lv-LV" sz="1400" dirty="0"/>
          </a:p>
        </p:txBody>
      </p:sp>
    </p:spTree>
    <p:extLst>
      <p:ext uri="{BB962C8B-B14F-4D97-AF65-F5344CB8AC3E}">
        <p14:creationId xmlns:p14="http://schemas.microsoft.com/office/powerpoint/2010/main" val="3617792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atura vietturis 2"/>
          <p:cNvSpPr>
            <a:spLocks noGrp="1"/>
          </p:cNvSpPr>
          <p:nvPr>
            <p:ph idx="1"/>
          </p:nvPr>
        </p:nvSpPr>
        <p:spPr>
          <a:xfrm>
            <a:off x="1" y="4123550"/>
            <a:ext cx="5955304" cy="50503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lv-LV" sz="1400" i="1" dirty="0">
                <a:latin typeface="Candara" panose="020E0502030303020204" pitchFamily="34" charset="0"/>
              </a:rPr>
              <a:t>Kopā saražotais elektroenerģijas daudzums no </a:t>
            </a:r>
            <a:r>
              <a:rPr lang="lv-LV" sz="1400" i="1" dirty="0" smtClean="0">
                <a:latin typeface="Candara" panose="020E0502030303020204" pitchFamily="34" charset="0"/>
              </a:rPr>
              <a:t>AER (kurināmās </a:t>
            </a:r>
            <a:r>
              <a:rPr lang="lv-LV" sz="1400" i="1" dirty="0">
                <a:latin typeface="Candara" panose="020E0502030303020204" pitchFamily="34" charset="0"/>
              </a:rPr>
              <a:t>šķeldas, koksnes atlikumiem un </a:t>
            </a:r>
            <a:r>
              <a:rPr lang="lv-LV" sz="1400" i="1" dirty="0" smtClean="0">
                <a:latin typeface="Candara" panose="020E0502030303020204" pitchFamily="34" charset="0"/>
              </a:rPr>
              <a:t>biogāzes) Zemgales reģionā</a:t>
            </a:r>
            <a:endParaRPr lang="lv-LV" sz="1400" dirty="0">
              <a:latin typeface="Candara" panose="020E0502030303020204" pitchFamily="34" charset="0"/>
            </a:endParaRPr>
          </a:p>
        </p:txBody>
      </p:sp>
      <p:sp>
        <p:nvSpPr>
          <p:cNvPr id="4" name="Slaida numura vietturis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30505-77B1-4571-8227-A780514CFCBA}" type="slidenum">
              <a:rPr lang="lv-LV" smtClean="0"/>
              <a:t>15</a:t>
            </a:fld>
            <a:endParaRPr lang="lv-LV"/>
          </a:p>
        </p:txBody>
      </p:sp>
      <p:pic>
        <p:nvPicPr>
          <p:cNvPr id="5" name="Picture 6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36479"/>
            <a:ext cx="5955304" cy="39578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8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73254" y="136479"/>
            <a:ext cx="5988618" cy="44921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aisnstūris 6"/>
          <p:cNvSpPr/>
          <p:nvPr/>
        </p:nvSpPr>
        <p:spPr>
          <a:xfrm>
            <a:off x="6073254" y="4628585"/>
            <a:ext cx="598861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lv-LV" sz="1400" i="1" dirty="0">
                <a:latin typeface="Candara" panose="020E05020303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Saražotās elektroenerģijas daudzums </a:t>
            </a:r>
            <a:r>
              <a:rPr lang="lv-LV" sz="1400" i="1" dirty="0" smtClean="0">
                <a:latin typeface="Candara" panose="020E05020303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sadalījumā </a:t>
            </a:r>
            <a:r>
              <a:rPr lang="lv-LV" sz="1400" i="1" dirty="0">
                <a:latin typeface="Candara" panose="020E05020303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pa AER </a:t>
            </a:r>
            <a:r>
              <a:rPr lang="lv-LV" sz="1400" i="1" dirty="0" smtClean="0">
                <a:latin typeface="Candara" panose="020E05020303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veidiem </a:t>
            </a:r>
          </a:p>
          <a:p>
            <a:pPr algn="ctr"/>
            <a:r>
              <a:rPr lang="lv-LV" sz="1400" i="1" dirty="0" smtClean="0">
                <a:latin typeface="Candara" panose="020E05020303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Zemgales reģionā </a:t>
            </a:r>
            <a:endParaRPr lang="lv-LV" sz="1400" dirty="0"/>
          </a:p>
        </p:txBody>
      </p:sp>
      <p:sp>
        <p:nvSpPr>
          <p:cNvPr id="8" name="Taisnstūris 7"/>
          <p:cNvSpPr/>
          <p:nvPr/>
        </p:nvSpPr>
        <p:spPr>
          <a:xfrm>
            <a:off x="4465094" y="5349922"/>
            <a:ext cx="521116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lv-LV" dirty="0" smtClean="0">
                <a:latin typeface="Candara" panose="020E05020303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Nav reģionālo datu par saražoto elektroenerģiju no </a:t>
            </a:r>
            <a:r>
              <a:rPr lang="lv-LV" dirty="0">
                <a:latin typeface="Candara" panose="020E0502030303020204" pitchFamily="34" charset="0"/>
              </a:rPr>
              <a:t>hidroelektrostacijām un vēja </a:t>
            </a:r>
            <a:r>
              <a:rPr lang="lv-LV" dirty="0" smtClean="0">
                <a:latin typeface="Candara" panose="020E0502030303020204" pitchFamily="34" charset="0"/>
              </a:rPr>
              <a:t>elektrostacijām.</a:t>
            </a:r>
            <a:endParaRPr lang="lv-LV" dirty="0">
              <a:latin typeface="Candara" panose="020E0502030303020204" pitchFamily="34" charset="0"/>
            </a:endParaRPr>
          </a:p>
        </p:txBody>
      </p:sp>
      <p:sp>
        <p:nvSpPr>
          <p:cNvPr id="9" name="Taisnstūris 8"/>
          <p:cNvSpPr/>
          <p:nvPr/>
        </p:nvSpPr>
        <p:spPr>
          <a:xfrm>
            <a:off x="4221709" y="5226812"/>
            <a:ext cx="486769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lv-LV" sz="4400" b="1" dirty="0" smtClean="0">
                <a:solidFill>
                  <a:srgbClr val="0070C0"/>
                </a:solidFill>
                <a:latin typeface="Candara" panose="020E0502030303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!</a:t>
            </a:r>
            <a:endParaRPr lang="lv-LV" sz="44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7092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irsraksts 1"/>
          <p:cNvSpPr>
            <a:spLocks noGrp="1"/>
          </p:cNvSpPr>
          <p:nvPr>
            <p:ph type="title"/>
          </p:nvPr>
        </p:nvSpPr>
        <p:spPr>
          <a:xfrm>
            <a:off x="442913" y="56356"/>
            <a:ext cx="10910887" cy="1325563"/>
          </a:xfrm>
        </p:spPr>
        <p:txBody>
          <a:bodyPr/>
          <a:lstStyle/>
          <a:p>
            <a:r>
              <a:rPr lang="lv-LV" b="1" dirty="0" smtClean="0">
                <a:latin typeface="Candara" panose="020E0502030303020204" pitchFamily="34" charset="0"/>
              </a:rPr>
              <a:t>2. Vīzija</a:t>
            </a:r>
            <a:endParaRPr lang="lv-LV" b="1" dirty="0">
              <a:latin typeface="Candara" panose="020E0502030303020204" pitchFamily="34" charset="0"/>
            </a:endParaRPr>
          </a:p>
        </p:txBody>
      </p:sp>
      <p:sp>
        <p:nvSpPr>
          <p:cNvPr id="3" name="Satura vietturis 2"/>
          <p:cNvSpPr>
            <a:spLocks noGrp="1"/>
          </p:cNvSpPr>
          <p:nvPr>
            <p:ph idx="1"/>
          </p:nvPr>
        </p:nvSpPr>
        <p:spPr>
          <a:xfrm>
            <a:off x="1111986" y="1098395"/>
            <a:ext cx="10910887" cy="503396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lv-LV" sz="2200" dirty="0">
                <a:latin typeface="Candara" panose="020E0502030303020204" pitchFamily="34" charset="0"/>
              </a:rPr>
              <a:t>Ilgtspējīga transporta attīstības vīzija kopumā iekļaujas </a:t>
            </a:r>
            <a:r>
              <a:rPr lang="lv-LV" sz="2200" dirty="0" smtClean="0">
                <a:latin typeface="Candara" panose="020E0502030303020204" pitchFamily="34" charset="0"/>
              </a:rPr>
              <a:t>ZPR Attīstības stratēģijas </a:t>
            </a:r>
            <a:r>
              <a:rPr lang="lv-LV" sz="2200" dirty="0">
                <a:latin typeface="Candara" panose="020E0502030303020204" pitchFamily="34" charset="0"/>
              </a:rPr>
              <a:t>redzējumā, akcentējot ilgtspējīga transporta aspektus.</a:t>
            </a:r>
          </a:p>
          <a:p>
            <a:pPr marL="0" indent="0">
              <a:buNone/>
            </a:pPr>
            <a:r>
              <a:rPr lang="lv-LV" sz="2200" dirty="0" smtClean="0">
                <a:latin typeface="Candara" panose="020E0502030303020204" pitchFamily="34" charset="0"/>
              </a:rPr>
              <a:t>Vīzijas sadaļas:</a:t>
            </a:r>
          </a:p>
          <a:p>
            <a:pPr algn="just"/>
            <a:r>
              <a:rPr lang="lv-LV" sz="2200" b="1" dirty="0" smtClean="0">
                <a:latin typeface="Candara" panose="020E0502030303020204" pitchFamily="34" charset="0"/>
              </a:rPr>
              <a:t>Cilvēki</a:t>
            </a:r>
            <a:r>
              <a:rPr lang="lv-LV" sz="2200" dirty="0" smtClean="0">
                <a:latin typeface="Candara" panose="020E0502030303020204" pitchFamily="34" charset="0"/>
              </a:rPr>
              <a:t>: informēti par alternatīvo degvielu izmantošanas ieguvumiem;</a:t>
            </a:r>
          </a:p>
          <a:p>
            <a:pPr algn="just"/>
            <a:r>
              <a:rPr lang="lv-LV" sz="2200" b="1" dirty="0" smtClean="0">
                <a:latin typeface="Candara" panose="020E0502030303020204" pitchFamily="34" charset="0"/>
              </a:rPr>
              <a:t>Vērtības</a:t>
            </a:r>
            <a:r>
              <a:rPr lang="lv-LV" sz="2200" dirty="0" smtClean="0">
                <a:latin typeface="Candara" panose="020E0502030303020204" pitchFamily="34" charset="0"/>
              </a:rPr>
              <a:t>: attīstīta «zaļā» domāšana, neskarts </a:t>
            </a:r>
            <a:r>
              <a:rPr lang="lv-LV" sz="2200" i="1" dirty="0"/>
              <a:t>kultūrvides un kultūrvēsturiskā </a:t>
            </a:r>
            <a:r>
              <a:rPr lang="lv-LV" sz="2200" i="1" dirty="0" smtClean="0"/>
              <a:t>mantojums, </a:t>
            </a:r>
            <a:r>
              <a:rPr lang="lv-LV" sz="2200" i="1" dirty="0"/>
              <a:t>LLU nodrošina zināšanu un tehnoloģiju pārnesi</a:t>
            </a:r>
            <a:r>
              <a:rPr lang="lv-LV" sz="2200" i="1" dirty="0" smtClean="0"/>
              <a:t> saglabāšanai;</a:t>
            </a:r>
            <a:endParaRPr lang="lv-LV" sz="2200" dirty="0" smtClean="0">
              <a:latin typeface="Candara" panose="020E0502030303020204" pitchFamily="34" charset="0"/>
            </a:endParaRPr>
          </a:p>
          <a:p>
            <a:pPr algn="just"/>
            <a:r>
              <a:rPr lang="lv-LV" sz="2200" b="1" dirty="0" smtClean="0">
                <a:latin typeface="Candara" panose="020E0502030303020204" pitchFamily="34" charset="0"/>
              </a:rPr>
              <a:t>Uzņēmējdarbība</a:t>
            </a:r>
            <a:r>
              <a:rPr lang="lv-LV" sz="2200" dirty="0" smtClean="0">
                <a:latin typeface="Candara" panose="020E0502030303020204" pitchFamily="34" charset="0"/>
              </a:rPr>
              <a:t>: </a:t>
            </a:r>
            <a:r>
              <a:rPr lang="lv-LV" sz="2200" i="1" dirty="0"/>
              <a:t>darbojas alternatīvo degvielu ražotnes (piemēram, 2.paaudzes biodegviela, ūdeņradis, elektrības</a:t>
            </a:r>
            <a:r>
              <a:rPr lang="lv-LV" sz="2200" i="1" dirty="0" smtClean="0"/>
              <a:t>); </a:t>
            </a:r>
            <a:r>
              <a:rPr lang="lv-LV" sz="2200" i="1" dirty="0"/>
              <a:t>inovatīvas tehnoloģijas, nodrošina iegūtās biogāzes attīrīšanu līdz tādai pakāpei, lai to varētu izmantot </a:t>
            </a:r>
            <a:r>
              <a:rPr lang="lv-LV" sz="2200" i="1" dirty="0" smtClean="0"/>
              <a:t>transportlīdzekļos;</a:t>
            </a:r>
            <a:endParaRPr lang="lv-LV" sz="2200" dirty="0" smtClean="0">
              <a:latin typeface="Candara" panose="020E0502030303020204" pitchFamily="34" charset="0"/>
            </a:endParaRPr>
          </a:p>
          <a:p>
            <a:pPr algn="just"/>
            <a:r>
              <a:rPr lang="lv-LV" sz="2200" b="1" dirty="0" smtClean="0">
                <a:latin typeface="Candara" panose="020E0502030303020204" pitchFamily="34" charset="0"/>
              </a:rPr>
              <a:t>Sasniedzamība</a:t>
            </a:r>
            <a:r>
              <a:rPr lang="lv-LV" sz="2200" dirty="0" smtClean="0">
                <a:latin typeface="Candara" panose="020E0502030303020204" pitchFamily="34" charset="0"/>
              </a:rPr>
              <a:t>: </a:t>
            </a:r>
            <a:r>
              <a:rPr lang="lv-LV" sz="2200" i="1" dirty="0"/>
              <a:t>infrastruktūra ir izveidota ērtai alternatīvo degvielu </a:t>
            </a:r>
            <a:r>
              <a:rPr lang="lv-LV" sz="2200" i="1" dirty="0" err="1" smtClean="0"/>
              <a:t>uzpildei</a:t>
            </a:r>
            <a:r>
              <a:rPr lang="lv-LV" sz="2200" i="1" dirty="0" smtClean="0"/>
              <a:t>; </a:t>
            </a:r>
            <a:r>
              <a:rPr lang="lv-LV" sz="2200" i="1" dirty="0"/>
              <a:t>Ieguldījumu sniedz arī mājsaimniecības, ražojot elektroenerģiju no atjaunojamā energoresursa – saules, izmantošanai elektriskajos </a:t>
            </a:r>
            <a:r>
              <a:rPr lang="lv-LV" sz="2200" i="1" dirty="0" smtClean="0"/>
              <a:t>transportlīdzekļos</a:t>
            </a:r>
            <a:r>
              <a:rPr lang="lv-LV" sz="2200" i="1" dirty="0"/>
              <a:t>;</a:t>
            </a:r>
            <a:endParaRPr lang="lv-LV" sz="2200" dirty="0" smtClean="0">
              <a:latin typeface="Candara" panose="020E0502030303020204" pitchFamily="34" charset="0"/>
            </a:endParaRPr>
          </a:p>
          <a:p>
            <a:pPr algn="just"/>
            <a:r>
              <a:rPr lang="lv-LV" sz="2200" b="1" dirty="0" smtClean="0">
                <a:latin typeface="Candara" panose="020E0502030303020204" pitchFamily="34" charset="0"/>
              </a:rPr>
              <a:t>Telpa</a:t>
            </a:r>
            <a:r>
              <a:rPr lang="lv-LV" sz="2200" dirty="0" smtClean="0">
                <a:latin typeface="Candara" panose="020E0502030303020204" pitchFamily="34" charset="0"/>
              </a:rPr>
              <a:t>: </a:t>
            </a:r>
            <a:r>
              <a:rPr lang="lv-LV" sz="2200" i="1" dirty="0"/>
              <a:t>alternatīvo degvielu </a:t>
            </a:r>
            <a:r>
              <a:rPr lang="lv-LV" sz="2200" i="1" dirty="0" err="1"/>
              <a:t>uzpildes</a:t>
            </a:r>
            <a:r>
              <a:rPr lang="lv-LV" sz="2200" i="1" dirty="0"/>
              <a:t> staciju vienmērīgs </a:t>
            </a:r>
            <a:r>
              <a:rPr lang="lv-LV" sz="2200" i="1" dirty="0" smtClean="0"/>
              <a:t>pārklājums; </a:t>
            </a:r>
            <a:r>
              <a:rPr lang="lv-LV" sz="2200" i="1" dirty="0"/>
              <a:t>Alternatīvo degvielu resursu ražošana, pārstrādes iespējas un tālāka izmantošana </a:t>
            </a:r>
            <a:r>
              <a:rPr lang="lv-LV" sz="2200" i="1" dirty="0" smtClean="0"/>
              <a:t>transportlīdzekļos.</a:t>
            </a:r>
            <a:endParaRPr lang="lv-LV" sz="2200" dirty="0" smtClean="0">
              <a:latin typeface="Candara" panose="020E0502030303020204" pitchFamily="34" charset="0"/>
            </a:endParaRPr>
          </a:p>
          <a:p>
            <a:endParaRPr lang="lv-LV" sz="2200" dirty="0"/>
          </a:p>
        </p:txBody>
      </p:sp>
      <p:sp>
        <p:nvSpPr>
          <p:cNvPr id="4" name="Slaida numura vietturis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30505-77B1-4571-8227-A780514CFCBA}" type="slidenum">
              <a:rPr lang="lv-LV" smtClean="0"/>
              <a:t>16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3868334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irsraksts 1"/>
          <p:cNvSpPr>
            <a:spLocks noGrp="1"/>
          </p:cNvSpPr>
          <p:nvPr>
            <p:ph type="title"/>
          </p:nvPr>
        </p:nvSpPr>
        <p:spPr>
          <a:xfrm>
            <a:off x="310566" y="0"/>
            <a:ext cx="10910887" cy="1086644"/>
          </a:xfrm>
        </p:spPr>
        <p:txBody>
          <a:bodyPr/>
          <a:lstStyle/>
          <a:p>
            <a:r>
              <a:rPr lang="lv-LV" b="1" dirty="0" smtClean="0">
                <a:latin typeface="Candara" panose="020E0502030303020204" pitchFamily="34" charset="0"/>
              </a:rPr>
              <a:t>3. Stratēģija mērķa sasniegšanai</a:t>
            </a:r>
            <a:endParaRPr lang="lv-LV" b="1" dirty="0">
              <a:latin typeface="Candara" panose="020E0502030303020204" pitchFamily="34" charset="0"/>
            </a:endParaRPr>
          </a:p>
        </p:txBody>
      </p:sp>
      <p:sp>
        <p:nvSpPr>
          <p:cNvPr id="3" name="Satura vietturis 2"/>
          <p:cNvSpPr>
            <a:spLocks noGrp="1"/>
          </p:cNvSpPr>
          <p:nvPr>
            <p:ph idx="1"/>
          </p:nvPr>
        </p:nvSpPr>
        <p:spPr>
          <a:xfrm>
            <a:off x="456561" y="1228725"/>
            <a:ext cx="11171332" cy="4832114"/>
          </a:xfrm>
        </p:spPr>
        <p:txBody>
          <a:bodyPr/>
          <a:lstStyle/>
          <a:p>
            <a:pPr marL="0" indent="0" algn="just">
              <a:buNone/>
            </a:pPr>
            <a:r>
              <a:rPr lang="lv-LV" dirty="0">
                <a:latin typeface="Candara" panose="020E0502030303020204" pitchFamily="34" charset="0"/>
              </a:rPr>
              <a:t>Ilgtspējīga transporta attīstībai Zemgales reģionā jāveic </a:t>
            </a:r>
            <a:endParaRPr lang="lv-LV" dirty="0" smtClean="0">
              <a:latin typeface="Candara" panose="020E0502030303020204" pitchFamily="34" charset="0"/>
            </a:endParaRPr>
          </a:p>
          <a:p>
            <a:pPr marL="0" indent="0" algn="just">
              <a:buNone/>
            </a:pPr>
            <a:r>
              <a:rPr lang="lv-LV" u="sng" dirty="0" smtClean="0">
                <a:latin typeface="Candara" panose="020E0502030303020204" pitchFamily="34" charset="0"/>
              </a:rPr>
              <a:t>rīcības 3 galvenajos </a:t>
            </a:r>
            <a:r>
              <a:rPr lang="lv-LV" u="sng" dirty="0">
                <a:latin typeface="Candara" panose="020E0502030303020204" pitchFamily="34" charset="0"/>
              </a:rPr>
              <a:t>virzienos</a:t>
            </a:r>
            <a:r>
              <a:rPr lang="lv-LV" dirty="0">
                <a:latin typeface="Candara" panose="020E0502030303020204" pitchFamily="34" charset="0"/>
              </a:rPr>
              <a:t>: </a:t>
            </a:r>
            <a:endParaRPr lang="lv-LV" dirty="0" smtClean="0">
              <a:latin typeface="Candara" panose="020E0502030303020204" pitchFamily="34" charset="0"/>
            </a:endParaRPr>
          </a:p>
          <a:p>
            <a:pPr marL="985838" indent="-514350" algn="just">
              <a:buAutoNum type="arabicParenR"/>
            </a:pPr>
            <a:r>
              <a:rPr lang="lv-LV" dirty="0" smtClean="0">
                <a:latin typeface="Candara" panose="020E0502030303020204" pitchFamily="34" charset="0"/>
              </a:rPr>
              <a:t>ilgtspējas </a:t>
            </a:r>
            <a:r>
              <a:rPr lang="lv-LV" dirty="0">
                <a:latin typeface="Candara" panose="020E0502030303020204" pitchFamily="34" charset="0"/>
              </a:rPr>
              <a:t>kritērijiem atbilstošas biodegvielas vai no AER iegūtas elektroenerģijas </a:t>
            </a:r>
            <a:r>
              <a:rPr lang="lv-LV" u="sng" dirty="0">
                <a:latin typeface="Candara" panose="020E0502030303020204" pitchFamily="34" charset="0"/>
              </a:rPr>
              <a:t>ražošana</a:t>
            </a:r>
            <a:r>
              <a:rPr lang="lv-LV" dirty="0" smtClean="0">
                <a:latin typeface="Candara" panose="020E0502030303020204" pitchFamily="34" charset="0"/>
              </a:rPr>
              <a:t>,</a:t>
            </a:r>
          </a:p>
          <a:p>
            <a:pPr marL="985838" indent="-514350" algn="just">
              <a:buAutoNum type="arabicParenR"/>
            </a:pPr>
            <a:endParaRPr lang="lv-LV" sz="1100" dirty="0">
              <a:latin typeface="Candara" panose="020E0502030303020204" pitchFamily="34" charset="0"/>
            </a:endParaRPr>
          </a:p>
          <a:p>
            <a:pPr marL="985838" indent="-514350" algn="just">
              <a:buAutoNum type="arabicParenR"/>
            </a:pPr>
            <a:r>
              <a:rPr lang="lv-LV" dirty="0" smtClean="0">
                <a:latin typeface="Candara" panose="020E0502030303020204" pitchFamily="34" charset="0"/>
              </a:rPr>
              <a:t>ar </a:t>
            </a:r>
            <a:r>
              <a:rPr lang="lv-LV" dirty="0">
                <a:latin typeface="Candara" panose="020E0502030303020204" pitchFamily="34" charset="0"/>
              </a:rPr>
              <a:t>alternatīvo degvielu darbināmu transportlīdzekļu </a:t>
            </a:r>
            <a:r>
              <a:rPr lang="lv-LV" u="sng" dirty="0">
                <a:latin typeface="Candara" panose="020E0502030303020204" pitchFamily="34" charset="0"/>
              </a:rPr>
              <a:t>izmantošanas veicināšana</a:t>
            </a:r>
            <a:r>
              <a:rPr lang="lv-LV" dirty="0">
                <a:latin typeface="Candara" panose="020E0502030303020204" pitchFamily="34" charset="0"/>
              </a:rPr>
              <a:t> reģionālā un vietējā </a:t>
            </a:r>
            <a:r>
              <a:rPr lang="lv-LV" dirty="0" smtClean="0">
                <a:latin typeface="Candara" panose="020E0502030303020204" pitchFamily="34" charset="0"/>
              </a:rPr>
              <a:t>līmenī</a:t>
            </a:r>
            <a:r>
              <a:rPr lang="lv-LV" dirty="0">
                <a:latin typeface="Candara" panose="020E0502030303020204" pitchFamily="34" charset="0"/>
              </a:rPr>
              <a:t>,</a:t>
            </a:r>
            <a:endParaRPr lang="lv-LV" dirty="0" smtClean="0">
              <a:latin typeface="Candara" panose="020E0502030303020204" pitchFamily="34" charset="0"/>
            </a:endParaRPr>
          </a:p>
          <a:p>
            <a:pPr marL="985838" indent="-514350" algn="just">
              <a:buAutoNum type="arabicParenR"/>
            </a:pPr>
            <a:endParaRPr lang="lv-LV" sz="1100" dirty="0">
              <a:latin typeface="Candara" panose="020E0502030303020204" pitchFamily="34" charset="0"/>
            </a:endParaRPr>
          </a:p>
          <a:p>
            <a:pPr marL="985838" indent="-514350" algn="just">
              <a:buAutoNum type="arabicParenR"/>
            </a:pPr>
            <a:r>
              <a:rPr lang="lv-LV" u="sng" dirty="0" smtClean="0">
                <a:latin typeface="Candara" panose="020E0502030303020204" pitchFamily="34" charset="0"/>
              </a:rPr>
              <a:t>informēšanas </a:t>
            </a:r>
            <a:r>
              <a:rPr lang="lv-LV" u="sng" dirty="0">
                <a:latin typeface="Candara" panose="020E0502030303020204" pitchFamily="34" charset="0"/>
              </a:rPr>
              <a:t>un </a:t>
            </a:r>
            <a:r>
              <a:rPr lang="lv-LV" u="sng" dirty="0" smtClean="0">
                <a:latin typeface="Candara" panose="020E0502030303020204" pitchFamily="34" charset="0"/>
              </a:rPr>
              <a:t>izpratnes veicināšanas</a:t>
            </a:r>
            <a:r>
              <a:rPr lang="lv-LV" dirty="0" smtClean="0">
                <a:latin typeface="Candara" panose="020E0502030303020204" pitchFamily="34" charset="0"/>
              </a:rPr>
              <a:t> pasākumi </a:t>
            </a:r>
            <a:r>
              <a:rPr lang="lv-LV" dirty="0">
                <a:latin typeface="Candara" panose="020E0502030303020204" pitchFamily="34" charset="0"/>
              </a:rPr>
              <a:t>(horizontālais līmenis</a:t>
            </a:r>
            <a:r>
              <a:rPr lang="lv-LV" dirty="0" smtClean="0">
                <a:latin typeface="Candara" panose="020E0502030303020204" pitchFamily="34" charset="0"/>
              </a:rPr>
              <a:t>).</a:t>
            </a:r>
          </a:p>
          <a:p>
            <a:pPr marL="0" indent="0" algn="just">
              <a:buNone/>
            </a:pPr>
            <a:endParaRPr lang="lv-LV" dirty="0"/>
          </a:p>
        </p:txBody>
      </p:sp>
      <p:sp>
        <p:nvSpPr>
          <p:cNvPr id="4" name="Slaida numura vietturis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30505-77B1-4571-8227-A780514CFCBA}" type="slidenum">
              <a:rPr lang="lv-LV" smtClean="0"/>
              <a:t>17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3010720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irsraksts 1"/>
          <p:cNvSpPr>
            <a:spLocks noGrp="1"/>
          </p:cNvSpPr>
          <p:nvPr>
            <p:ph type="title"/>
          </p:nvPr>
        </p:nvSpPr>
        <p:spPr>
          <a:xfrm>
            <a:off x="728662" y="1"/>
            <a:ext cx="11609297" cy="978794"/>
          </a:xfrm>
        </p:spPr>
        <p:txBody>
          <a:bodyPr>
            <a:normAutofit/>
          </a:bodyPr>
          <a:lstStyle/>
          <a:p>
            <a:r>
              <a:rPr lang="lv-LV" sz="3600" b="1" dirty="0" smtClean="0">
                <a:latin typeface="Candara" panose="020E0502030303020204" pitchFamily="34" charset="0"/>
              </a:rPr>
              <a:t>Reģions 2025.gadā</a:t>
            </a:r>
            <a:endParaRPr lang="lv-LV" sz="3600" dirty="0"/>
          </a:p>
        </p:txBody>
      </p:sp>
      <p:sp>
        <p:nvSpPr>
          <p:cNvPr id="3" name="Satura vietturis 2"/>
          <p:cNvSpPr>
            <a:spLocks noGrp="1"/>
          </p:cNvSpPr>
          <p:nvPr>
            <p:ph idx="1"/>
          </p:nvPr>
        </p:nvSpPr>
        <p:spPr>
          <a:xfrm>
            <a:off x="328612" y="828675"/>
            <a:ext cx="11487151" cy="5348288"/>
          </a:xfrm>
        </p:spPr>
        <p:txBody>
          <a:bodyPr>
            <a:noAutofit/>
          </a:bodyPr>
          <a:lstStyle/>
          <a:p>
            <a:pPr lv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lv-LV" sz="2000" dirty="0" smtClean="0">
                <a:solidFill>
                  <a:srgbClr val="0070C0"/>
                </a:solidFill>
                <a:latin typeface="Candara" panose="020E0502030303020204" pitchFamily="34" charset="0"/>
              </a:rPr>
              <a:t>darbojas </a:t>
            </a:r>
            <a:r>
              <a:rPr lang="lv-LV" sz="2000" u="sng" dirty="0">
                <a:solidFill>
                  <a:srgbClr val="0070C0"/>
                </a:solidFill>
                <a:latin typeface="Candara" panose="020E0502030303020204" pitchFamily="34" charset="0"/>
              </a:rPr>
              <a:t>2.paaudzes biodegvielas (bioetanola) ražotne</a:t>
            </a:r>
            <a:r>
              <a:rPr lang="lv-LV" sz="2000" dirty="0">
                <a:solidFill>
                  <a:srgbClr val="0070C0"/>
                </a:solidFill>
                <a:latin typeface="Candara" panose="020E0502030303020204" pitchFamily="34" charset="0"/>
              </a:rPr>
              <a:t>, izmantojot vietējos resursus, piemēram, lauksaimniecības atlikuma produktus;</a:t>
            </a:r>
          </a:p>
          <a:p>
            <a:pPr lv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lv-LV" sz="2000" dirty="0">
                <a:solidFill>
                  <a:srgbClr val="0070C0"/>
                </a:solidFill>
                <a:latin typeface="Candara" panose="020E0502030303020204" pitchFamily="34" charset="0"/>
              </a:rPr>
              <a:t>esošās </a:t>
            </a:r>
            <a:r>
              <a:rPr lang="lv-LV" sz="2000" u="sng" dirty="0">
                <a:solidFill>
                  <a:srgbClr val="0070C0"/>
                </a:solidFill>
                <a:latin typeface="Candara" panose="020E0502030303020204" pitchFamily="34" charset="0"/>
              </a:rPr>
              <a:t>biogāzes stacijas reģionā attīra biogāzi līdz </a:t>
            </a:r>
            <a:r>
              <a:rPr lang="lv-LV" sz="2000" u="sng" dirty="0" err="1">
                <a:solidFill>
                  <a:srgbClr val="0070C0"/>
                </a:solidFill>
                <a:latin typeface="Candara" panose="020E0502030303020204" pitchFamily="34" charset="0"/>
              </a:rPr>
              <a:t>biometāna</a:t>
            </a:r>
            <a:r>
              <a:rPr lang="lv-LV" sz="2000" u="sng" dirty="0">
                <a:solidFill>
                  <a:srgbClr val="0070C0"/>
                </a:solidFill>
                <a:latin typeface="Candara" panose="020E0502030303020204" pitchFamily="34" charset="0"/>
              </a:rPr>
              <a:t> kvalitātei</a:t>
            </a:r>
            <a:r>
              <a:rPr lang="lv-LV" sz="2000" dirty="0">
                <a:solidFill>
                  <a:srgbClr val="0070C0"/>
                </a:solidFill>
                <a:latin typeface="Candara" panose="020E0502030303020204" pitchFamily="34" charset="0"/>
              </a:rPr>
              <a:t>, izmantošanai transportlīdzekļos;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lv-LV" sz="2000" dirty="0">
                <a:solidFill>
                  <a:srgbClr val="0070C0"/>
                </a:solidFill>
                <a:latin typeface="Candara" panose="020E0502030303020204" pitchFamily="34" charset="0"/>
              </a:rPr>
              <a:t>palielinājusies </a:t>
            </a:r>
            <a:r>
              <a:rPr lang="lv-LV" sz="2000" u="sng" dirty="0">
                <a:solidFill>
                  <a:srgbClr val="0070C0"/>
                </a:solidFill>
                <a:latin typeface="Candara" panose="020E0502030303020204" pitchFamily="34" charset="0"/>
              </a:rPr>
              <a:t>biogāzes izmantošana sabiedriskajos un pašvaldību komunālo saimniecību</a:t>
            </a:r>
            <a:r>
              <a:rPr lang="lv-LV" sz="2000" dirty="0">
                <a:solidFill>
                  <a:srgbClr val="0070C0"/>
                </a:solidFill>
                <a:latin typeface="Candara" panose="020E0502030303020204" pitchFamily="34" charset="0"/>
              </a:rPr>
              <a:t> (piemēram, atkritumu saimniecību) </a:t>
            </a:r>
            <a:r>
              <a:rPr lang="lv-LV" sz="2000" u="sng" dirty="0" smtClean="0">
                <a:solidFill>
                  <a:srgbClr val="0070C0"/>
                </a:solidFill>
                <a:latin typeface="Candara" panose="020E0502030303020204" pitchFamily="34" charset="0"/>
              </a:rPr>
              <a:t>transportlīdzekļos</a:t>
            </a:r>
            <a:r>
              <a:rPr lang="lv-LV" sz="2000" dirty="0" smtClean="0">
                <a:solidFill>
                  <a:srgbClr val="0070C0"/>
                </a:solidFill>
                <a:latin typeface="Candara" panose="020E0502030303020204" pitchFamily="34" charset="0"/>
              </a:rPr>
              <a:t>; </a:t>
            </a:r>
            <a:endParaRPr lang="lv-LV" sz="2000" dirty="0">
              <a:solidFill>
                <a:srgbClr val="0070C0"/>
              </a:solidFill>
              <a:latin typeface="Candara" panose="020E0502030303020204" pitchFamily="34" charset="0"/>
            </a:endParaRPr>
          </a:p>
          <a:p>
            <a:pPr lv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lv-LV" sz="2000" dirty="0" smtClean="0">
                <a:solidFill>
                  <a:srgbClr val="00B050"/>
                </a:solidFill>
                <a:latin typeface="Candara" panose="020E0502030303020204" pitchFamily="34" charset="0"/>
              </a:rPr>
              <a:t>palielinājusies </a:t>
            </a:r>
            <a:r>
              <a:rPr lang="lv-LV" sz="2000" u="sng" dirty="0">
                <a:solidFill>
                  <a:srgbClr val="00B050"/>
                </a:solidFill>
                <a:latin typeface="Candara" panose="020E0502030303020204" pitchFamily="34" charset="0"/>
              </a:rPr>
              <a:t>decentralizēta elektroenerģijas ražošana no AER</a:t>
            </a:r>
            <a:r>
              <a:rPr lang="lv-LV" sz="2000" dirty="0">
                <a:solidFill>
                  <a:srgbClr val="00B050"/>
                </a:solidFill>
                <a:latin typeface="Candara" panose="020E0502030303020204" pitchFamily="34" charset="0"/>
              </a:rPr>
              <a:t>, sniedzot ieguldījumu </a:t>
            </a:r>
            <a:r>
              <a:rPr lang="lv-LV" sz="2000" dirty="0" err="1">
                <a:solidFill>
                  <a:srgbClr val="00B050"/>
                </a:solidFill>
                <a:latin typeface="Candara" panose="020E0502030303020204" pitchFamily="34" charset="0"/>
              </a:rPr>
              <a:t>elektrotransportlīdzekļiem</a:t>
            </a:r>
            <a:r>
              <a:rPr lang="lv-LV" sz="2000" dirty="0">
                <a:solidFill>
                  <a:srgbClr val="00B050"/>
                </a:solidFill>
                <a:latin typeface="Candara" panose="020E0502030303020204" pitchFamily="34" charset="0"/>
              </a:rPr>
              <a:t> nepieciešamās elektrības nodrošināšanai;</a:t>
            </a:r>
          </a:p>
          <a:p>
            <a:pPr lv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lv-LV" sz="2000" dirty="0">
                <a:solidFill>
                  <a:srgbClr val="00B050"/>
                </a:solidFill>
                <a:latin typeface="Candara" panose="020E0502030303020204" pitchFamily="34" charset="0"/>
              </a:rPr>
              <a:t>vairākkārtīgi </a:t>
            </a:r>
            <a:r>
              <a:rPr lang="lv-LV" sz="2000" u="sng" dirty="0">
                <a:solidFill>
                  <a:srgbClr val="00B050"/>
                </a:solidFill>
                <a:latin typeface="Candara" panose="020E0502030303020204" pitchFamily="34" charset="0"/>
              </a:rPr>
              <a:t>palielinājies </a:t>
            </a:r>
            <a:r>
              <a:rPr lang="lv-LV" sz="2000" u="sng" dirty="0" err="1">
                <a:solidFill>
                  <a:srgbClr val="00B050"/>
                </a:solidFill>
                <a:latin typeface="Candara" panose="020E0502030303020204" pitchFamily="34" charset="0"/>
              </a:rPr>
              <a:t>elektrotransportlīdzekļu</a:t>
            </a:r>
            <a:r>
              <a:rPr lang="lv-LV" sz="2000" u="sng" dirty="0">
                <a:solidFill>
                  <a:srgbClr val="00B050"/>
                </a:solidFill>
                <a:latin typeface="Candara" panose="020E0502030303020204" pitchFamily="34" charset="0"/>
              </a:rPr>
              <a:t> skaits</a:t>
            </a:r>
            <a:r>
              <a:rPr lang="lv-LV" sz="2000" dirty="0">
                <a:solidFill>
                  <a:srgbClr val="00B050"/>
                </a:solidFill>
                <a:latin typeface="Candara" panose="020E0502030303020204" pitchFamily="34" charset="0"/>
              </a:rPr>
              <a:t> lielākajās reģiona pilsētās;</a:t>
            </a:r>
          </a:p>
          <a:p>
            <a:pPr lv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lv-LV" sz="2000" dirty="0">
                <a:solidFill>
                  <a:srgbClr val="C00000"/>
                </a:solidFill>
                <a:latin typeface="Candara" panose="020E0502030303020204" pitchFamily="34" charset="0"/>
              </a:rPr>
              <a:t>vairāk par </a:t>
            </a:r>
            <a:r>
              <a:rPr lang="lv-LV" sz="2000" u="sng" dirty="0">
                <a:solidFill>
                  <a:srgbClr val="C00000"/>
                </a:solidFill>
                <a:latin typeface="Candara" panose="020E0502030303020204" pitchFamily="34" charset="0"/>
              </a:rPr>
              <a:t>50% transportlīdzekļu</a:t>
            </a:r>
            <a:r>
              <a:rPr lang="lv-LV" sz="2000" dirty="0">
                <a:solidFill>
                  <a:srgbClr val="C00000"/>
                </a:solidFill>
                <a:latin typeface="Candara" panose="020E0502030303020204" pitchFamily="34" charset="0"/>
              </a:rPr>
              <a:t> ar </a:t>
            </a:r>
            <a:r>
              <a:rPr lang="lv-LV" sz="2000" dirty="0" err="1" smtClean="0">
                <a:solidFill>
                  <a:srgbClr val="C00000"/>
                </a:solidFill>
                <a:latin typeface="Candara" panose="020E0502030303020204" pitchFamily="34" charset="0"/>
              </a:rPr>
              <a:t>iekšdedzes</a:t>
            </a:r>
            <a:r>
              <a:rPr lang="lv-LV" sz="2000" dirty="0" smtClean="0">
                <a:solidFill>
                  <a:srgbClr val="C00000"/>
                </a:solidFill>
                <a:latin typeface="Candara" panose="020E0502030303020204" pitchFamily="34" charset="0"/>
              </a:rPr>
              <a:t> </a:t>
            </a:r>
            <a:r>
              <a:rPr lang="lv-LV" sz="2000" dirty="0">
                <a:solidFill>
                  <a:srgbClr val="C00000"/>
                </a:solidFill>
                <a:latin typeface="Candara" panose="020E0502030303020204" pitchFamily="34" charset="0"/>
              </a:rPr>
              <a:t>(benzīna) motoru degvielai izmanto benzīnu ar </a:t>
            </a:r>
            <a:r>
              <a:rPr lang="lv-LV" sz="2000" u="sng" dirty="0">
                <a:solidFill>
                  <a:srgbClr val="C00000"/>
                </a:solidFill>
                <a:latin typeface="Candara" panose="020E0502030303020204" pitchFamily="34" charset="0"/>
              </a:rPr>
              <a:t>10% bioetanola piejaukumu</a:t>
            </a:r>
            <a:r>
              <a:rPr lang="lv-LV" sz="2000" dirty="0">
                <a:solidFill>
                  <a:srgbClr val="C00000"/>
                </a:solidFill>
                <a:latin typeface="Candara" panose="020E0502030303020204" pitchFamily="34" charset="0"/>
              </a:rPr>
              <a:t>;</a:t>
            </a:r>
          </a:p>
          <a:p>
            <a:pPr lv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lv-LV" sz="2000" dirty="0">
                <a:solidFill>
                  <a:srgbClr val="C00000"/>
                </a:solidFill>
                <a:latin typeface="Candara" panose="020E0502030303020204" pitchFamily="34" charset="0"/>
              </a:rPr>
              <a:t>vairāk par </a:t>
            </a:r>
            <a:r>
              <a:rPr lang="lv-LV" sz="2000" u="sng" dirty="0">
                <a:solidFill>
                  <a:srgbClr val="C00000"/>
                </a:solidFill>
                <a:latin typeface="Candara" panose="020E0502030303020204" pitchFamily="34" charset="0"/>
              </a:rPr>
              <a:t>50% transportlīdzekļu</a:t>
            </a:r>
            <a:r>
              <a:rPr lang="lv-LV" sz="2000" dirty="0">
                <a:solidFill>
                  <a:srgbClr val="C00000"/>
                </a:solidFill>
                <a:latin typeface="Candara" panose="020E0502030303020204" pitchFamily="34" charset="0"/>
              </a:rPr>
              <a:t> ar kompresijas aizdedzes motoru (dīzeļmotoru) </a:t>
            </a:r>
            <a:r>
              <a:rPr lang="lv-LV" sz="2000" u="sng" dirty="0">
                <a:solidFill>
                  <a:srgbClr val="C00000"/>
                </a:solidFill>
                <a:latin typeface="Candara" panose="020E0502030303020204" pitchFamily="34" charset="0"/>
              </a:rPr>
              <a:t>vasaras periodā</a:t>
            </a:r>
            <a:r>
              <a:rPr lang="lv-LV" sz="2000" dirty="0">
                <a:solidFill>
                  <a:srgbClr val="C00000"/>
                </a:solidFill>
                <a:latin typeface="Candara" panose="020E0502030303020204" pitchFamily="34" charset="0"/>
              </a:rPr>
              <a:t> lieto </a:t>
            </a:r>
            <a:r>
              <a:rPr lang="lv-LV" sz="2000" u="sng" dirty="0">
                <a:solidFill>
                  <a:srgbClr val="C00000"/>
                </a:solidFill>
                <a:latin typeface="Candara" panose="020E0502030303020204" pitchFamily="34" charset="0"/>
              </a:rPr>
              <a:t>dīzeļdegvielu ar 7% biodīzeļdegvielas piejaukumu</a:t>
            </a:r>
            <a:r>
              <a:rPr lang="lv-LV" sz="2000" dirty="0">
                <a:solidFill>
                  <a:srgbClr val="C00000"/>
                </a:solidFill>
                <a:latin typeface="Candara" panose="020E0502030303020204" pitchFamily="34" charset="0"/>
              </a:rPr>
              <a:t>;</a:t>
            </a:r>
          </a:p>
          <a:p>
            <a:pPr marL="2871788" lv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lv-LV" sz="2000" dirty="0">
                <a:solidFill>
                  <a:srgbClr val="C00000"/>
                </a:solidFill>
                <a:latin typeface="Candara" panose="020E0502030303020204" pitchFamily="34" charset="0"/>
              </a:rPr>
              <a:t>ar </a:t>
            </a:r>
            <a:r>
              <a:rPr lang="lv-LV" sz="2000" u="sng" dirty="0">
                <a:solidFill>
                  <a:srgbClr val="C00000"/>
                </a:solidFill>
                <a:latin typeface="Candara" panose="020E0502030303020204" pitchFamily="34" charset="0"/>
              </a:rPr>
              <a:t>dīzeļdegvielu</a:t>
            </a:r>
            <a:r>
              <a:rPr lang="lv-LV" sz="2000" dirty="0">
                <a:solidFill>
                  <a:srgbClr val="C00000"/>
                </a:solidFill>
                <a:latin typeface="Candara" panose="020E0502030303020204" pitchFamily="34" charset="0"/>
              </a:rPr>
              <a:t> darbināmais </a:t>
            </a:r>
            <a:r>
              <a:rPr lang="lv-LV" sz="2000" u="sng" dirty="0">
                <a:solidFill>
                  <a:srgbClr val="C00000"/>
                </a:solidFill>
                <a:latin typeface="Candara" panose="020E0502030303020204" pitchFamily="34" charset="0"/>
              </a:rPr>
              <a:t>sabiedriskais transports</a:t>
            </a:r>
            <a:r>
              <a:rPr lang="lv-LV" sz="2000" dirty="0">
                <a:solidFill>
                  <a:srgbClr val="C00000"/>
                </a:solidFill>
                <a:latin typeface="Candara" panose="020E0502030303020204" pitchFamily="34" charset="0"/>
              </a:rPr>
              <a:t> degvielai izmanto dīzeļdegvielu, kas satur vismaz </a:t>
            </a:r>
            <a:r>
              <a:rPr lang="lv-LV" sz="2000" u="sng" dirty="0">
                <a:solidFill>
                  <a:srgbClr val="C00000"/>
                </a:solidFill>
                <a:latin typeface="Candara" panose="020E0502030303020204" pitchFamily="34" charset="0"/>
              </a:rPr>
              <a:t>15 % </a:t>
            </a:r>
            <a:r>
              <a:rPr lang="lv-LV" sz="2000" u="sng" dirty="0" err="1" smtClean="0">
                <a:solidFill>
                  <a:srgbClr val="C00000"/>
                </a:solidFill>
                <a:latin typeface="Candara" panose="020E0502030303020204" pitchFamily="34" charset="0"/>
              </a:rPr>
              <a:t>hidrogenētas</a:t>
            </a:r>
            <a:r>
              <a:rPr lang="lv-LV" sz="2000" u="sng" dirty="0" smtClean="0">
                <a:solidFill>
                  <a:srgbClr val="C00000"/>
                </a:solidFill>
                <a:latin typeface="Candara" panose="020E0502030303020204" pitchFamily="34" charset="0"/>
              </a:rPr>
              <a:t> </a:t>
            </a:r>
            <a:r>
              <a:rPr lang="lv-LV" sz="2000" u="sng" dirty="0">
                <a:solidFill>
                  <a:srgbClr val="C00000"/>
                </a:solidFill>
                <a:latin typeface="Candara" panose="020E0502030303020204" pitchFamily="34" charset="0"/>
              </a:rPr>
              <a:t>augu eļļas (HVO) </a:t>
            </a:r>
            <a:r>
              <a:rPr lang="lv-LV" sz="2000" u="sng" dirty="0" smtClean="0">
                <a:solidFill>
                  <a:srgbClr val="C00000"/>
                </a:solidFill>
                <a:latin typeface="Candara" panose="020E0502030303020204" pitchFamily="34" charset="0"/>
              </a:rPr>
              <a:t>piejaukumu</a:t>
            </a:r>
            <a:r>
              <a:rPr lang="lv-LV" sz="2000" dirty="0" smtClean="0">
                <a:solidFill>
                  <a:srgbClr val="C00000"/>
                </a:solidFill>
                <a:latin typeface="Candara" panose="020E0502030303020204" pitchFamily="34" charset="0"/>
              </a:rPr>
              <a:t>.</a:t>
            </a:r>
            <a:endParaRPr lang="lv-LV" sz="2000" dirty="0">
              <a:solidFill>
                <a:srgbClr val="C00000"/>
              </a:solidFill>
              <a:latin typeface="Candara" panose="020E0502030303020204" pitchFamily="34" charset="0"/>
            </a:endParaRPr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lv-LV" sz="2500" dirty="0"/>
          </a:p>
        </p:txBody>
      </p:sp>
      <p:sp>
        <p:nvSpPr>
          <p:cNvPr id="4" name="Slaida numura vietturis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30505-77B1-4571-8227-A780514CFCBA}" type="slidenum">
              <a:rPr lang="lv-LV" smtClean="0"/>
              <a:t>18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419597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aida numura vietturis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30505-77B1-4571-8227-A780514CFCBA}" type="slidenum">
              <a:rPr lang="lv-LV" smtClean="0"/>
              <a:t>19</a:t>
            </a:fld>
            <a:endParaRPr lang="lv-LV"/>
          </a:p>
        </p:txBody>
      </p:sp>
      <p:sp>
        <p:nvSpPr>
          <p:cNvPr id="7" name="Taisnstūris 6"/>
          <p:cNvSpPr/>
          <p:nvPr/>
        </p:nvSpPr>
        <p:spPr>
          <a:xfrm>
            <a:off x="259307" y="177422"/>
            <a:ext cx="11668836" cy="56041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lv-LV" sz="2800" dirty="0">
                <a:latin typeface="Candara" panose="020E0502030303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Pieņemot, </a:t>
            </a:r>
            <a:r>
              <a:rPr lang="lv-LV" sz="2800" dirty="0" smtClean="0">
                <a:latin typeface="Candara" panose="020E0502030303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ka: </a:t>
            </a:r>
          </a:p>
          <a:p>
            <a:pPr marL="514350" indent="-514350" algn="just">
              <a:lnSpc>
                <a:spcPct val="107000"/>
              </a:lnSpc>
              <a:spcAft>
                <a:spcPts val="0"/>
              </a:spcAft>
              <a:buAutoNum type="arabicParenR"/>
            </a:pPr>
            <a:r>
              <a:rPr lang="lv-LV" sz="2800" u="sng" dirty="0" smtClean="0">
                <a:latin typeface="Candara" panose="020E0502030303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bioetanola</a:t>
            </a:r>
            <a:r>
              <a:rPr lang="lv-LV" sz="2800" dirty="0" smtClean="0">
                <a:latin typeface="Candara" panose="020E0502030303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lv-LV" sz="2800" dirty="0">
                <a:latin typeface="Candara" panose="020E0502030303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obligātā piejaukuma apjoms tiek palielināts līdz </a:t>
            </a:r>
            <a:r>
              <a:rPr lang="lv-LV" sz="2800" b="1" dirty="0">
                <a:latin typeface="Candara" panose="020E0502030303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10%</a:t>
            </a:r>
            <a:r>
              <a:rPr lang="lv-LV" sz="2800" dirty="0">
                <a:latin typeface="Candara" panose="020E0502030303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(kopā </a:t>
            </a:r>
            <a:r>
              <a:rPr lang="lv-LV" sz="2800" dirty="0" smtClean="0">
                <a:latin typeface="Candara" panose="020E0502030303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1.6 tūkst. </a:t>
            </a:r>
            <a:r>
              <a:rPr lang="lv-LV" sz="2800" dirty="0" err="1">
                <a:latin typeface="Candara" panose="020E0502030303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toe</a:t>
            </a:r>
            <a:r>
              <a:rPr lang="lv-LV" sz="2800" dirty="0">
                <a:latin typeface="Candara" panose="020E0502030303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bioetanola), </a:t>
            </a:r>
            <a:endParaRPr lang="lv-LV" sz="2800" dirty="0" smtClean="0">
              <a:latin typeface="Candara" panose="020E050203030302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514350" indent="-514350" algn="just">
              <a:lnSpc>
                <a:spcPct val="107000"/>
              </a:lnSpc>
              <a:spcAft>
                <a:spcPts val="0"/>
              </a:spcAft>
              <a:buAutoNum type="arabicParenR"/>
            </a:pPr>
            <a:r>
              <a:rPr lang="lv-LV" sz="2800" u="sng" dirty="0" smtClean="0">
                <a:latin typeface="Candara" panose="020E0502030303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biodīzeļdegvielas</a:t>
            </a:r>
            <a:r>
              <a:rPr lang="lv-LV" sz="2800" dirty="0" smtClean="0">
                <a:latin typeface="Candara" panose="020E0502030303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lv-LV" sz="2800" dirty="0">
                <a:latin typeface="Candara" panose="020E0502030303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obligātais piejaukuma apjoms vasaras periodā tiek palielināts līdz </a:t>
            </a:r>
            <a:r>
              <a:rPr lang="lv-LV" sz="2800" b="1" dirty="0">
                <a:latin typeface="Candara" panose="020E0502030303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7%</a:t>
            </a:r>
            <a:r>
              <a:rPr lang="lv-LV" sz="2800" dirty="0">
                <a:latin typeface="Candara" panose="020E0502030303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(kopā 3.21 tūkst. </a:t>
            </a:r>
            <a:r>
              <a:rPr lang="lv-LV" sz="2800" dirty="0" err="1">
                <a:latin typeface="Candara" panose="020E0502030303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toe</a:t>
            </a:r>
            <a:r>
              <a:rPr lang="lv-LV" sz="2800" dirty="0">
                <a:latin typeface="Candara" panose="020E0502030303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biodīzeļdegvielas), </a:t>
            </a:r>
            <a:endParaRPr lang="lv-LV" sz="2800" dirty="0" smtClean="0">
              <a:latin typeface="Candara" panose="020E050203030302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514350" indent="-514350" algn="just">
              <a:lnSpc>
                <a:spcPct val="107000"/>
              </a:lnSpc>
              <a:spcAft>
                <a:spcPts val="0"/>
              </a:spcAft>
              <a:buAutoNum type="arabicParenR"/>
            </a:pPr>
            <a:r>
              <a:rPr lang="lv-LV" sz="2800" dirty="0" smtClean="0">
                <a:latin typeface="Candara" panose="020E0502030303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Zemgales </a:t>
            </a:r>
            <a:r>
              <a:rPr lang="lv-LV" sz="2800" dirty="0">
                <a:latin typeface="Candara" panose="020E0502030303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reģiona </a:t>
            </a:r>
            <a:r>
              <a:rPr lang="lv-LV" sz="2800" u="sng" dirty="0">
                <a:latin typeface="Candara" panose="020E0502030303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pašvaldību autoparks</a:t>
            </a:r>
            <a:r>
              <a:rPr lang="lv-LV" sz="2800" dirty="0">
                <a:latin typeface="Candara" panose="020E0502030303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izmanto dīzeļdegvielu ar </a:t>
            </a:r>
            <a:r>
              <a:rPr lang="lv-LV" sz="2800" b="1" dirty="0">
                <a:latin typeface="Candara" panose="020E0502030303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50%</a:t>
            </a:r>
            <a:r>
              <a:rPr lang="lv-LV" sz="2800" dirty="0">
                <a:latin typeface="Candara" panose="020E0502030303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HVO degvielu (kopā </a:t>
            </a:r>
            <a:r>
              <a:rPr lang="lv-LV" sz="2800" dirty="0" smtClean="0">
                <a:latin typeface="Candara" panose="020E0502030303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0.77 tūkst. </a:t>
            </a:r>
            <a:r>
              <a:rPr lang="lv-LV" sz="2800" dirty="0" err="1">
                <a:latin typeface="Candara" panose="020E0502030303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toe</a:t>
            </a:r>
            <a:r>
              <a:rPr lang="lv-LV" sz="2800" dirty="0">
                <a:latin typeface="Candara" panose="020E0502030303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HVO degvielas), </a:t>
            </a:r>
            <a:endParaRPr lang="lv-LV" sz="2800" dirty="0" smtClean="0">
              <a:latin typeface="Candara" panose="020E050203030302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514350" indent="-514350" algn="just">
              <a:lnSpc>
                <a:spcPct val="107000"/>
              </a:lnSpc>
              <a:spcAft>
                <a:spcPts val="0"/>
              </a:spcAft>
              <a:buAutoNum type="arabicParenR"/>
            </a:pPr>
            <a:r>
              <a:rPr lang="lv-LV" sz="2800" dirty="0" smtClean="0">
                <a:latin typeface="Candara" panose="020E0502030303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Zemgales </a:t>
            </a:r>
            <a:r>
              <a:rPr lang="lv-LV" sz="2800" dirty="0">
                <a:latin typeface="Candara" panose="020E0502030303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reģiona </a:t>
            </a:r>
            <a:r>
              <a:rPr lang="lv-LV" sz="2800" u="sng" dirty="0">
                <a:latin typeface="Candara" panose="020E0502030303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sabiedriskais transports</a:t>
            </a:r>
            <a:r>
              <a:rPr lang="lv-LV" sz="2800" dirty="0">
                <a:latin typeface="Candara" panose="020E0502030303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izmanto dīzeļdegvielu ar </a:t>
            </a:r>
            <a:r>
              <a:rPr lang="lv-LV" sz="2800" b="1" dirty="0">
                <a:latin typeface="Candara" panose="020E0502030303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50%</a:t>
            </a:r>
            <a:r>
              <a:rPr lang="lv-LV" sz="2800" dirty="0">
                <a:latin typeface="Candara" panose="020E0502030303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HVO </a:t>
            </a:r>
            <a:r>
              <a:rPr lang="lv-LV" sz="2800" dirty="0">
                <a:latin typeface="Candara" panose="020E0502030303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degvielu (</a:t>
            </a:r>
            <a:r>
              <a:rPr lang="lv-LV" sz="2800" dirty="0">
                <a:latin typeface="Candara" panose="020E0502030303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kopā </a:t>
            </a:r>
            <a:r>
              <a:rPr lang="lv-LV" sz="2800" dirty="0" smtClean="0">
                <a:latin typeface="Candara" panose="020E0502030303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0.75 </a:t>
            </a:r>
            <a:r>
              <a:rPr lang="lv-LV" sz="2800" dirty="0" err="1" smtClean="0">
                <a:latin typeface="Candara" panose="020E0502030303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tūksts</a:t>
            </a:r>
            <a:r>
              <a:rPr lang="lv-LV" sz="2800" dirty="0" smtClean="0">
                <a:latin typeface="Candara" panose="020E0502030303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. </a:t>
            </a:r>
            <a:r>
              <a:rPr lang="lv-LV" sz="2800" dirty="0" err="1" smtClean="0">
                <a:latin typeface="Candara" panose="020E0502030303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toe</a:t>
            </a:r>
            <a:r>
              <a:rPr lang="lv-LV" sz="2800" dirty="0" smtClean="0">
                <a:latin typeface="Candara" panose="020E0502030303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lv-LV" sz="2800" dirty="0">
                <a:latin typeface="Candara" panose="020E0502030303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HVO degvielas</a:t>
            </a:r>
            <a:r>
              <a:rPr lang="lv-LV" sz="2800" dirty="0" smtClean="0">
                <a:latin typeface="Candara" panose="020E0502030303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).</a:t>
            </a: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endParaRPr lang="lv-LV" sz="2800" dirty="0" smtClean="0">
              <a:latin typeface="Candara" panose="020E050203030302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2786063" algn="just">
              <a:lnSpc>
                <a:spcPct val="107000"/>
              </a:lnSpc>
              <a:spcAft>
                <a:spcPts val="0"/>
              </a:spcAft>
              <a:buFont typeface="Wingdings" panose="05000000000000000000" pitchFamily="2" charset="2"/>
              <a:buChar char="à"/>
            </a:pPr>
            <a:r>
              <a:rPr lang="lv-LV" sz="2800" dirty="0" smtClean="0">
                <a:latin typeface="Candara" panose="020E0502030303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kopējais </a:t>
            </a:r>
            <a:r>
              <a:rPr lang="lv-LV" sz="2800" dirty="0">
                <a:latin typeface="Candara" panose="020E0502030303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biodegvielas apjoms veido </a:t>
            </a:r>
            <a:r>
              <a:rPr lang="lv-LV" sz="2800" b="1" dirty="0">
                <a:solidFill>
                  <a:srgbClr val="00B050"/>
                </a:solidFill>
                <a:latin typeface="Candara" panose="020E0502030303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6.33 tūkst. </a:t>
            </a:r>
            <a:r>
              <a:rPr lang="lv-LV" sz="2800" b="1" dirty="0" err="1">
                <a:solidFill>
                  <a:srgbClr val="00B050"/>
                </a:solidFill>
                <a:latin typeface="Candara" panose="020E0502030303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toe</a:t>
            </a:r>
            <a:r>
              <a:rPr lang="lv-LV" sz="2800" dirty="0">
                <a:latin typeface="Candara" panose="020E0502030303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 </a:t>
            </a:r>
            <a:endParaRPr lang="lv-LV" sz="2800" dirty="0" smtClean="0">
              <a:latin typeface="Candara" panose="020E050203030302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2786063" algn="just">
              <a:lnSpc>
                <a:spcPct val="107000"/>
              </a:lnSpc>
              <a:spcAft>
                <a:spcPts val="0"/>
              </a:spcAft>
            </a:pPr>
            <a:r>
              <a:rPr lang="lv-LV" sz="2800" dirty="0" smtClean="0">
                <a:latin typeface="Candara" panose="020E0502030303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kas </a:t>
            </a:r>
            <a:r>
              <a:rPr lang="lv-LV" sz="2800" dirty="0">
                <a:latin typeface="Candara" panose="020E0502030303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sastāda tikai </a:t>
            </a:r>
            <a:r>
              <a:rPr lang="lv-LV" sz="2800" b="1" dirty="0" smtClean="0">
                <a:solidFill>
                  <a:srgbClr val="00B050"/>
                </a:solidFill>
                <a:latin typeface="Candara" panose="020E0502030303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5.15</a:t>
            </a:r>
            <a:r>
              <a:rPr lang="lv-LV" sz="2800" b="1" dirty="0">
                <a:solidFill>
                  <a:srgbClr val="00B050"/>
                </a:solidFill>
                <a:latin typeface="Candara" panose="020E0502030303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%</a:t>
            </a:r>
            <a:r>
              <a:rPr lang="lv-LV" sz="2800" dirty="0">
                <a:latin typeface="Candara" panose="020E0502030303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no kopējā degvielas apjoma. </a:t>
            </a:r>
          </a:p>
        </p:txBody>
      </p:sp>
    </p:spTree>
    <p:extLst>
      <p:ext uri="{BB962C8B-B14F-4D97-AF65-F5344CB8AC3E}">
        <p14:creationId xmlns:p14="http://schemas.microsoft.com/office/powerpoint/2010/main" val="4039382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irsraksts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730948" cy="1325563"/>
          </a:xfrm>
        </p:spPr>
        <p:txBody>
          <a:bodyPr/>
          <a:lstStyle/>
          <a:p>
            <a:pPr algn="ctr"/>
            <a:r>
              <a:rPr lang="lv-LV" b="1" dirty="0">
                <a:latin typeface="Candara" panose="020E0502030303020204" pitchFamily="34" charset="0"/>
              </a:rPr>
              <a:t>Reģiona Enerģētikas </a:t>
            </a:r>
            <a:r>
              <a:rPr lang="lv-LV" b="1" dirty="0" smtClean="0">
                <a:latin typeface="Candara" panose="020E0502030303020204" pitchFamily="34" charset="0"/>
              </a:rPr>
              <a:t>rīcības plāna (ERP) </a:t>
            </a:r>
            <a:br>
              <a:rPr lang="lv-LV" b="1" dirty="0" smtClean="0">
                <a:latin typeface="Candara" panose="020E0502030303020204" pitchFamily="34" charset="0"/>
              </a:rPr>
            </a:br>
            <a:r>
              <a:rPr lang="lv-LV" b="1" dirty="0" smtClean="0">
                <a:latin typeface="Candara" panose="020E0502030303020204" pitchFamily="34" charset="0"/>
              </a:rPr>
              <a:t>2018</a:t>
            </a:r>
            <a:r>
              <a:rPr lang="lv-LV" b="1" dirty="0">
                <a:latin typeface="Candara" panose="020E0502030303020204" pitchFamily="34" charset="0"/>
              </a:rPr>
              <a:t>.-2025.gadam izstrāde</a:t>
            </a:r>
            <a:endParaRPr lang="lv-LV" dirty="0">
              <a:latin typeface="Candara" panose="020E0502030303020204" pitchFamily="34" charset="0"/>
            </a:endParaRPr>
          </a:p>
        </p:txBody>
      </p:sp>
      <p:sp>
        <p:nvSpPr>
          <p:cNvPr id="3" name="Satura vietturis 2"/>
          <p:cNvSpPr>
            <a:spLocks noGrp="1"/>
          </p:cNvSpPr>
          <p:nvPr>
            <p:ph idx="1"/>
          </p:nvPr>
        </p:nvSpPr>
        <p:spPr>
          <a:xfrm>
            <a:off x="838200" y="2314575"/>
            <a:ext cx="10333383" cy="3862388"/>
          </a:xfrm>
        </p:spPr>
        <p:txBody>
          <a:bodyPr>
            <a:normAutofit/>
          </a:bodyPr>
          <a:lstStyle/>
          <a:p>
            <a:pPr marL="0" indent="0" algn="just">
              <a:lnSpc>
                <a:spcPct val="100000"/>
              </a:lnSpc>
              <a:buNone/>
            </a:pPr>
            <a:r>
              <a:rPr lang="lv-LV" dirty="0">
                <a:latin typeface="Candara" panose="020E0502030303020204" pitchFamily="34" charset="0"/>
              </a:rPr>
              <a:t>Saturs un struktūra tiks veidota sinerģijā ar pašvaldību Enerģētikas </a:t>
            </a:r>
            <a:r>
              <a:rPr lang="lv-LV" dirty="0" smtClean="0">
                <a:latin typeface="Candara" panose="020E0502030303020204" pitchFamily="34" charset="0"/>
              </a:rPr>
              <a:t>rīcības </a:t>
            </a:r>
            <a:r>
              <a:rPr lang="lv-LV" dirty="0">
                <a:latin typeface="Candara" panose="020E0502030303020204" pitchFamily="34" charset="0"/>
              </a:rPr>
              <a:t>plāniem:</a:t>
            </a:r>
          </a:p>
          <a:p>
            <a:pPr lvl="1" algn="just">
              <a:lnSpc>
                <a:spcPct val="100000"/>
              </a:lnSpc>
              <a:buFont typeface="Wingdings" panose="05000000000000000000" pitchFamily="2" charset="2"/>
              <a:buChar char="ü"/>
            </a:pPr>
            <a:r>
              <a:rPr lang="lv-LV" sz="2800" dirty="0">
                <a:latin typeface="Candara" panose="020E0502030303020204" pitchFamily="34" charset="0"/>
              </a:rPr>
              <a:t> Atjaunojamie energoresursi (AER</a:t>
            </a:r>
            <a:r>
              <a:rPr lang="lv-LV" sz="2800" dirty="0" smtClean="0">
                <a:latin typeface="Candara" panose="020E0502030303020204" pitchFamily="34" charset="0"/>
              </a:rPr>
              <a:t>);</a:t>
            </a:r>
            <a:endParaRPr lang="lv-LV" sz="2800" dirty="0">
              <a:latin typeface="Candara" panose="020E0502030303020204" pitchFamily="34" charset="0"/>
            </a:endParaRPr>
          </a:p>
          <a:p>
            <a:pPr lvl="1" algn="just">
              <a:lnSpc>
                <a:spcPct val="100000"/>
              </a:lnSpc>
              <a:buFont typeface="Wingdings" panose="05000000000000000000" pitchFamily="2" charset="2"/>
              <a:buChar char="ü"/>
            </a:pPr>
            <a:r>
              <a:rPr lang="lv-LV" sz="2800" dirty="0">
                <a:latin typeface="Candara" panose="020E0502030303020204" pitchFamily="34" charset="0"/>
              </a:rPr>
              <a:t> Energoefektivitātes pasākumi (EE</a:t>
            </a:r>
            <a:r>
              <a:rPr lang="lv-LV" sz="2800" dirty="0" smtClean="0">
                <a:latin typeface="Candara" panose="020E0502030303020204" pitchFamily="34" charset="0"/>
              </a:rPr>
              <a:t>);</a:t>
            </a:r>
            <a:endParaRPr lang="lv-LV" sz="2800" dirty="0">
              <a:latin typeface="Candara" panose="020E0502030303020204" pitchFamily="34" charset="0"/>
            </a:endParaRPr>
          </a:p>
          <a:p>
            <a:pPr lvl="1" algn="just">
              <a:lnSpc>
                <a:spcPct val="100000"/>
              </a:lnSpc>
              <a:buFont typeface="Wingdings" panose="05000000000000000000" pitchFamily="2" charset="2"/>
              <a:buChar char="ü"/>
            </a:pPr>
            <a:r>
              <a:rPr lang="lv-LV" sz="2800" dirty="0">
                <a:latin typeface="Candara" panose="020E0502030303020204" pitchFamily="34" charset="0"/>
              </a:rPr>
              <a:t> Zaļais </a:t>
            </a:r>
            <a:r>
              <a:rPr lang="lv-LV" sz="2800" dirty="0" smtClean="0">
                <a:latin typeface="Candara" panose="020E0502030303020204" pitchFamily="34" charset="0"/>
              </a:rPr>
              <a:t>transports.</a:t>
            </a:r>
            <a:endParaRPr lang="lv-LV" sz="2800" dirty="0">
              <a:latin typeface="Candara" panose="020E0502030303020204" pitchFamily="34" charset="0"/>
            </a:endParaRPr>
          </a:p>
          <a:p>
            <a:endParaRPr lang="lv-LV" dirty="0">
              <a:latin typeface="Candara" panose="020E0502030303020204" pitchFamily="34" charset="0"/>
            </a:endParaRPr>
          </a:p>
        </p:txBody>
      </p:sp>
      <p:sp>
        <p:nvSpPr>
          <p:cNvPr id="4" name="Slaida numura vietturis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30505-77B1-4571-8227-A780514CFCBA}" type="slidenum">
              <a:rPr lang="lv-LV" smtClean="0"/>
              <a:t>2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848549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aida numura vietturis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30505-77B1-4571-8227-A780514CFCBA}" type="slidenum">
              <a:rPr lang="lv-LV" smtClean="0"/>
              <a:t>20</a:t>
            </a:fld>
            <a:endParaRPr lang="lv-LV"/>
          </a:p>
        </p:txBody>
      </p:sp>
      <p:sp>
        <p:nvSpPr>
          <p:cNvPr id="3" name="Taisnstūris 2"/>
          <p:cNvSpPr/>
          <p:nvPr/>
        </p:nvSpPr>
        <p:spPr>
          <a:xfrm>
            <a:off x="828675" y="875620"/>
            <a:ext cx="10058400" cy="42745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0"/>
              </a:spcAft>
            </a:pPr>
            <a:endParaRPr lang="lv-LV" sz="800" dirty="0">
              <a:latin typeface="Candara" panose="020E050203030302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lv-LV" sz="2800" dirty="0" smtClean="0">
                <a:latin typeface="Candara" panose="020E0502030303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Lai </a:t>
            </a:r>
            <a:r>
              <a:rPr lang="lv-LV" sz="2800" dirty="0">
                <a:latin typeface="Candara" panose="020E0502030303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varētu pietuvoties 12% </a:t>
            </a:r>
            <a:r>
              <a:rPr lang="lv-LV" sz="2800" dirty="0" smtClean="0">
                <a:latin typeface="Candara" panose="020E0502030303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mērķim (</a:t>
            </a:r>
            <a:r>
              <a:rPr lang="lv-LV" sz="2800" b="1" dirty="0" smtClean="0">
                <a:solidFill>
                  <a:srgbClr val="00B050"/>
                </a:solidFill>
                <a:latin typeface="Candara" panose="020E0502030303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14.7 </a:t>
            </a:r>
            <a:r>
              <a:rPr lang="lv-LV" sz="2800" b="1" dirty="0">
                <a:solidFill>
                  <a:srgbClr val="00B050"/>
                </a:solidFill>
                <a:latin typeface="Candara" panose="020E0502030303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tūkst. </a:t>
            </a:r>
            <a:r>
              <a:rPr lang="lv-LV" sz="2800" b="1" dirty="0" err="1" smtClean="0">
                <a:solidFill>
                  <a:srgbClr val="00B050"/>
                </a:solidFill>
                <a:latin typeface="Candara" panose="020E0502030303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toe</a:t>
            </a:r>
            <a:r>
              <a:rPr lang="lv-LV" sz="2800" dirty="0" smtClean="0">
                <a:latin typeface="Candara" panose="020E0502030303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)</a:t>
            </a:r>
            <a:r>
              <a:rPr lang="en-US" sz="2800" dirty="0" smtClean="0">
                <a:latin typeface="Candara" panose="020E0502030303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</a:t>
            </a:r>
            <a:r>
              <a:rPr lang="lv-LV" sz="2800" dirty="0" smtClean="0">
                <a:latin typeface="Candara" panose="020E0502030303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lv-LV" sz="2800" dirty="0" smtClean="0">
                <a:latin typeface="Candara" panose="020E0502030303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nepieciešams:</a:t>
            </a:r>
            <a:endParaRPr lang="en-US" sz="2800" dirty="0" smtClean="0">
              <a:latin typeface="Candara" panose="020E050203030302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endParaRPr lang="lv-LV" sz="1100" dirty="0" smtClean="0">
              <a:latin typeface="Candara" panose="020E050203030302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800100" indent="-457200" algn="just">
              <a:lnSpc>
                <a:spcPct val="107000"/>
              </a:lnSpc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lv-LV" sz="2800" dirty="0" smtClean="0">
                <a:latin typeface="Candara" panose="020E0502030303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vēl </a:t>
            </a:r>
            <a:r>
              <a:rPr lang="lv-LV" sz="2800" dirty="0">
                <a:latin typeface="Candara" panose="020E0502030303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papildus visu dīzeļmotoru autotransportu ziemas periodā darbināt ar dīzeļdegvielu, kas satur vismaz 15% HVO degvielas, kas papildus sastādītu </a:t>
            </a:r>
            <a:r>
              <a:rPr lang="lv-LV" sz="2800" b="1" dirty="0">
                <a:solidFill>
                  <a:srgbClr val="00B050"/>
                </a:solidFill>
                <a:latin typeface="Candara" panose="020E0502030303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6.9 tūkst. </a:t>
            </a:r>
            <a:r>
              <a:rPr lang="lv-LV" sz="2800" b="1" dirty="0" err="1">
                <a:solidFill>
                  <a:srgbClr val="00B050"/>
                </a:solidFill>
                <a:latin typeface="Candara" panose="020E0502030303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toe</a:t>
            </a:r>
            <a:r>
              <a:rPr lang="lv-LV" sz="2800" b="1" dirty="0">
                <a:solidFill>
                  <a:srgbClr val="00B050"/>
                </a:solidFill>
                <a:latin typeface="Candara" panose="020E0502030303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lv-LV" sz="2800" dirty="0">
                <a:latin typeface="Candara" panose="020E0502030303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HVO degvielas un kopā veidotu 12.16 </a:t>
            </a:r>
            <a:r>
              <a:rPr lang="lv-LV" sz="2800" dirty="0" err="1" smtClean="0">
                <a:latin typeface="Candara" panose="020E0502030303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toe</a:t>
            </a:r>
            <a:r>
              <a:rPr lang="lv-LV" sz="2800" dirty="0" smtClean="0">
                <a:latin typeface="Candara" panose="020E0502030303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;</a:t>
            </a:r>
          </a:p>
          <a:p>
            <a:pPr marL="800100" indent="-457200" algn="just">
              <a:lnSpc>
                <a:spcPct val="107000"/>
              </a:lnSpc>
              <a:spcAft>
                <a:spcPts val="0"/>
              </a:spcAft>
            </a:pPr>
            <a:endParaRPr lang="lv-LV" sz="1100" dirty="0" smtClean="0">
              <a:latin typeface="Candara" panose="020E050203030302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800100" indent="-457200" algn="just">
              <a:lnSpc>
                <a:spcPct val="107000"/>
              </a:lnSpc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lv-LV" sz="2800" dirty="0" smtClean="0">
                <a:latin typeface="Candara" panose="020E0502030303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pārējos </a:t>
            </a:r>
            <a:r>
              <a:rPr lang="lv-LV" sz="2800" b="1" dirty="0">
                <a:solidFill>
                  <a:srgbClr val="00B050"/>
                </a:solidFill>
                <a:latin typeface="Candara" panose="020E0502030303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1.47 </a:t>
            </a:r>
            <a:r>
              <a:rPr lang="lv-LV" sz="2800" b="1" dirty="0" smtClean="0">
                <a:solidFill>
                  <a:srgbClr val="00B050"/>
                </a:solidFill>
                <a:latin typeface="Candara" panose="020E0502030303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tūkst. </a:t>
            </a:r>
            <a:r>
              <a:rPr lang="lv-LV" sz="2800" b="1" dirty="0" err="1">
                <a:solidFill>
                  <a:srgbClr val="00B050"/>
                </a:solidFill>
                <a:latin typeface="Candara" panose="020E0502030303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toe</a:t>
            </a:r>
            <a:r>
              <a:rPr lang="lv-LV" sz="2800" b="1" dirty="0">
                <a:solidFill>
                  <a:srgbClr val="00B050"/>
                </a:solidFill>
                <a:latin typeface="Candara" panose="020E0502030303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lv-LV" sz="2800" dirty="0">
                <a:latin typeface="Candara" panose="020E0502030303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būtu nepieciešams sasniegt sekmējot biogāzes izmantošanu slēgtajos autoparkos, kā arī vairāk sekmējot </a:t>
            </a:r>
            <a:r>
              <a:rPr lang="lv-LV" sz="2800" dirty="0" err="1">
                <a:latin typeface="Candara" panose="020E0502030303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elektromobilitātes</a:t>
            </a:r>
            <a:r>
              <a:rPr lang="lv-LV" sz="2800" dirty="0">
                <a:latin typeface="Candara" panose="020E0502030303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attīstību pilsētās</a:t>
            </a:r>
            <a:r>
              <a:rPr lang="lv-LV" sz="2800" dirty="0" smtClean="0">
                <a:latin typeface="Candara" panose="020E0502030303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.</a:t>
            </a:r>
            <a:endParaRPr lang="lv-LV" sz="2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76606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irsraksts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042761"/>
          </a:xfrm>
        </p:spPr>
        <p:txBody>
          <a:bodyPr>
            <a:normAutofit/>
          </a:bodyPr>
          <a:lstStyle/>
          <a:p>
            <a:r>
              <a:rPr lang="lv-LV" sz="3600" b="1" dirty="0" smtClean="0">
                <a:latin typeface="Candara" panose="020E0502030303020204" pitchFamily="34" charset="0"/>
              </a:rPr>
              <a:t>Elektromobiļu skaita trīskāršošana</a:t>
            </a:r>
            <a:endParaRPr lang="lv-LV" sz="3600" b="1" dirty="0">
              <a:latin typeface="Candara" panose="020E0502030303020204" pitchFamily="34" charset="0"/>
            </a:endParaRPr>
          </a:p>
        </p:txBody>
      </p:sp>
      <p:sp>
        <p:nvSpPr>
          <p:cNvPr id="3" name="Satura vietturis 2"/>
          <p:cNvSpPr>
            <a:spLocks noGrp="1"/>
          </p:cNvSpPr>
          <p:nvPr>
            <p:ph idx="1"/>
          </p:nvPr>
        </p:nvSpPr>
        <p:spPr>
          <a:xfrm>
            <a:off x="464457" y="1497579"/>
            <a:ext cx="11408229" cy="4679384"/>
          </a:xfrm>
        </p:spPr>
        <p:txBody>
          <a:bodyPr/>
          <a:lstStyle/>
          <a:p>
            <a:pPr marL="0" indent="0" algn="just">
              <a:buNone/>
            </a:pPr>
            <a:r>
              <a:rPr lang="lv-LV" dirty="0">
                <a:latin typeface="Candara" panose="020E0502030303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Apsverot elektromobiļu skaita trīskāršošanos (36 </a:t>
            </a:r>
            <a:r>
              <a:rPr lang="lv-LV" dirty="0" err="1">
                <a:latin typeface="Candara" panose="020E0502030303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elektrotransportlīdzekļi</a:t>
            </a:r>
            <a:r>
              <a:rPr lang="lv-LV" dirty="0">
                <a:latin typeface="Candara" panose="020E0502030303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) līdz 2025. gadam, 36 elektromobiļu gadā emitētais CO</a:t>
            </a:r>
            <a:r>
              <a:rPr lang="lv-LV" baseline="-25000" dirty="0">
                <a:latin typeface="Candara" panose="020E0502030303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2</a:t>
            </a:r>
            <a:r>
              <a:rPr lang="lv-LV" dirty="0">
                <a:latin typeface="Candara" panose="020E0502030303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apjoms pie nobraukuma 8000 km gadā būs 630 kg. </a:t>
            </a:r>
            <a:endParaRPr lang="lv-LV" dirty="0" smtClean="0">
              <a:latin typeface="Candara" panose="020E050203030302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endParaRPr lang="lv-LV" dirty="0" smtClean="0">
              <a:latin typeface="Candara" panose="020E050203030302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r>
              <a:rPr lang="lv-LV" dirty="0" smtClean="0">
                <a:latin typeface="Candara" panose="020E0502030303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Analoģisku </a:t>
            </a:r>
            <a:r>
              <a:rPr lang="lv-LV" dirty="0" err="1">
                <a:latin typeface="Candara" panose="020E0502030303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iekšdedzes</a:t>
            </a:r>
            <a:r>
              <a:rPr lang="lv-LV" dirty="0">
                <a:latin typeface="Candara" panose="020E0502030303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motoru automobiļu CO</a:t>
            </a:r>
            <a:r>
              <a:rPr lang="lv-LV" baseline="-25000" dirty="0">
                <a:latin typeface="Candara" panose="020E0502030303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2</a:t>
            </a:r>
            <a:r>
              <a:rPr lang="lv-LV" dirty="0">
                <a:latin typeface="Candara" panose="020E0502030303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emisija būs 33 480 </a:t>
            </a:r>
            <a:r>
              <a:rPr lang="lv-LV" dirty="0" smtClean="0">
                <a:latin typeface="Candara" panose="020E0502030303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kg gadā. </a:t>
            </a:r>
            <a:r>
              <a:rPr lang="lv-LV" dirty="0">
                <a:latin typeface="Candara" panose="020E0502030303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Līdz ar to CO</a:t>
            </a:r>
            <a:r>
              <a:rPr lang="lv-LV" baseline="-25000" dirty="0">
                <a:latin typeface="Candara" panose="020E0502030303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2</a:t>
            </a:r>
            <a:r>
              <a:rPr lang="lv-LV" dirty="0">
                <a:latin typeface="Candara" panose="020E0502030303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samazinājums būs 32 850 kg gadā.</a:t>
            </a:r>
            <a:endParaRPr lang="lv-LV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lv-LV" dirty="0" smtClean="0">
                <a:latin typeface="Candara" panose="020E0502030303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		33 </a:t>
            </a:r>
            <a:r>
              <a:rPr lang="lv-LV" dirty="0">
                <a:latin typeface="Candara" panose="020E0502030303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480 </a:t>
            </a:r>
            <a:r>
              <a:rPr lang="lv-LV" dirty="0" smtClean="0">
                <a:latin typeface="Candara" panose="020E0502030303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kg   </a:t>
            </a:r>
            <a:r>
              <a:rPr lang="lv-LV" dirty="0" smtClean="0">
                <a:latin typeface="Candara" panose="020E0502030303020204" pitchFamily="34" charset="0"/>
                <a:ea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   </a:t>
            </a:r>
            <a:r>
              <a:rPr lang="lv-LV" dirty="0" smtClean="0">
                <a:latin typeface="Candara" panose="020E0502030303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630 </a:t>
            </a:r>
            <a:r>
              <a:rPr lang="lv-LV" dirty="0">
                <a:latin typeface="Candara" panose="020E0502030303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kg</a:t>
            </a:r>
            <a:endParaRPr lang="lv-LV" dirty="0"/>
          </a:p>
        </p:txBody>
      </p:sp>
      <p:sp>
        <p:nvSpPr>
          <p:cNvPr id="4" name="Slaida numura vietturis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30505-77B1-4571-8227-A780514CFCBA}" type="slidenum">
              <a:rPr lang="lv-LV" smtClean="0"/>
              <a:t>21</a:t>
            </a:fld>
            <a:endParaRPr lang="lv-LV"/>
          </a:p>
        </p:txBody>
      </p:sp>
      <p:pic>
        <p:nvPicPr>
          <p:cNvPr id="5" name="Attēls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07663" y="4085545"/>
            <a:ext cx="3719879" cy="20914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2316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irsraksts 1"/>
          <p:cNvSpPr>
            <a:spLocks noGrp="1"/>
          </p:cNvSpPr>
          <p:nvPr>
            <p:ph type="title"/>
          </p:nvPr>
        </p:nvSpPr>
        <p:spPr>
          <a:xfrm>
            <a:off x="457200" y="1"/>
            <a:ext cx="10515600" cy="973394"/>
          </a:xfrm>
        </p:spPr>
        <p:txBody>
          <a:bodyPr/>
          <a:lstStyle/>
          <a:p>
            <a:r>
              <a:rPr lang="lv-LV" b="1" dirty="0" smtClean="0">
                <a:latin typeface="Candara" panose="020E0502030303020204" pitchFamily="34" charset="0"/>
              </a:rPr>
              <a:t>Tuvākās plānotās aktivitātes (26)</a:t>
            </a:r>
            <a:endParaRPr lang="lv-LV" b="1" dirty="0">
              <a:latin typeface="Candara" panose="020E0502030303020204" pitchFamily="34" charset="0"/>
            </a:endParaRPr>
          </a:p>
        </p:txBody>
      </p:sp>
      <p:sp>
        <p:nvSpPr>
          <p:cNvPr id="3" name="Satura vietturis 2"/>
          <p:cNvSpPr>
            <a:spLocks noGrp="1"/>
          </p:cNvSpPr>
          <p:nvPr>
            <p:ph idx="1"/>
          </p:nvPr>
        </p:nvSpPr>
        <p:spPr>
          <a:xfrm>
            <a:off x="846160" y="973395"/>
            <a:ext cx="9136040" cy="5203568"/>
          </a:xfrm>
        </p:spPr>
        <p:txBody>
          <a:bodyPr>
            <a:normAutofit lnSpcReduction="10000"/>
          </a:bodyPr>
          <a:lstStyle/>
          <a:p>
            <a:pPr marL="450850" indent="-450850">
              <a:buAutoNum type="arabicParenR"/>
            </a:pPr>
            <a:r>
              <a:rPr lang="lv-LV" dirty="0" smtClean="0">
                <a:latin typeface="Candara" panose="020E0502030303020204" pitchFamily="34" charset="0"/>
              </a:rPr>
              <a:t>Alternatīvo </a:t>
            </a:r>
            <a:r>
              <a:rPr lang="lv-LV" dirty="0">
                <a:latin typeface="Candara" panose="020E0502030303020204" pitchFamily="34" charset="0"/>
              </a:rPr>
              <a:t>degvielu ražošanas </a:t>
            </a:r>
            <a:r>
              <a:rPr lang="lv-LV" dirty="0" smtClean="0">
                <a:latin typeface="Candara" panose="020E0502030303020204" pitchFamily="34" charset="0"/>
              </a:rPr>
              <a:t>veicināšana</a:t>
            </a:r>
          </a:p>
          <a:p>
            <a:pPr lvl="1"/>
            <a:r>
              <a:rPr lang="lv-LV" i="1" dirty="0">
                <a:latin typeface="Candara" panose="020E0502030303020204" pitchFamily="34" charset="0"/>
              </a:rPr>
              <a:t>Biogāzes attīrīšana un </a:t>
            </a:r>
            <a:r>
              <a:rPr lang="lv-LV" i="1" dirty="0" err="1">
                <a:latin typeface="Candara" panose="020E0502030303020204" pitchFamily="34" charset="0"/>
              </a:rPr>
              <a:t>biometāna</a:t>
            </a:r>
            <a:r>
              <a:rPr lang="lv-LV" i="1" dirty="0">
                <a:latin typeface="Candara" panose="020E0502030303020204" pitchFamily="34" charset="0"/>
              </a:rPr>
              <a:t> </a:t>
            </a:r>
            <a:r>
              <a:rPr lang="lv-LV" i="1" dirty="0" smtClean="0">
                <a:latin typeface="Candara" panose="020E0502030303020204" pitchFamily="34" charset="0"/>
              </a:rPr>
              <a:t>ražošana</a:t>
            </a:r>
          </a:p>
          <a:p>
            <a:pPr lvl="1"/>
            <a:r>
              <a:rPr lang="lv-LV" i="1" dirty="0">
                <a:latin typeface="Candara" panose="020E0502030303020204" pitchFamily="34" charset="0"/>
              </a:rPr>
              <a:t>Bioetanola rūpnīcas izveide </a:t>
            </a:r>
            <a:endParaRPr lang="lv-LV" i="1" dirty="0" smtClean="0">
              <a:latin typeface="Candara" panose="020E0502030303020204" pitchFamily="34" charset="0"/>
            </a:endParaRPr>
          </a:p>
          <a:p>
            <a:pPr lvl="1"/>
            <a:r>
              <a:rPr lang="lv-LV" i="1" dirty="0">
                <a:latin typeface="Candara" panose="020E0502030303020204" pitchFamily="34" charset="0"/>
              </a:rPr>
              <a:t>Fotoelementu paneļu ražošana </a:t>
            </a:r>
            <a:endParaRPr lang="lv-LV" dirty="0" smtClean="0">
              <a:latin typeface="Candara" panose="020E0502030303020204" pitchFamily="34" charset="0"/>
            </a:endParaRPr>
          </a:p>
          <a:p>
            <a:pPr marL="450850" indent="-450850">
              <a:buAutoNum type="arabicParenR"/>
            </a:pPr>
            <a:r>
              <a:rPr lang="lv-LV" dirty="0">
                <a:latin typeface="Candara" panose="020E0502030303020204" pitchFamily="34" charset="0"/>
              </a:rPr>
              <a:t>Alternatīvo degvielu </a:t>
            </a:r>
            <a:r>
              <a:rPr lang="lv-LV" dirty="0" smtClean="0">
                <a:latin typeface="Candara" panose="020E0502030303020204" pitchFamily="34" charset="0"/>
              </a:rPr>
              <a:t>izmantošanas </a:t>
            </a:r>
            <a:r>
              <a:rPr lang="lv-LV" dirty="0">
                <a:latin typeface="Candara" panose="020E0502030303020204" pitchFamily="34" charset="0"/>
              </a:rPr>
              <a:t>veicināšana</a:t>
            </a:r>
          </a:p>
          <a:p>
            <a:pPr lvl="1"/>
            <a:r>
              <a:rPr lang="lv-LV" i="1" dirty="0" smtClean="0">
                <a:latin typeface="Candara" panose="020E0502030303020204" pitchFamily="34" charset="0"/>
              </a:rPr>
              <a:t>Elektrisko </a:t>
            </a:r>
            <a:r>
              <a:rPr lang="lv-LV" i="1" dirty="0">
                <a:latin typeface="Candara" panose="020E0502030303020204" pitchFamily="34" charset="0"/>
              </a:rPr>
              <a:t>transportlīdzekļu </a:t>
            </a:r>
            <a:r>
              <a:rPr lang="lv-LV" i="1" dirty="0" smtClean="0">
                <a:latin typeface="Candara" panose="020E0502030303020204" pitchFamily="34" charset="0"/>
              </a:rPr>
              <a:t>iegāde un izmantošana</a:t>
            </a:r>
          </a:p>
          <a:p>
            <a:pPr lvl="1"/>
            <a:r>
              <a:rPr lang="lv-LV" i="1" dirty="0" smtClean="0">
                <a:latin typeface="Candara" panose="020E0502030303020204" pitchFamily="34" charset="0"/>
              </a:rPr>
              <a:t>Saspiestās dabasgāzes (CNG) </a:t>
            </a:r>
            <a:r>
              <a:rPr lang="lv-LV" i="1" dirty="0">
                <a:latin typeface="Candara" panose="020E0502030303020204" pitchFamily="34" charset="0"/>
              </a:rPr>
              <a:t>degvielas </a:t>
            </a:r>
            <a:r>
              <a:rPr lang="lv-LV" i="1" dirty="0" err="1">
                <a:latin typeface="Candara" panose="020E0502030303020204" pitchFamily="34" charset="0"/>
              </a:rPr>
              <a:t>uzpildes</a:t>
            </a:r>
            <a:r>
              <a:rPr lang="lv-LV" i="1" dirty="0">
                <a:latin typeface="Candara" panose="020E0502030303020204" pitchFamily="34" charset="0"/>
              </a:rPr>
              <a:t> stacijas </a:t>
            </a:r>
            <a:endParaRPr lang="lv-LV" dirty="0" smtClean="0">
              <a:latin typeface="Candara" panose="020E0502030303020204" pitchFamily="34" charset="0"/>
            </a:endParaRPr>
          </a:p>
          <a:p>
            <a:pPr marL="0" indent="0">
              <a:buNone/>
            </a:pPr>
            <a:r>
              <a:rPr lang="lv-LV" dirty="0" smtClean="0">
                <a:latin typeface="Candara" panose="020E0502030303020204" pitchFamily="34" charset="0"/>
              </a:rPr>
              <a:t>3) Informēšana </a:t>
            </a:r>
            <a:r>
              <a:rPr lang="lv-LV" dirty="0">
                <a:latin typeface="Candara" panose="020E0502030303020204" pitchFamily="34" charset="0"/>
              </a:rPr>
              <a:t>un izpratnes </a:t>
            </a:r>
            <a:r>
              <a:rPr lang="lv-LV" dirty="0" smtClean="0">
                <a:latin typeface="Candara" panose="020E0502030303020204" pitchFamily="34" charset="0"/>
              </a:rPr>
              <a:t>veicināšana</a:t>
            </a:r>
          </a:p>
          <a:p>
            <a:pPr lvl="1"/>
            <a:r>
              <a:rPr lang="lv-LV" i="1" dirty="0">
                <a:latin typeface="Candara" panose="020E0502030303020204" pitchFamily="34" charset="0"/>
              </a:rPr>
              <a:t>Informētība par nulles emisijas transportlīdzekļu izmantošanu </a:t>
            </a:r>
            <a:endParaRPr lang="lv-LV" i="1" dirty="0" smtClean="0">
              <a:latin typeface="Candara" panose="020E0502030303020204" pitchFamily="34" charset="0"/>
            </a:endParaRPr>
          </a:p>
          <a:p>
            <a:pPr lvl="1"/>
            <a:r>
              <a:rPr lang="lv-LV" i="1" dirty="0">
                <a:latin typeface="Candara" panose="020E0502030303020204" pitchFamily="34" charset="0"/>
              </a:rPr>
              <a:t>Automatizēto elektrisko transportlīdzekļu demonstrēšana </a:t>
            </a:r>
            <a:endParaRPr lang="lv-LV" i="1" dirty="0" smtClean="0">
              <a:latin typeface="Candara" panose="020E0502030303020204" pitchFamily="34" charset="0"/>
            </a:endParaRPr>
          </a:p>
          <a:p>
            <a:pPr lvl="1"/>
            <a:r>
              <a:rPr lang="lv-LV" i="1" dirty="0">
                <a:latin typeface="Candara" panose="020E0502030303020204" pitchFamily="34" charset="0"/>
              </a:rPr>
              <a:t>Atjaunojamo enerģijas </a:t>
            </a:r>
            <a:r>
              <a:rPr lang="lv-LV" i="1" dirty="0" smtClean="0">
                <a:latin typeface="Candara" panose="020E0502030303020204" pitchFamily="34" charset="0"/>
              </a:rPr>
              <a:t>resursu izmantošanas </a:t>
            </a:r>
            <a:r>
              <a:rPr lang="lv-LV" i="1" dirty="0">
                <a:latin typeface="Candara" panose="020E0502030303020204" pitchFamily="34" charset="0"/>
              </a:rPr>
              <a:t>veicināšana </a:t>
            </a:r>
            <a:endParaRPr lang="lv-LV" i="1" dirty="0" smtClean="0">
              <a:latin typeface="Candara" panose="020E0502030303020204" pitchFamily="34" charset="0"/>
            </a:endParaRPr>
          </a:p>
          <a:p>
            <a:pPr lvl="1"/>
            <a:r>
              <a:rPr lang="lv-LV" i="1" dirty="0">
                <a:latin typeface="Candara" panose="020E0502030303020204" pitchFamily="34" charset="0"/>
              </a:rPr>
              <a:t>Informētības palielināšana par klimata pārmaiņu </a:t>
            </a:r>
            <a:r>
              <a:rPr lang="lv-LV" i="1" dirty="0" smtClean="0">
                <a:latin typeface="Candara" panose="020E0502030303020204" pitchFamily="34" charset="0"/>
              </a:rPr>
              <a:t>mazināšanu</a:t>
            </a:r>
            <a:endParaRPr lang="lv-LV" i="1" dirty="0">
              <a:latin typeface="Candara" panose="020E0502030303020204" pitchFamily="34" charset="0"/>
            </a:endParaRPr>
          </a:p>
          <a:p>
            <a:pPr marL="0" indent="0">
              <a:buNone/>
            </a:pPr>
            <a:r>
              <a:rPr lang="lv-LV" i="1" dirty="0" smtClean="0">
                <a:latin typeface="Candara" panose="020E0502030303020204" pitchFamily="34" charset="0"/>
              </a:rPr>
              <a:t>				</a:t>
            </a:r>
            <a:r>
              <a:rPr lang="lv-LV" dirty="0" smtClean="0">
                <a:latin typeface="Candara" panose="020E0502030303020204" pitchFamily="34" charset="0"/>
              </a:rPr>
              <a:t>Plānotās investīcijas: </a:t>
            </a:r>
            <a:r>
              <a:rPr lang="lv-LV" b="1" dirty="0" smtClean="0">
                <a:latin typeface="Candara" panose="020E0502030303020204" pitchFamily="34" charset="0"/>
              </a:rPr>
              <a:t>36 milj. EUR</a:t>
            </a:r>
            <a:endParaRPr lang="lv-LV" dirty="0">
              <a:latin typeface="Candara" panose="020E0502030303020204" pitchFamily="34" charset="0"/>
            </a:endParaRPr>
          </a:p>
        </p:txBody>
      </p:sp>
      <p:sp>
        <p:nvSpPr>
          <p:cNvPr id="4" name="Slaida numura vietturis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30505-77B1-4571-8227-A780514CFCBA}" type="slidenum">
              <a:rPr lang="lv-LV" smtClean="0"/>
              <a:t>22</a:t>
            </a:fld>
            <a:endParaRPr lang="lv-LV"/>
          </a:p>
        </p:txBody>
      </p:sp>
      <p:sp>
        <p:nvSpPr>
          <p:cNvPr id="5" name="Taisnstūris 4"/>
          <p:cNvSpPr/>
          <p:nvPr/>
        </p:nvSpPr>
        <p:spPr>
          <a:xfrm>
            <a:off x="8443897" y="486698"/>
            <a:ext cx="3556551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lv-LV" sz="3200" b="1" dirty="0" smtClean="0">
                <a:solidFill>
                  <a:srgbClr val="C00000"/>
                </a:solidFill>
                <a:latin typeface="Candara" panose="020E0502030303020204" pitchFamily="34" charset="0"/>
              </a:rPr>
              <a:t>Nacionālais līmenis</a:t>
            </a:r>
          </a:p>
          <a:p>
            <a:endParaRPr lang="lv-LV" sz="3200" b="1" dirty="0">
              <a:latin typeface="Candara" panose="020E0502030303020204" pitchFamily="34" charset="0"/>
            </a:endParaRPr>
          </a:p>
          <a:p>
            <a:endParaRPr lang="lv-LV" sz="3200" b="1" dirty="0" smtClean="0">
              <a:latin typeface="Candara" panose="020E0502030303020204" pitchFamily="34" charset="0"/>
            </a:endParaRPr>
          </a:p>
          <a:p>
            <a:r>
              <a:rPr lang="lv-LV" sz="3200" b="1" dirty="0" smtClean="0">
                <a:solidFill>
                  <a:srgbClr val="00B0F0"/>
                </a:solidFill>
                <a:latin typeface="Candara" panose="020E0502030303020204" pitchFamily="34" charset="0"/>
              </a:rPr>
              <a:t>Reģionālais līmenis</a:t>
            </a:r>
          </a:p>
          <a:p>
            <a:endParaRPr lang="lv-LV" sz="3200" b="1" dirty="0" smtClean="0">
              <a:latin typeface="Candara" panose="020E0502030303020204" pitchFamily="34" charset="0"/>
            </a:endParaRPr>
          </a:p>
          <a:p>
            <a:endParaRPr lang="lv-LV" sz="3200" b="1" dirty="0">
              <a:latin typeface="Candara" panose="020E0502030303020204" pitchFamily="34" charset="0"/>
            </a:endParaRPr>
          </a:p>
          <a:p>
            <a:r>
              <a:rPr lang="lv-LV" sz="3200" b="1" dirty="0" smtClean="0">
                <a:solidFill>
                  <a:srgbClr val="00B050"/>
                </a:solidFill>
                <a:latin typeface="Candara" panose="020E0502030303020204" pitchFamily="34" charset="0"/>
              </a:rPr>
              <a:t>Pašvaldību līmenis</a:t>
            </a:r>
            <a:endParaRPr lang="lv-LV" sz="3200" b="1" dirty="0">
              <a:solidFill>
                <a:srgbClr val="00B050"/>
              </a:solidFill>
              <a:latin typeface="Candara" panose="020E0502030303020204" pitchFamily="34" charset="0"/>
            </a:endParaRPr>
          </a:p>
        </p:txBody>
      </p:sp>
      <p:sp>
        <p:nvSpPr>
          <p:cNvPr id="7" name="Augšupvērstā-lejupvērstā bultiņa 6"/>
          <p:cNvSpPr/>
          <p:nvPr/>
        </p:nvSpPr>
        <p:spPr>
          <a:xfrm>
            <a:off x="9982200" y="1026462"/>
            <a:ext cx="427698" cy="1022350"/>
          </a:xfrm>
          <a:prstGeom prst="up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v-LV"/>
          </a:p>
        </p:txBody>
      </p:sp>
      <p:sp>
        <p:nvSpPr>
          <p:cNvPr id="8" name="Augšupvērstā-lejupvērstā bultiņa 7"/>
          <p:cNvSpPr/>
          <p:nvPr/>
        </p:nvSpPr>
        <p:spPr>
          <a:xfrm>
            <a:off x="9982200" y="2526295"/>
            <a:ext cx="427698" cy="1022350"/>
          </a:xfrm>
          <a:prstGeom prst="up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3009368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aida numura vietturis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30505-77B1-4571-8227-A780514CFCBA}" type="slidenum">
              <a:rPr lang="lv-LV" smtClean="0"/>
              <a:t>23</a:t>
            </a:fld>
            <a:endParaRPr lang="lv-LV"/>
          </a:p>
        </p:txBody>
      </p:sp>
      <p:sp>
        <p:nvSpPr>
          <p:cNvPr id="5" name="Virsraksts 1"/>
          <p:cNvSpPr>
            <a:spLocks noGrp="1"/>
          </p:cNvSpPr>
          <p:nvPr>
            <p:ph type="title"/>
          </p:nvPr>
        </p:nvSpPr>
        <p:spPr>
          <a:xfrm>
            <a:off x="457200" y="1"/>
            <a:ext cx="10515600" cy="973394"/>
          </a:xfrm>
        </p:spPr>
        <p:txBody>
          <a:bodyPr/>
          <a:lstStyle/>
          <a:p>
            <a:r>
              <a:rPr lang="lv-LV" b="1" dirty="0" smtClean="0">
                <a:latin typeface="Candara" panose="020E0502030303020204" pitchFamily="34" charset="0"/>
              </a:rPr>
              <a:t>Tuvākās plānotās aktivitātes (26)</a:t>
            </a:r>
            <a:endParaRPr lang="lv-LV" b="1" dirty="0">
              <a:latin typeface="Candara" panose="020E0502030303020204" pitchFamily="34" charset="0"/>
            </a:endParaRPr>
          </a:p>
        </p:txBody>
      </p:sp>
      <p:sp>
        <p:nvSpPr>
          <p:cNvPr id="6" name="Taisnstūris 5"/>
          <p:cNvSpPr/>
          <p:nvPr/>
        </p:nvSpPr>
        <p:spPr>
          <a:xfrm>
            <a:off x="457200" y="904498"/>
            <a:ext cx="11701670" cy="66325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lv-LV" sz="2400" b="1" dirty="0" smtClean="0">
                <a:solidFill>
                  <a:srgbClr val="C00000"/>
                </a:solidFill>
                <a:latin typeface="Candara" panose="020E0502030303020204" pitchFamily="34" charset="0"/>
              </a:rPr>
              <a:t>Nacionālais līmenis</a:t>
            </a:r>
            <a:r>
              <a:rPr lang="lv-LV" sz="2400" dirty="0" smtClean="0">
                <a:latin typeface="Candara" panose="020E0502030303020204" pitchFamily="34" charset="0"/>
              </a:rPr>
              <a:t>: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lv-LV" sz="2400" dirty="0" smtClean="0">
                <a:latin typeface="Candara" panose="020E0502030303020204" pitchFamily="34" charset="0"/>
              </a:rPr>
              <a:t>ELT uzlādes staciju izbūve uz TEN-T  ceļiem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lv-LV" sz="2400" dirty="0" smtClean="0">
                <a:latin typeface="Candara" panose="020E0502030303020204" pitchFamily="34" charset="0"/>
              </a:rPr>
              <a:t>Dzelzceļš: </a:t>
            </a:r>
            <a:r>
              <a:rPr lang="en-US" sz="2400" dirty="0" err="1" smtClean="0">
                <a:latin typeface="Candara" panose="020E0502030303020204" pitchFamily="34" charset="0"/>
              </a:rPr>
              <a:t>līdz</a:t>
            </a:r>
            <a:r>
              <a:rPr lang="en-US" sz="2400" dirty="0" smtClean="0">
                <a:latin typeface="Candara" panose="020E0502030303020204" pitchFamily="34" charset="0"/>
              </a:rPr>
              <a:t> </a:t>
            </a:r>
            <a:r>
              <a:rPr lang="en-US" sz="2400" dirty="0">
                <a:latin typeface="Candara" panose="020E0502030303020204" pitchFamily="34" charset="0"/>
              </a:rPr>
              <a:t>2023.gadam </a:t>
            </a:r>
            <a:r>
              <a:rPr lang="en-US" sz="2400" dirty="0" err="1">
                <a:latin typeface="Candara" panose="020E0502030303020204" pitchFamily="34" charset="0"/>
              </a:rPr>
              <a:t>viena</a:t>
            </a:r>
            <a:r>
              <a:rPr lang="en-US" sz="2400" dirty="0">
                <a:latin typeface="Candara" panose="020E0502030303020204" pitchFamily="34" charset="0"/>
              </a:rPr>
              <a:t> </a:t>
            </a:r>
            <a:r>
              <a:rPr lang="en-US" sz="2400" dirty="0" err="1">
                <a:latin typeface="Candara" panose="020E0502030303020204" pitchFamily="34" charset="0"/>
              </a:rPr>
              <a:t>pilna</a:t>
            </a:r>
            <a:r>
              <a:rPr lang="en-US" sz="2400" dirty="0">
                <a:latin typeface="Candara" panose="020E0502030303020204" pitchFamily="34" charset="0"/>
              </a:rPr>
              <a:t> </a:t>
            </a:r>
            <a:r>
              <a:rPr lang="en-US" sz="2400" dirty="0" err="1">
                <a:latin typeface="Candara" panose="020E0502030303020204" pitchFamily="34" charset="0"/>
              </a:rPr>
              <a:t>tranzīta</a:t>
            </a:r>
            <a:r>
              <a:rPr lang="en-US" sz="2400" dirty="0">
                <a:latin typeface="Candara" panose="020E0502030303020204" pitchFamily="34" charset="0"/>
              </a:rPr>
              <a:t> </a:t>
            </a:r>
            <a:r>
              <a:rPr lang="en-US" sz="2400" dirty="0" err="1">
                <a:latin typeface="Candara" panose="020E0502030303020204" pitchFamily="34" charset="0"/>
              </a:rPr>
              <a:t>koridora</a:t>
            </a:r>
            <a:r>
              <a:rPr lang="en-US" sz="2400" dirty="0">
                <a:latin typeface="Candara" panose="020E0502030303020204" pitchFamily="34" charset="0"/>
              </a:rPr>
              <a:t> </a:t>
            </a:r>
            <a:r>
              <a:rPr lang="en-US" sz="2400" dirty="0" err="1">
                <a:latin typeface="Candara" panose="020E0502030303020204" pitchFamily="34" charset="0"/>
              </a:rPr>
              <a:t>funkcionalitātes</a:t>
            </a:r>
            <a:r>
              <a:rPr lang="en-US" sz="2400" dirty="0">
                <a:latin typeface="Candara" panose="020E0502030303020204" pitchFamily="34" charset="0"/>
              </a:rPr>
              <a:t> </a:t>
            </a:r>
            <a:r>
              <a:rPr lang="en-US" sz="2400" dirty="0" err="1">
                <a:latin typeface="Candara" panose="020E0502030303020204" pitchFamily="34" charset="0"/>
              </a:rPr>
              <a:t>nodrošināšanu</a:t>
            </a:r>
            <a:r>
              <a:rPr lang="en-US" sz="2400" dirty="0">
                <a:latin typeface="Candara" panose="020E0502030303020204" pitchFamily="34" charset="0"/>
              </a:rPr>
              <a:t> </a:t>
            </a:r>
            <a:r>
              <a:rPr lang="en-US" sz="2400" dirty="0" err="1">
                <a:latin typeface="Candara" panose="020E0502030303020204" pitchFamily="34" charset="0"/>
              </a:rPr>
              <a:t>ar</a:t>
            </a:r>
            <a:r>
              <a:rPr lang="en-US" sz="2400" dirty="0">
                <a:latin typeface="Candara" panose="020E0502030303020204" pitchFamily="34" charset="0"/>
              </a:rPr>
              <a:t> </a:t>
            </a:r>
            <a:r>
              <a:rPr lang="en-US" sz="2400" dirty="0" err="1">
                <a:latin typeface="Candara" panose="020E0502030303020204" pitchFamily="34" charset="0"/>
              </a:rPr>
              <a:t>elektrovilci</a:t>
            </a:r>
            <a:endParaRPr lang="lv-LV" sz="2400" dirty="0" smtClean="0">
              <a:latin typeface="Candara" panose="020E0502030303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lv-LV" sz="800" dirty="0" smtClean="0">
              <a:latin typeface="Candara" panose="020E0502030303020204" pitchFamily="34" charset="0"/>
            </a:endParaRPr>
          </a:p>
          <a:p>
            <a:r>
              <a:rPr lang="lv-LV" sz="2400" b="1" dirty="0" smtClean="0">
                <a:solidFill>
                  <a:srgbClr val="00B0F0"/>
                </a:solidFill>
                <a:latin typeface="Candara" panose="020E0502030303020204" pitchFamily="34" charset="0"/>
              </a:rPr>
              <a:t>Reģionālais līmenis</a:t>
            </a:r>
            <a:r>
              <a:rPr lang="lv-LV" sz="2400" dirty="0" smtClean="0">
                <a:latin typeface="Candara" panose="020E0502030303020204" pitchFamily="34" charset="0"/>
              </a:rPr>
              <a:t>: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lv-LV" sz="2400" dirty="0">
                <a:latin typeface="Candara" panose="020E0502030303020204" pitchFamily="34" charset="0"/>
              </a:rPr>
              <a:t>Enerģētikas darba grupas regulārs darbs – tikšanās vismaz divas reizes </a:t>
            </a:r>
            <a:r>
              <a:rPr lang="lv-LV" sz="2400" dirty="0" smtClean="0">
                <a:latin typeface="Candara" panose="020E0502030303020204" pitchFamily="34" charset="0"/>
              </a:rPr>
              <a:t>gadā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lv-LV" sz="2400" dirty="0">
                <a:latin typeface="Candara" panose="020E0502030303020204" pitchFamily="34" charset="0"/>
              </a:rPr>
              <a:t>Autonoma ETL ieviešanas izmēģināšana </a:t>
            </a:r>
            <a:r>
              <a:rPr lang="lv-LV" sz="2400" dirty="0" smtClean="0">
                <a:latin typeface="Candara" panose="020E0502030303020204" pitchFamily="34" charset="0"/>
              </a:rPr>
              <a:t>pilsētvidē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lv-LV" sz="2400" dirty="0">
                <a:latin typeface="Candara" panose="020E0502030303020204" pitchFamily="34" charset="0"/>
              </a:rPr>
              <a:t>M</a:t>
            </a:r>
            <a:r>
              <a:rPr lang="lv-LV" sz="2400" dirty="0" smtClean="0">
                <a:latin typeface="Candara" panose="020E0502030303020204" pitchFamily="34" charset="0"/>
              </a:rPr>
              <a:t>obilitātes </a:t>
            </a:r>
            <a:r>
              <a:rPr lang="lv-LV" sz="2400" dirty="0">
                <a:latin typeface="Candara" panose="020E0502030303020204" pitchFamily="34" charset="0"/>
              </a:rPr>
              <a:t>plāna </a:t>
            </a:r>
            <a:r>
              <a:rPr lang="lv-LV" sz="2400" dirty="0" smtClean="0">
                <a:latin typeface="Candara" panose="020E0502030303020204" pitchFamily="34" charset="0"/>
              </a:rPr>
              <a:t>izstrāde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lv-LV" sz="2400" dirty="0" smtClean="0">
                <a:latin typeface="Candara" panose="020E0502030303020204" pitchFamily="34" charset="0"/>
              </a:rPr>
              <a:t>Enerģētikas </a:t>
            </a:r>
            <a:r>
              <a:rPr lang="lv-LV" sz="2400" dirty="0">
                <a:latin typeface="Candara" panose="020E0502030303020204" pitchFamily="34" charset="0"/>
              </a:rPr>
              <a:t>rīcības plāna izstrāde</a:t>
            </a:r>
          </a:p>
          <a:p>
            <a:endParaRPr lang="lv-LV" sz="800" dirty="0" smtClean="0">
              <a:latin typeface="Candara" panose="020E0502030303020204" pitchFamily="34" charset="0"/>
            </a:endParaRPr>
          </a:p>
          <a:p>
            <a:pPr marL="1343025" indent="-285750"/>
            <a:r>
              <a:rPr lang="lv-LV" sz="2400" b="1" dirty="0" smtClean="0">
                <a:solidFill>
                  <a:srgbClr val="00B050"/>
                </a:solidFill>
                <a:latin typeface="Candara" panose="020E0502030303020204" pitchFamily="34" charset="0"/>
              </a:rPr>
              <a:t>Pašvaldību līmenis</a:t>
            </a:r>
            <a:r>
              <a:rPr lang="lv-LV" sz="2400" dirty="0" smtClean="0">
                <a:latin typeface="Candara" panose="020E0502030303020204" pitchFamily="34" charset="0"/>
              </a:rPr>
              <a:t>:</a:t>
            </a:r>
          </a:p>
          <a:p>
            <a:pPr marL="1343025" indent="-285750">
              <a:buFont typeface="Wingdings" panose="05000000000000000000" pitchFamily="2" charset="2"/>
              <a:buChar char="§"/>
            </a:pPr>
            <a:r>
              <a:rPr lang="lv-LV" sz="2400" dirty="0" smtClean="0">
                <a:latin typeface="Candara" panose="020E0502030303020204" pitchFamily="34" charset="0"/>
              </a:rPr>
              <a:t>ELT uzlādes punktu izveide pašvaldībā – Rundāle, Aknīste, </a:t>
            </a:r>
          </a:p>
          <a:p>
            <a:pPr marL="1343025" indent="-285750">
              <a:buFont typeface="Wingdings" panose="05000000000000000000" pitchFamily="2" charset="2"/>
              <a:buChar char="§"/>
            </a:pPr>
            <a:r>
              <a:rPr lang="lv-LV" sz="2400" dirty="0" smtClean="0">
                <a:latin typeface="Candara" panose="020E0502030303020204" pitchFamily="34" charset="0"/>
              </a:rPr>
              <a:t>ELT iegāde pašvaldības vajadzībām – Aknīste, Pļaviņas</a:t>
            </a:r>
          </a:p>
          <a:p>
            <a:pPr marL="1343025" indent="-285750">
              <a:buFont typeface="Wingdings" panose="05000000000000000000" pitchFamily="2" charset="2"/>
              <a:buChar char="§"/>
            </a:pPr>
            <a:r>
              <a:rPr lang="lv-LV" sz="2400" dirty="0" smtClean="0">
                <a:latin typeface="Candara" panose="020E0502030303020204" pitchFamily="34" charset="0"/>
              </a:rPr>
              <a:t>Pāreja uz biogāzi sabiedriskajā transportā – Jēkabpils, Dobele</a:t>
            </a:r>
          </a:p>
          <a:p>
            <a:pPr marL="1343025" indent="-285750">
              <a:buFont typeface="Wingdings" panose="05000000000000000000" pitchFamily="2" charset="2"/>
              <a:buChar char="§"/>
            </a:pPr>
            <a:r>
              <a:rPr lang="lv-LV" sz="2400" dirty="0" smtClean="0">
                <a:latin typeface="Candara" panose="020E0502030303020204" pitchFamily="34" charset="0"/>
              </a:rPr>
              <a:t>Bioetanola rūpnīcas izbūve (privātais investors) Bauskas pašvaldības teritorijā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lv-LV" dirty="0"/>
          </a:p>
          <a:p>
            <a:endParaRPr lang="lv-LV" dirty="0" smtClean="0"/>
          </a:p>
          <a:p>
            <a:endParaRPr lang="lv-LV" dirty="0"/>
          </a:p>
          <a:p>
            <a:endParaRPr lang="lv-LV" dirty="0"/>
          </a:p>
        </p:txBody>
      </p:sp>
    </p:spTree>
    <p:extLst>
      <p:ext uri="{BB962C8B-B14F-4D97-AF65-F5344CB8AC3E}">
        <p14:creationId xmlns:p14="http://schemas.microsoft.com/office/powerpoint/2010/main" val="1917543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irsraksts 1"/>
          <p:cNvSpPr>
            <a:spLocks noGrp="1"/>
          </p:cNvSpPr>
          <p:nvPr>
            <p:ph type="title"/>
          </p:nvPr>
        </p:nvSpPr>
        <p:spPr>
          <a:xfrm>
            <a:off x="381000" y="583952"/>
            <a:ext cx="10515600" cy="813970"/>
          </a:xfrm>
        </p:spPr>
        <p:txBody>
          <a:bodyPr/>
          <a:lstStyle/>
          <a:p>
            <a:r>
              <a:rPr lang="lv-LV" b="1" dirty="0" smtClean="0">
                <a:latin typeface="Candara" panose="020E0502030303020204" pitchFamily="34" charset="0"/>
              </a:rPr>
              <a:t>4. Mērķa </a:t>
            </a:r>
            <a:r>
              <a:rPr lang="lv-LV" b="1" dirty="0">
                <a:latin typeface="Candara" panose="020E0502030303020204" pitchFamily="34" charset="0"/>
              </a:rPr>
              <a:t>un rīcību </a:t>
            </a:r>
            <a:r>
              <a:rPr lang="lv-LV" b="1" dirty="0" smtClean="0">
                <a:latin typeface="Candara" panose="020E0502030303020204" pitchFamily="34" charset="0"/>
              </a:rPr>
              <a:t>ietekme</a:t>
            </a:r>
            <a:endParaRPr lang="lv-LV" dirty="0">
              <a:latin typeface="Candara" panose="020E0502030303020204" pitchFamily="34" charset="0"/>
            </a:endParaRPr>
          </a:p>
        </p:txBody>
      </p:sp>
      <p:sp>
        <p:nvSpPr>
          <p:cNvPr id="4" name="Slaida numura vietturis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30505-77B1-4571-8227-A780514CFCBA}" type="slidenum">
              <a:rPr lang="lv-LV" smtClean="0"/>
              <a:t>24</a:t>
            </a:fld>
            <a:endParaRPr lang="lv-LV"/>
          </a:p>
        </p:txBody>
      </p:sp>
      <p:graphicFrame>
        <p:nvGraphicFramePr>
          <p:cNvPr id="5" name="Tabul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6774414"/>
              </p:ext>
            </p:extLst>
          </p:nvPr>
        </p:nvGraphicFramePr>
        <p:xfrm>
          <a:off x="1378742" y="2275670"/>
          <a:ext cx="9327358" cy="279594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343525"/>
                <a:gridCol w="1940720"/>
                <a:gridCol w="2043113"/>
              </a:tblGrid>
              <a:tr h="509947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lv-LV" sz="1800" dirty="0">
                          <a:solidFill>
                            <a:schemeClr val="tx1"/>
                          </a:solidFill>
                          <a:effectLst/>
                          <a:latin typeface="Candara" panose="020E0502030303020204" pitchFamily="34" charset="0"/>
                        </a:rPr>
                        <a:t>Indikators</a:t>
                      </a:r>
                      <a:endParaRPr lang="lv-LV" sz="1800" dirty="0">
                        <a:solidFill>
                          <a:schemeClr val="tx1"/>
                        </a:solidFill>
                        <a:effectLst/>
                        <a:latin typeface="Candara" panose="020E0502030303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lv-LV" sz="1800" dirty="0" smtClean="0">
                          <a:solidFill>
                            <a:schemeClr val="tx1"/>
                          </a:solidFill>
                          <a:effectLst/>
                          <a:latin typeface="Candara" panose="020E0502030303020204" pitchFamily="34" charset="0"/>
                        </a:rPr>
                        <a:t>Vērtība 2017.gadā</a:t>
                      </a:r>
                      <a:endParaRPr lang="lv-LV" sz="1800" dirty="0">
                        <a:solidFill>
                          <a:schemeClr val="tx1"/>
                        </a:solidFill>
                        <a:effectLst/>
                        <a:latin typeface="Candara" panose="020E0502030303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lv-LV" sz="1800" dirty="0" smtClean="0">
                          <a:solidFill>
                            <a:schemeClr val="tx1"/>
                          </a:solidFill>
                          <a:effectLst/>
                          <a:latin typeface="Candara" panose="020E0502030303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Vērtība 2025.gadā</a:t>
                      </a:r>
                      <a:endParaRPr lang="lv-LV" sz="1800" dirty="0">
                        <a:solidFill>
                          <a:schemeClr val="tx1"/>
                        </a:solidFill>
                        <a:effectLst/>
                        <a:latin typeface="Candara" panose="020E0502030303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404177">
                <a:tc>
                  <a:txBody>
                    <a:bodyPr/>
                    <a:lstStyle/>
                    <a:p>
                      <a:pPr marL="0" inden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lv-LV" sz="1800" dirty="0" smtClean="0">
                          <a:solidFill>
                            <a:schemeClr val="tx1"/>
                          </a:solidFill>
                          <a:effectLst/>
                          <a:latin typeface="Candara" panose="020E0502030303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AER daļa kopējā patērētajā degvielas apjomā (%)</a:t>
                      </a:r>
                      <a:endParaRPr lang="lv-LV" sz="1800" dirty="0">
                        <a:solidFill>
                          <a:schemeClr val="tx1"/>
                        </a:solidFill>
                        <a:effectLst/>
                        <a:latin typeface="Candara" panose="020E0502030303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lv-LV" sz="2000" dirty="0" smtClean="0">
                          <a:solidFill>
                            <a:schemeClr val="tx1"/>
                          </a:solidFill>
                          <a:effectLst/>
                          <a:latin typeface="Candara" panose="020E0502030303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0.75</a:t>
                      </a:r>
                      <a:endParaRPr lang="lv-LV" sz="2000" dirty="0">
                        <a:solidFill>
                          <a:schemeClr val="tx1"/>
                        </a:solidFill>
                        <a:effectLst/>
                        <a:latin typeface="Candara" panose="020E0502030303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lv-LV" sz="2000" dirty="0" smtClean="0">
                          <a:solidFill>
                            <a:schemeClr val="tx1"/>
                          </a:solidFill>
                          <a:effectLst/>
                          <a:latin typeface="Candara" panose="020E0502030303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12</a:t>
                      </a:r>
                      <a:endParaRPr lang="lv-LV" sz="2000" dirty="0">
                        <a:solidFill>
                          <a:schemeClr val="tx1"/>
                        </a:solidFill>
                        <a:effectLst/>
                        <a:latin typeface="Candara" panose="020E0502030303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5643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lv-LV" sz="1800" dirty="0" smtClean="0">
                          <a:solidFill>
                            <a:schemeClr val="tx1"/>
                          </a:solidFill>
                          <a:effectLst/>
                          <a:latin typeface="Candara" panose="020E0502030303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AER daļa kopējā patērētajā degvielas apjomā (</a:t>
                      </a:r>
                      <a:r>
                        <a:rPr lang="lv-LV" sz="1800" dirty="0" err="1" smtClean="0">
                          <a:solidFill>
                            <a:schemeClr val="tx1"/>
                          </a:solidFill>
                          <a:effectLst/>
                          <a:latin typeface="Candara" panose="020E0502030303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ktoe</a:t>
                      </a:r>
                      <a:r>
                        <a:rPr lang="lv-LV" sz="1800" dirty="0" smtClean="0">
                          <a:solidFill>
                            <a:schemeClr val="tx1"/>
                          </a:solidFill>
                          <a:effectLst/>
                          <a:latin typeface="Candara" panose="020E0502030303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)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lv-LV" sz="2000" dirty="0" smtClean="0">
                          <a:solidFill>
                            <a:schemeClr val="tx1"/>
                          </a:solidFill>
                          <a:effectLst/>
                          <a:latin typeface="Candara" panose="020E0502030303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0.9</a:t>
                      </a:r>
                      <a:endParaRPr lang="lv-LV" sz="2000" dirty="0">
                        <a:solidFill>
                          <a:schemeClr val="tx1"/>
                        </a:solidFill>
                        <a:effectLst/>
                        <a:latin typeface="Candara" panose="020E0502030303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lv-LV" sz="2000" dirty="0" smtClean="0">
                          <a:solidFill>
                            <a:schemeClr val="tx1"/>
                          </a:solidFill>
                          <a:effectLst/>
                          <a:latin typeface="Candara" panose="020E0502030303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14.7</a:t>
                      </a:r>
                      <a:endParaRPr lang="lv-LV" sz="2000" dirty="0">
                        <a:solidFill>
                          <a:schemeClr val="tx1"/>
                        </a:solidFill>
                        <a:effectLst/>
                        <a:latin typeface="Candara" panose="020E0502030303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4305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lv-LV" sz="1800" dirty="0" smtClean="0">
                          <a:solidFill>
                            <a:schemeClr val="tx1"/>
                          </a:solidFill>
                          <a:effectLst/>
                          <a:latin typeface="Candara" panose="020E0502030303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CO2 vērtība (</a:t>
                      </a:r>
                      <a:r>
                        <a:rPr lang="lv-LV" sz="1800" dirty="0" err="1" smtClean="0">
                          <a:solidFill>
                            <a:schemeClr val="tx1"/>
                          </a:solidFill>
                          <a:effectLst/>
                          <a:latin typeface="Candara" panose="020E0502030303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ktn</a:t>
                      </a:r>
                      <a:r>
                        <a:rPr lang="lv-LV" sz="1800" dirty="0" smtClean="0">
                          <a:solidFill>
                            <a:schemeClr val="tx1"/>
                          </a:solidFill>
                          <a:effectLst/>
                          <a:latin typeface="Candara" panose="020E0502030303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)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lv-LV" sz="2000" dirty="0" smtClean="0">
                          <a:solidFill>
                            <a:schemeClr val="tx1"/>
                          </a:solidFill>
                          <a:effectLst/>
                          <a:latin typeface="Candara" panose="020E0502030303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320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lv-LV" sz="2000" dirty="0" smtClean="0">
                          <a:solidFill>
                            <a:schemeClr val="tx1"/>
                          </a:solidFill>
                          <a:effectLst/>
                          <a:latin typeface="Candara" panose="020E0502030303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305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25330">
                <a:tc>
                  <a:txBody>
                    <a:bodyPr/>
                    <a:lstStyle/>
                    <a:p>
                      <a:pPr marL="0" inden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lv-LV" sz="1800" dirty="0">
                          <a:solidFill>
                            <a:schemeClr val="tx1"/>
                          </a:solidFill>
                          <a:effectLst/>
                          <a:latin typeface="Candara" panose="020E050203030302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Uzstādītie </a:t>
                      </a:r>
                      <a:r>
                        <a:rPr lang="lv-LV" sz="1800" dirty="0" err="1" smtClean="0">
                          <a:solidFill>
                            <a:schemeClr val="tx1"/>
                          </a:solidFill>
                          <a:effectLst/>
                          <a:latin typeface="Candara" panose="020E050203030302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elektroautombiļu</a:t>
                      </a:r>
                      <a:r>
                        <a:rPr lang="lv-LV" sz="1800" baseline="0" dirty="0" smtClean="0">
                          <a:solidFill>
                            <a:schemeClr val="tx1"/>
                          </a:solidFill>
                          <a:effectLst/>
                          <a:latin typeface="Candara" panose="020E050203030302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lv-LV" sz="1800" dirty="0" smtClean="0">
                          <a:solidFill>
                            <a:schemeClr val="tx1"/>
                          </a:solidFill>
                          <a:effectLst/>
                          <a:latin typeface="Candara" panose="020E050203030302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uzlādes punkti (skaits)</a:t>
                      </a:r>
                      <a:endParaRPr lang="lv-LV" sz="1800" dirty="0">
                        <a:solidFill>
                          <a:schemeClr val="tx1"/>
                        </a:solidFill>
                        <a:effectLst/>
                        <a:latin typeface="Candara" panose="020E0502030303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lv-LV" sz="2000" dirty="0">
                          <a:solidFill>
                            <a:schemeClr val="tx1"/>
                          </a:solidFill>
                          <a:effectLst/>
                          <a:latin typeface="Candara" panose="020E050203030302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4</a:t>
                      </a:r>
                      <a:endParaRPr lang="lv-LV" sz="2000" dirty="0">
                        <a:solidFill>
                          <a:schemeClr val="tx1"/>
                        </a:solidFill>
                        <a:effectLst/>
                        <a:latin typeface="Candara" panose="020E0502030303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lv-LV" sz="2000" dirty="0" smtClean="0">
                          <a:solidFill>
                            <a:schemeClr val="tx1"/>
                          </a:solidFill>
                          <a:effectLst/>
                          <a:latin typeface="Candara" panose="020E0502030303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27</a:t>
                      </a:r>
                      <a:endParaRPr lang="lv-LV" sz="2000" dirty="0">
                        <a:solidFill>
                          <a:schemeClr val="tx1"/>
                        </a:solidFill>
                        <a:effectLst/>
                        <a:latin typeface="Candara" panose="020E0502030303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25330">
                <a:tc>
                  <a:txBody>
                    <a:bodyPr/>
                    <a:lstStyle/>
                    <a:p>
                      <a:pPr marL="0" inden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lv-LV" sz="1800" dirty="0" err="1" smtClean="0">
                          <a:solidFill>
                            <a:schemeClr val="tx1"/>
                          </a:solidFill>
                          <a:effectLst/>
                          <a:latin typeface="Candara" panose="020E050203030302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Elektroautomobiļi</a:t>
                      </a:r>
                      <a:r>
                        <a:rPr lang="lv-LV" sz="1800" dirty="0" smtClean="0">
                          <a:solidFill>
                            <a:schemeClr val="tx1"/>
                          </a:solidFill>
                          <a:effectLst/>
                          <a:latin typeface="Candara" panose="020E050203030302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 (</a:t>
                      </a:r>
                      <a:r>
                        <a:rPr lang="lv-LV" sz="1800" dirty="0">
                          <a:solidFill>
                            <a:schemeClr val="tx1"/>
                          </a:solidFill>
                          <a:effectLst/>
                          <a:latin typeface="Candara" panose="020E050203030302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skaits)</a:t>
                      </a:r>
                      <a:endParaRPr lang="lv-LV" sz="1800" dirty="0">
                        <a:solidFill>
                          <a:schemeClr val="tx1"/>
                        </a:solidFill>
                        <a:effectLst/>
                        <a:latin typeface="Candara" panose="020E0502030303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lv-LV" sz="2000" dirty="0">
                          <a:solidFill>
                            <a:schemeClr val="tx1"/>
                          </a:solidFill>
                          <a:effectLst/>
                          <a:latin typeface="Candara" panose="020E050203030302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12</a:t>
                      </a:r>
                      <a:endParaRPr lang="lv-LV" sz="2000" dirty="0">
                        <a:solidFill>
                          <a:schemeClr val="tx1"/>
                        </a:solidFill>
                        <a:effectLst/>
                        <a:latin typeface="Candara" panose="020E0502030303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lv-LV" sz="2000" dirty="0" smtClean="0">
                          <a:solidFill>
                            <a:schemeClr val="tx1"/>
                          </a:solidFill>
                          <a:effectLst/>
                          <a:latin typeface="Candara" panose="020E0502030303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36</a:t>
                      </a:r>
                      <a:endParaRPr lang="lv-LV" sz="2000" dirty="0">
                        <a:solidFill>
                          <a:schemeClr val="tx1"/>
                        </a:solidFill>
                        <a:effectLst/>
                        <a:latin typeface="Candara" panose="020E0502030303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pic>
        <p:nvPicPr>
          <p:cNvPr id="3" name="Attēls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530" r="34188"/>
          <a:stretch/>
        </p:blipFill>
        <p:spPr>
          <a:xfrm>
            <a:off x="10706100" y="169681"/>
            <a:ext cx="1295400" cy="19466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192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lv-LV" dirty="0"/>
              <a:t/>
            </a:r>
            <a:br>
              <a:rPr lang="lv-LV" dirty="0"/>
            </a:br>
            <a:endParaRPr lang="lv-LV" dirty="0"/>
          </a:p>
        </p:txBody>
      </p:sp>
      <p:pic>
        <p:nvPicPr>
          <p:cNvPr id="4" name="Picture 3" descr="C:\Documents and Settings\Lietotajs\My Documents\Google disks\Raitis\Projekti\2007-2013\INTERREG IV C\EU 2020 Go Local\31.augusta meteriāls\DSC02998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5468" y="1528176"/>
            <a:ext cx="3569918" cy="25806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61004" y="1528176"/>
            <a:ext cx="3440914" cy="25806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5" descr="C:\Documents and Settings\Lietotajs\My Documents\Google disks\Raitis\Projekti\2007-2013\INTERREG IV C\EU 2020 Go Local\31.augusta meteriāls\DSC03779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94131" y="3806722"/>
            <a:ext cx="3793310" cy="26441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Slaida numura vietturis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30505-77B1-4571-8227-A780514CFCBA}" type="slidenum">
              <a:rPr lang="lv-LV" smtClean="0">
                <a:solidFill>
                  <a:schemeClr val="tx1"/>
                </a:solidFill>
              </a:rPr>
              <a:t>25</a:t>
            </a:fld>
            <a:endParaRPr lang="lv-LV" dirty="0">
              <a:solidFill>
                <a:schemeClr val="tx1"/>
              </a:solidFill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6108699" y="4470400"/>
            <a:ext cx="5625759" cy="9286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lv-LV" b="1" dirty="0" smtClean="0">
                <a:latin typeface="Garamond" panose="02020404030301010803" pitchFamily="18" charset="0"/>
              </a:rPr>
              <a:t>Paldies par uzmanību!</a:t>
            </a:r>
            <a:endParaRPr lang="lv-LV" b="1" dirty="0"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5785844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ida numura vietturis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30505-77B1-4571-8227-A780514CFCBA}" type="slidenum">
              <a:rPr lang="lv-LV" smtClean="0">
                <a:solidFill>
                  <a:schemeClr val="tx1"/>
                </a:solidFill>
              </a:rPr>
              <a:t>26</a:t>
            </a:fld>
            <a:endParaRPr lang="lv-LV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6923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atura vietturis 2"/>
          <p:cNvSpPr>
            <a:spLocks noGrp="1"/>
          </p:cNvSpPr>
          <p:nvPr>
            <p:ph idx="1"/>
          </p:nvPr>
        </p:nvSpPr>
        <p:spPr>
          <a:xfrm>
            <a:off x="838200" y="543340"/>
            <a:ext cx="10515600" cy="5633624"/>
          </a:xfrm>
        </p:spPr>
        <p:txBody>
          <a:bodyPr>
            <a:normAutofit/>
          </a:bodyPr>
          <a:lstStyle/>
          <a:p>
            <a:pPr marL="450850" indent="-450850" algn="just">
              <a:buFont typeface="Wingdings" panose="05000000000000000000" pitchFamily="2" charset="2"/>
              <a:buChar char="q"/>
            </a:pPr>
            <a:r>
              <a:rPr lang="lv-LV" dirty="0">
                <a:latin typeface="Candara" panose="020E0502030303020204" pitchFamily="34" charset="0"/>
              </a:rPr>
              <a:t>Pētījums “</a:t>
            </a:r>
            <a:r>
              <a:rPr lang="lv-LV" dirty="0" smtClean="0">
                <a:latin typeface="Candara" panose="020E0502030303020204" pitchFamily="34" charset="0"/>
              </a:rPr>
              <a:t>Atjaunojamās enerģijas izmantošanas perspektīva transportā Zemgales reģionā”.</a:t>
            </a:r>
          </a:p>
          <a:p>
            <a:pPr marL="450850" indent="-450850" algn="just">
              <a:buFont typeface="Wingdings" panose="05000000000000000000" pitchFamily="2" charset="2"/>
              <a:buChar char="q"/>
            </a:pPr>
            <a:endParaRPr lang="lv-LV" sz="1200" dirty="0">
              <a:latin typeface="Candara" panose="020E0502030303020204" pitchFamily="34" charset="0"/>
            </a:endParaRPr>
          </a:p>
          <a:p>
            <a:pPr marL="450850" indent="-450850" algn="just">
              <a:buFont typeface="Wingdings" panose="05000000000000000000" pitchFamily="2" charset="2"/>
              <a:buChar char="q"/>
            </a:pPr>
            <a:r>
              <a:rPr lang="lv-LV" dirty="0" smtClean="0">
                <a:latin typeface="Candara" panose="020E0502030303020204" pitchFamily="34" charset="0"/>
              </a:rPr>
              <a:t>Izstrādāts 2017./2018.gadā.</a:t>
            </a:r>
          </a:p>
          <a:p>
            <a:pPr marL="450850" indent="-450850" algn="just">
              <a:buFont typeface="Wingdings" panose="05000000000000000000" pitchFamily="2" charset="2"/>
              <a:buChar char="q"/>
            </a:pPr>
            <a:endParaRPr lang="lv-LV" sz="1200" dirty="0" smtClean="0">
              <a:latin typeface="Candara" panose="020E0502030303020204" pitchFamily="34" charset="0"/>
            </a:endParaRPr>
          </a:p>
          <a:p>
            <a:pPr marL="450850" indent="-450850" algn="just">
              <a:buFont typeface="Wingdings" panose="05000000000000000000" pitchFamily="2" charset="2"/>
              <a:buChar char="q"/>
            </a:pPr>
            <a:r>
              <a:rPr lang="lv-LV" dirty="0" smtClean="0">
                <a:latin typeface="Candara" panose="020E0502030303020204" pitchFamily="34" charset="0"/>
              </a:rPr>
              <a:t>Horizon2020 </a:t>
            </a:r>
            <a:r>
              <a:rPr lang="lv-LV" dirty="0">
                <a:latin typeface="Candara" panose="020E0502030303020204" pitchFamily="34" charset="0"/>
              </a:rPr>
              <a:t>programmas projekta Nr.695982 “</a:t>
            </a:r>
            <a:r>
              <a:rPr lang="lv-LV" i="1" dirty="0">
                <a:latin typeface="Candara" panose="020E0502030303020204" pitchFamily="34" charset="0"/>
              </a:rPr>
              <a:t>INTENSSS-PA: Integrēta, ilgtspējīga enerģētikas plānošana</a:t>
            </a:r>
            <a:r>
              <a:rPr lang="lv-LV" dirty="0" smtClean="0">
                <a:latin typeface="Candara" panose="020E0502030303020204" pitchFamily="34" charset="0"/>
              </a:rPr>
              <a:t>” ietvaros pēc izstrādātās Integrēta, ilgtspējīga enerģētikas plāna (ISEP) metodikas.</a:t>
            </a:r>
          </a:p>
          <a:p>
            <a:pPr marL="450850" indent="-450850" algn="just">
              <a:buFont typeface="Wingdings" panose="05000000000000000000" pitchFamily="2" charset="2"/>
              <a:buChar char="q"/>
            </a:pPr>
            <a:endParaRPr lang="lv-LV" sz="1200" dirty="0">
              <a:latin typeface="Candara" panose="020E0502030303020204" pitchFamily="34" charset="0"/>
            </a:endParaRPr>
          </a:p>
          <a:p>
            <a:pPr marL="450850" indent="-450850" algn="just">
              <a:buFont typeface="Wingdings" panose="05000000000000000000" pitchFamily="2" charset="2"/>
              <a:buChar char="q"/>
            </a:pPr>
            <a:r>
              <a:rPr lang="lv-LV" dirty="0" smtClean="0">
                <a:latin typeface="Candara" panose="020E0502030303020204" pitchFamily="34" charset="0"/>
              </a:rPr>
              <a:t>Zaļā transporta sadaļa topošajā ZPR Enerģētikas rīcības plānā (ERP) 2018.-2025.gadam.</a:t>
            </a:r>
          </a:p>
          <a:p>
            <a:pPr marL="0" indent="0">
              <a:buNone/>
            </a:pPr>
            <a:endParaRPr lang="lv-LV" dirty="0" smtClean="0"/>
          </a:p>
          <a:p>
            <a:pPr marL="0" indent="0">
              <a:buNone/>
            </a:pPr>
            <a:endParaRPr lang="lv-LV" dirty="0" smtClean="0"/>
          </a:p>
        </p:txBody>
      </p:sp>
      <p:sp>
        <p:nvSpPr>
          <p:cNvPr id="4" name="Slaida numura vietturis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30505-77B1-4571-8227-A780514CFCBA}" type="slidenum">
              <a:rPr lang="lv-LV" smtClean="0"/>
              <a:t>3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2560781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atura vietturis 2"/>
          <p:cNvSpPr>
            <a:spLocks noGrp="1"/>
          </p:cNvSpPr>
          <p:nvPr>
            <p:ph idx="1"/>
          </p:nvPr>
        </p:nvSpPr>
        <p:spPr>
          <a:xfrm>
            <a:off x="838200" y="901148"/>
            <a:ext cx="10515600" cy="5275815"/>
          </a:xfrm>
        </p:spPr>
        <p:txBody>
          <a:bodyPr/>
          <a:lstStyle/>
          <a:p>
            <a:pPr marL="0" indent="0">
              <a:spcBef>
                <a:spcPts val="1200"/>
              </a:spcBef>
              <a:buNone/>
            </a:pPr>
            <a:r>
              <a:rPr lang="lv-LV" dirty="0">
                <a:latin typeface="Candara" panose="020E0502030303020204" pitchFamily="34" charset="0"/>
              </a:rPr>
              <a:t>Dokumenta izstrādē piedalījās speciālisti </a:t>
            </a:r>
            <a:r>
              <a:rPr lang="lv-LV" dirty="0" smtClean="0">
                <a:latin typeface="Candara" panose="020E0502030303020204" pitchFamily="34" charset="0"/>
              </a:rPr>
              <a:t>un eksperti no</a:t>
            </a:r>
            <a:r>
              <a:rPr lang="lv-LV" dirty="0">
                <a:latin typeface="Candara" panose="020E0502030303020204" pitchFamily="34" charset="0"/>
              </a:rPr>
              <a:t>:</a:t>
            </a:r>
          </a:p>
          <a:p>
            <a:pPr marL="769938" lvl="0" indent="-457200">
              <a:spcBef>
                <a:spcPts val="1200"/>
              </a:spcBef>
              <a:buFont typeface="Wingdings" panose="05000000000000000000" pitchFamily="2" charset="2"/>
              <a:buChar char="v"/>
            </a:pPr>
            <a:r>
              <a:rPr lang="lv-LV" dirty="0">
                <a:latin typeface="Candara" panose="020E0502030303020204" pitchFamily="34" charset="0"/>
              </a:rPr>
              <a:t>Zemgales </a:t>
            </a:r>
            <a:r>
              <a:rPr lang="lv-LV" dirty="0" smtClean="0">
                <a:latin typeface="Candara" panose="020E0502030303020204" pitchFamily="34" charset="0"/>
              </a:rPr>
              <a:t>plānošanas </a:t>
            </a:r>
            <a:r>
              <a:rPr lang="lv-LV" dirty="0">
                <a:latin typeface="Candara" panose="020E0502030303020204" pitchFamily="34" charset="0"/>
              </a:rPr>
              <a:t>reģiona;</a:t>
            </a:r>
          </a:p>
          <a:p>
            <a:pPr marL="769938" lvl="0" indent="-457200">
              <a:spcBef>
                <a:spcPts val="1200"/>
              </a:spcBef>
              <a:buFont typeface="Wingdings" panose="05000000000000000000" pitchFamily="2" charset="2"/>
              <a:buChar char="v"/>
            </a:pPr>
            <a:r>
              <a:rPr lang="lv-LV" dirty="0">
                <a:latin typeface="Candara" panose="020E0502030303020204" pitchFamily="34" charset="0"/>
              </a:rPr>
              <a:t>Biedrības “Baltijas Vides </a:t>
            </a:r>
            <a:r>
              <a:rPr lang="lv-LV" dirty="0" smtClean="0">
                <a:latin typeface="Candara" panose="020E0502030303020204" pitchFamily="34" charset="0"/>
              </a:rPr>
              <a:t>Forums”;</a:t>
            </a:r>
            <a:endParaRPr lang="lv-LV" dirty="0">
              <a:latin typeface="Candara" panose="020E0502030303020204" pitchFamily="34" charset="0"/>
            </a:endParaRPr>
          </a:p>
          <a:p>
            <a:pPr marL="769938" lvl="0" indent="-457200">
              <a:spcBef>
                <a:spcPts val="1200"/>
              </a:spcBef>
              <a:buFont typeface="Wingdings" panose="05000000000000000000" pitchFamily="2" charset="2"/>
              <a:buChar char="v"/>
            </a:pPr>
            <a:r>
              <a:rPr lang="lv-LV" dirty="0">
                <a:latin typeface="Candara" panose="020E0502030303020204" pitchFamily="34" charset="0"/>
              </a:rPr>
              <a:t>Latvijas Lauksaimniecības universitātes Tehniskās fakultātes</a:t>
            </a:r>
            <a:r>
              <a:rPr lang="lv-LV" dirty="0" smtClean="0">
                <a:latin typeface="Candara" panose="020E0502030303020204" pitchFamily="34" charset="0"/>
              </a:rPr>
              <a:t>;</a:t>
            </a:r>
          </a:p>
          <a:p>
            <a:pPr marL="769938" lvl="0" indent="-457200">
              <a:spcBef>
                <a:spcPts val="1200"/>
              </a:spcBef>
              <a:buFont typeface="Wingdings" panose="05000000000000000000" pitchFamily="2" charset="2"/>
              <a:buChar char="v"/>
            </a:pPr>
            <a:r>
              <a:rPr lang="lv-LV" dirty="0" smtClean="0">
                <a:latin typeface="Candara" panose="020E0502030303020204" pitchFamily="34" charset="0"/>
              </a:rPr>
              <a:t>Reģiona pašvaldībām;</a:t>
            </a:r>
            <a:endParaRPr lang="lv-LV" dirty="0">
              <a:latin typeface="Candara" panose="020E0502030303020204" pitchFamily="34" charset="0"/>
            </a:endParaRPr>
          </a:p>
          <a:p>
            <a:pPr marL="769938" lvl="0" indent="-457200">
              <a:spcBef>
                <a:spcPts val="1200"/>
              </a:spcBef>
              <a:buFont typeface="Wingdings" panose="05000000000000000000" pitchFamily="2" charset="2"/>
              <a:buChar char="v"/>
            </a:pPr>
            <a:r>
              <a:rPr lang="lv-LV" dirty="0">
                <a:latin typeface="Candara" panose="020E0502030303020204" pitchFamily="34" charset="0"/>
              </a:rPr>
              <a:t>Biedrības “Bezizmešu mobilitātes atbalsta biedrība”;</a:t>
            </a:r>
          </a:p>
          <a:p>
            <a:pPr marL="769938" indent="-457200">
              <a:spcBef>
                <a:spcPts val="1200"/>
              </a:spcBef>
              <a:buFont typeface="Wingdings" panose="05000000000000000000" pitchFamily="2" charset="2"/>
              <a:buChar char="v"/>
            </a:pPr>
            <a:r>
              <a:rPr lang="lv-LV" dirty="0">
                <a:latin typeface="Candara" panose="020E0502030303020204" pitchFamily="34" charset="0"/>
              </a:rPr>
              <a:t>SIA “EKODOMA”.</a:t>
            </a:r>
          </a:p>
          <a:p>
            <a:endParaRPr lang="lv-LV" dirty="0"/>
          </a:p>
        </p:txBody>
      </p:sp>
      <p:sp>
        <p:nvSpPr>
          <p:cNvPr id="4" name="Slaida numura vietturis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30505-77B1-4571-8227-A780514CFCBA}" type="slidenum">
              <a:rPr lang="lv-LV" smtClean="0"/>
              <a:t>4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284575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irsraksts 1"/>
          <p:cNvSpPr>
            <a:spLocks noGrp="1"/>
          </p:cNvSpPr>
          <p:nvPr>
            <p:ph type="title"/>
          </p:nvPr>
        </p:nvSpPr>
        <p:spPr>
          <a:xfrm>
            <a:off x="838200" y="155507"/>
            <a:ext cx="10515600" cy="1325563"/>
          </a:xfrm>
        </p:spPr>
        <p:txBody>
          <a:bodyPr/>
          <a:lstStyle/>
          <a:p>
            <a:r>
              <a:rPr lang="lv-LV" b="1" dirty="0" smtClean="0">
                <a:latin typeface="Candara" panose="020E0502030303020204" pitchFamily="34" charset="0"/>
              </a:rPr>
              <a:t>ERP</a:t>
            </a:r>
            <a:r>
              <a:rPr lang="lv-LV" b="1" dirty="0">
                <a:latin typeface="Candara" panose="020E0502030303020204" pitchFamily="34" charset="0"/>
              </a:rPr>
              <a:t> </a:t>
            </a:r>
            <a:r>
              <a:rPr lang="lv-LV" b="1" dirty="0" smtClean="0">
                <a:latin typeface="Candara" panose="020E0502030303020204" pitchFamily="34" charset="0"/>
              </a:rPr>
              <a:t>Zaļā transporta sadaļa</a:t>
            </a:r>
            <a:endParaRPr lang="lv-LV" b="1" dirty="0">
              <a:latin typeface="Candara" panose="020E0502030303020204" pitchFamily="34" charset="0"/>
            </a:endParaRPr>
          </a:p>
        </p:txBody>
      </p:sp>
      <p:sp>
        <p:nvSpPr>
          <p:cNvPr id="3" name="Satura vietturis 2"/>
          <p:cNvSpPr>
            <a:spLocks noGrp="1"/>
          </p:cNvSpPr>
          <p:nvPr>
            <p:ph idx="1"/>
          </p:nvPr>
        </p:nvSpPr>
        <p:spPr>
          <a:xfrm>
            <a:off x="838200" y="1311966"/>
            <a:ext cx="10515600" cy="4864998"/>
          </a:xfrm>
        </p:spPr>
        <p:txBody>
          <a:bodyPr>
            <a:normAutofit/>
          </a:bodyPr>
          <a:lstStyle/>
          <a:p>
            <a:pPr marL="450850" indent="-450850" algn="just">
              <a:buFont typeface="Wingdings" panose="05000000000000000000" pitchFamily="2" charset="2"/>
              <a:buChar char="v"/>
            </a:pPr>
            <a:r>
              <a:rPr lang="lv-LV" dirty="0" smtClean="0">
                <a:latin typeface="Candara" panose="020E0502030303020204" pitchFamily="34" charset="0"/>
              </a:rPr>
              <a:t>ERP sastāvā kā vidēja </a:t>
            </a:r>
            <a:r>
              <a:rPr lang="lv-LV" dirty="0">
                <a:latin typeface="Candara" panose="020E0502030303020204" pitchFamily="34" charset="0"/>
              </a:rPr>
              <a:t>termiņa plānošanas dokuments laika periodam no 2018. līdz 2025. gadam. </a:t>
            </a:r>
            <a:endParaRPr lang="lv-LV" dirty="0" smtClean="0">
              <a:latin typeface="Candara" panose="020E0502030303020204" pitchFamily="34" charset="0"/>
            </a:endParaRPr>
          </a:p>
          <a:p>
            <a:pPr marL="450850" indent="-450850" algn="just">
              <a:buFont typeface="Wingdings" panose="05000000000000000000" pitchFamily="2" charset="2"/>
              <a:buChar char="v"/>
            </a:pPr>
            <a:endParaRPr lang="lv-LV" sz="800" dirty="0" smtClean="0">
              <a:latin typeface="Candara" panose="020E0502030303020204" pitchFamily="34" charset="0"/>
            </a:endParaRPr>
          </a:p>
          <a:p>
            <a:pPr marL="450850" indent="-450850" algn="just">
              <a:buFont typeface="Wingdings" panose="05000000000000000000" pitchFamily="2" charset="2"/>
              <a:buChar char="v"/>
            </a:pPr>
            <a:r>
              <a:rPr lang="lv-LV" dirty="0" smtClean="0">
                <a:latin typeface="Candara" panose="020E0502030303020204" pitchFamily="34" charset="0"/>
              </a:rPr>
              <a:t>tapusi </a:t>
            </a:r>
            <a:r>
              <a:rPr lang="lv-LV" dirty="0">
                <a:latin typeface="Candara" panose="020E0502030303020204" pitchFamily="34" charset="0"/>
              </a:rPr>
              <a:t>saskaņā ar </a:t>
            </a:r>
            <a:r>
              <a:rPr lang="lv-LV" dirty="0" smtClean="0">
                <a:latin typeface="Candara" panose="020E0502030303020204" pitchFamily="34" charset="0"/>
              </a:rPr>
              <a:t>ZPR </a:t>
            </a:r>
            <a:r>
              <a:rPr lang="lv-LV" u="sng" dirty="0" smtClean="0">
                <a:latin typeface="Candara" panose="020E0502030303020204" pitchFamily="34" charset="0"/>
              </a:rPr>
              <a:t>Ilgtspējīgas </a:t>
            </a:r>
            <a:r>
              <a:rPr lang="lv-LV" u="sng" dirty="0">
                <a:latin typeface="Candara" panose="020E0502030303020204" pitchFamily="34" charset="0"/>
              </a:rPr>
              <a:t>attīstības stratēģijā 2015.–2030. </a:t>
            </a:r>
            <a:r>
              <a:rPr lang="lv-LV" u="sng" dirty="0" smtClean="0">
                <a:latin typeface="Candara" panose="020E0502030303020204" pitchFamily="34" charset="0"/>
              </a:rPr>
              <a:t>gadam</a:t>
            </a:r>
            <a:r>
              <a:rPr lang="lv-LV" dirty="0" smtClean="0">
                <a:latin typeface="Candara" panose="020E0502030303020204" pitchFamily="34" charset="0"/>
              </a:rPr>
              <a:t> noteikto </a:t>
            </a:r>
            <a:r>
              <a:rPr lang="lv-LV" dirty="0">
                <a:latin typeface="Candara" panose="020E0502030303020204" pitchFamily="34" charset="0"/>
              </a:rPr>
              <a:t>ilgtermiņa stratēģisko </a:t>
            </a:r>
            <a:r>
              <a:rPr lang="lv-LV" dirty="0" smtClean="0">
                <a:latin typeface="Candara" panose="020E0502030303020204" pitchFamily="34" charset="0"/>
              </a:rPr>
              <a:t>uzstādījumu, aptverot šādas prioritātes: </a:t>
            </a:r>
          </a:p>
          <a:p>
            <a:pPr marL="981075" lvl="1" indent="-307975" algn="just">
              <a:buFont typeface="Wingdings" panose="05000000000000000000" pitchFamily="2" charset="2"/>
              <a:buChar char="§"/>
            </a:pPr>
            <a:r>
              <a:rPr lang="lv-LV" dirty="0">
                <a:latin typeface="Candara" panose="020E0502030303020204" pitchFamily="34" charset="0"/>
              </a:rPr>
              <a:t>P3: Efektīva un kvalitatīva transporta sistēma un infrastruktūra reģiona ārējai un iekšējai sasniedzamībai; </a:t>
            </a:r>
            <a:endParaRPr lang="lv-LV" dirty="0" smtClean="0">
              <a:latin typeface="Candara" panose="020E0502030303020204" pitchFamily="34" charset="0"/>
            </a:endParaRPr>
          </a:p>
          <a:p>
            <a:pPr marL="981075" lvl="1" indent="-307975" algn="just">
              <a:buFont typeface="Wingdings" panose="05000000000000000000" pitchFamily="2" charset="2"/>
              <a:buChar char="§"/>
            </a:pPr>
            <a:r>
              <a:rPr lang="lv-LV" dirty="0" smtClean="0">
                <a:latin typeface="Candara" panose="020E0502030303020204" pitchFamily="34" charset="0"/>
              </a:rPr>
              <a:t>P4</a:t>
            </a:r>
            <a:r>
              <a:rPr lang="lv-LV" dirty="0">
                <a:latin typeface="Candara" panose="020E0502030303020204" pitchFamily="34" charset="0"/>
              </a:rPr>
              <a:t>: Vides un dabas resursu ilgtspējīga apsaimniekošana un </a:t>
            </a:r>
            <a:r>
              <a:rPr lang="lv-LV" dirty="0" smtClean="0">
                <a:latin typeface="Candara" panose="020E0502030303020204" pitchFamily="34" charset="0"/>
              </a:rPr>
              <a:t>attīstība,</a:t>
            </a:r>
          </a:p>
          <a:p>
            <a:pPr marL="450850" indent="0" algn="just">
              <a:buNone/>
            </a:pPr>
            <a:r>
              <a:rPr lang="lv-LV" dirty="0" smtClean="0">
                <a:latin typeface="Candara" panose="020E0502030303020204" pitchFamily="34" charset="0"/>
              </a:rPr>
              <a:t>kā </a:t>
            </a:r>
            <a:r>
              <a:rPr lang="lv-LV" dirty="0">
                <a:latin typeface="Candara" panose="020E0502030303020204" pitchFamily="34" charset="0"/>
              </a:rPr>
              <a:t>arī saskaņā ar </a:t>
            </a:r>
            <a:r>
              <a:rPr lang="lv-LV" dirty="0" smtClean="0">
                <a:latin typeface="Candara" panose="020E0502030303020204" pitchFamily="34" charset="0"/>
              </a:rPr>
              <a:t>ZPR </a:t>
            </a:r>
            <a:r>
              <a:rPr lang="lv-LV" u="sng" dirty="0" smtClean="0">
                <a:latin typeface="Candara" panose="020E0502030303020204" pitchFamily="34" charset="0"/>
              </a:rPr>
              <a:t>Attīstības </a:t>
            </a:r>
            <a:r>
              <a:rPr lang="lv-LV" u="sng" dirty="0">
                <a:latin typeface="Candara" panose="020E0502030303020204" pitchFamily="34" charset="0"/>
              </a:rPr>
              <a:t>programmu 2015.–2020. </a:t>
            </a:r>
            <a:r>
              <a:rPr lang="lv-LV" u="sng" dirty="0" smtClean="0">
                <a:latin typeface="Candara" panose="020E0502030303020204" pitchFamily="34" charset="0"/>
              </a:rPr>
              <a:t>gadam</a:t>
            </a:r>
            <a:r>
              <a:rPr lang="lv-LV" dirty="0" smtClean="0">
                <a:latin typeface="Candara" panose="020E0502030303020204" pitchFamily="34" charset="0"/>
              </a:rPr>
              <a:t>.</a:t>
            </a:r>
            <a:endParaRPr lang="lv-LV" dirty="0">
              <a:latin typeface="Candara" panose="020E0502030303020204" pitchFamily="34" charset="0"/>
            </a:endParaRPr>
          </a:p>
          <a:p>
            <a:endParaRPr lang="lv-LV" dirty="0"/>
          </a:p>
        </p:txBody>
      </p:sp>
      <p:sp>
        <p:nvSpPr>
          <p:cNvPr id="4" name="Slaida numura vietturis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30505-77B1-4571-8227-A780514CFCBA}" type="slidenum">
              <a:rPr lang="lv-LV" smtClean="0"/>
              <a:t>5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2676307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irsrakst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lv-LV" b="1" dirty="0">
                <a:latin typeface="Candara" panose="020E0502030303020204" pitchFamily="34" charset="0"/>
              </a:rPr>
              <a:t>Zemgales </a:t>
            </a:r>
            <a:r>
              <a:rPr lang="lv-LV" b="1" dirty="0" smtClean="0">
                <a:latin typeface="Candara" panose="020E0502030303020204" pitchFamily="34" charset="0"/>
              </a:rPr>
              <a:t>plānošanas </a:t>
            </a:r>
            <a:r>
              <a:rPr lang="lv-LV" b="1" dirty="0">
                <a:latin typeface="Candara" panose="020E0502030303020204" pitchFamily="34" charset="0"/>
              </a:rPr>
              <a:t>reģiona </a:t>
            </a:r>
            <a:br>
              <a:rPr lang="lv-LV" b="1" dirty="0">
                <a:latin typeface="Candara" panose="020E0502030303020204" pitchFamily="34" charset="0"/>
              </a:rPr>
            </a:br>
            <a:r>
              <a:rPr lang="lv-LV" b="1" dirty="0">
                <a:latin typeface="Candara" panose="020E0502030303020204" pitchFamily="34" charset="0"/>
              </a:rPr>
              <a:t>plānošanas dokumenti</a:t>
            </a:r>
            <a:endParaRPr lang="lv-LV" dirty="0">
              <a:latin typeface="Candara" panose="020E0502030303020204" pitchFamily="34" charset="0"/>
            </a:endParaRPr>
          </a:p>
        </p:txBody>
      </p:sp>
      <p:sp>
        <p:nvSpPr>
          <p:cNvPr id="4" name="Slaida numura vietturis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30505-77B1-4571-8227-A780514CFCBA}" type="slidenum">
              <a:rPr lang="lv-LV" smtClean="0">
                <a:solidFill>
                  <a:schemeClr val="tx1"/>
                </a:solidFill>
              </a:rPr>
              <a:t>6</a:t>
            </a:fld>
            <a:endParaRPr lang="lv-LV" dirty="0">
              <a:solidFill>
                <a:schemeClr val="tx1"/>
              </a:solidFill>
            </a:endParaRPr>
          </a:p>
        </p:txBody>
      </p:sp>
      <p:pic>
        <p:nvPicPr>
          <p:cNvPr id="7" name="Satura vietturis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5047" y="2060905"/>
            <a:ext cx="9761905" cy="3038095"/>
          </a:xfrm>
        </p:spPr>
      </p:pic>
      <p:sp>
        <p:nvSpPr>
          <p:cNvPr id="3" name="Taisnstūris 2"/>
          <p:cNvSpPr/>
          <p:nvPr/>
        </p:nvSpPr>
        <p:spPr>
          <a:xfrm>
            <a:off x="55755" y="2652664"/>
            <a:ext cx="115929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lv-LV" b="1" dirty="0" smtClean="0">
                <a:latin typeface="Garamond" panose="02020404030301010803" pitchFamily="18" charset="0"/>
              </a:rPr>
              <a:t>&gt; 25 gadi </a:t>
            </a:r>
            <a:endParaRPr lang="lv-LV" dirty="0"/>
          </a:p>
        </p:txBody>
      </p:sp>
      <p:sp>
        <p:nvSpPr>
          <p:cNvPr id="6" name="Taisnstūris 5"/>
          <p:cNvSpPr/>
          <p:nvPr/>
        </p:nvSpPr>
        <p:spPr>
          <a:xfrm>
            <a:off x="55755" y="3281339"/>
            <a:ext cx="105028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lv-LV" b="1" dirty="0" smtClean="0">
                <a:latin typeface="Garamond" panose="02020404030301010803" pitchFamily="18" charset="0"/>
              </a:rPr>
              <a:t>&gt; 7 gadi </a:t>
            </a:r>
            <a:endParaRPr lang="lv-LV" dirty="0"/>
          </a:p>
        </p:txBody>
      </p:sp>
      <p:sp>
        <p:nvSpPr>
          <p:cNvPr id="8" name="Taisnstūris 7"/>
          <p:cNvSpPr/>
          <p:nvPr/>
        </p:nvSpPr>
        <p:spPr>
          <a:xfrm>
            <a:off x="78881" y="4249527"/>
            <a:ext cx="105028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lv-LV" b="1" dirty="0" smtClean="0">
                <a:latin typeface="Garamond" panose="02020404030301010803" pitchFamily="18" charset="0"/>
              </a:rPr>
              <a:t>&gt; 3 gadi </a:t>
            </a:r>
            <a:endParaRPr lang="lv-LV" dirty="0"/>
          </a:p>
        </p:txBody>
      </p:sp>
    </p:spTree>
    <p:extLst>
      <p:ext uri="{BB962C8B-B14F-4D97-AF65-F5344CB8AC3E}">
        <p14:creationId xmlns:p14="http://schemas.microsoft.com/office/powerpoint/2010/main" val="2841040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irsraksts 1"/>
          <p:cNvSpPr>
            <a:spLocks noGrp="1"/>
          </p:cNvSpPr>
          <p:nvPr>
            <p:ph type="title"/>
          </p:nvPr>
        </p:nvSpPr>
        <p:spPr>
          <a:xfrm>
            <a:off x="847299" y="406817"/>
            <a:ext cx="10515600" cy="914400"/>
          </a:xfrm>
        </p:spPr>
        <p:txBody>
          <a:bodyPr/>
          <a:lstStyle/>
          <a:p>
            <a:pPr algn="ctr"/>
            <a:r>
              <a:rPr lang="lv-LV" b="1" dirty="0" smtClean="0">
                <a:latin typeface="Candara" panose="020E0502030303020204" pitchFamily="34" charset="0"/>
              </a:rPr>
              <a:t>ERP Zaļā transporta sadaļa</a:t>
            </a:r>
            <a:endParaRPr lang="lv-LV" b="1" dirty="0">
              <a:latin typeface="Candara" panose="020E0502030303020204" pitchFamily="34" charset="0"/>
            </a:endParaRPr>
          </a:p>
        </p:txBody>
      </p:sp>
      <p:sp>
        <p:nvSpPr>
          <p:cNvPr id="3" name="Satura vietturis 2"/>
          <p:cNvSpPr>
            <a:spLocks noGrp="1"/>
          </p:cNvSpPr>
          <p:nvPr>
            <p:ph idx="1"/>
          </p:nvPr>
        </p:nvSpPr>
        <p:spPr>
          <a:xfrm>
            <a:off x="442913" y="1443038"/>
            <a:ext cx="10910887" cy="4733926"/>
          </a:xfrm>
        </p:spPr>
        <p:txBody>
          <a:bodyPr/>
          <a:lstStyle/>
          <a:p>
            <a:pPr marL="622300" indent="-585788">
              <a:spcAft>
                <a:spcPts val="600"/>
              </a:spcAft>
              <a:buFont typeface="Wingdings" panose="05000000000000000000" pitchFamily="2" charset="2"/>
              <a:buChar char="v"/>
            </a:pPr>
            <a:r>
              <a:rPr lang="lv-LV" b="1" dirty="0">
                <a:latin typeface="Candara" panose="020E0502030303020204" pitchFamily="34" charset="0"/>
              </a:rPr>
              <a:t>M</a:t>
            </a:r>
            <a:r>
              <a:rPr lang="lv-LV" b="1" dirty="0" smtClean="0">
                <a:latin typeface="Candara" panose="020E0502030303020204" pitchFamily="34" charset="0"/>
              </a:rPr>
              <a:t>ērķis</a:t>
            </a:r>
            <a:r>
              <a:rPr lang="lv-LV" dirty="0" smtClean="0">
                <a:latin typeface="Candara" panose="020E0502030303020204" pitchFamily="34" charset="0"/>
              </a:rPr>
              <a:t> </a:t>
            </a:r>
            <a:r>
              <a:rPr lang="lv-LV" dirty="0">
                <a:latin typeface="Candara" panose="020E0502030303020204" pitchFamily="34" charset="0"/>
              </a:rPr>
              <a:t>ir veicināt </a:t>
            </a:r>
            <a:r>
              <a:rPr lang="lv-LV" dirty="0" err="1" smtClean="0">
                <a:latin typeface="Candara" panose="020E0502030303020204" pitchFamily="34" charset="0"/>
              </a:rPr>
              <a:t>atja</a:t>
            </a:r>
            <a:r>
              <a:rPr lang="en-US" dirty="0" smtClean="0">
                <a:latin typeface="Candara" panose="020E0502030303020204" pitchFamily="34" charset="0"/>
              </a:rPr>
              <a:t>u</a:t>
            </a:r>
            <a:r>
              <a:rPr lang="lv-LV" dirty="0" err="1" smtClean="0">
                <a:latin typeface="Candara" panose="020E0502030303020204" pitchFamily="34" charset="0"/>
              </a:rPr>
              <a:t>nojamās</a:t>
            </a:r>
            <a:r>
              <a:rPr lang="lv-LV" dirty="0" smtClean="0">
                <a:latin typeface="Candara" panose="020E0502030303020204" pitchFamily="34" charset="0"/>
              </a:rPr>
              <a:t> </a:t>
            </a:r>
            <a:r>
              <a:rPr lang="lv-LV" dirty="0">
                <a:latin typeface="Candara" panose="020E0502030303020204" pitchFamily="34" charset="0"/>
              </a:rPr>
              <a:t>enerģijas izmantošanas pieaugumu transportā </a:t>
            </a:r>
            <a:r>
              <a:rPr lang="lv-LV" dirty="0" smtClean="0">
                <a:latin typeface="Candara" panose="020E0502030303020204" pitchFamily="34" charset="0"/>
              </a:rPr>
              <a:t>reģionā</a:t>
            </a:r>
            <a:r>
              <a:rPr lang="lv-LV" dirty="0" smtClean="0">
                <a:latin typeface="Candara" panose="020E0502030303020204" pitchFamily="34" charset="0"/>
              </a:rPr>
              <a:t>.</a:t>
            </a:r>
          </a:p>
          <a:p>
            <a:pPr marL="622300" indent="-585788">
              <a:buFont typeface="Wingdings" panose="05000000000000000000" pitchFamily="2" charset="2"/>
              <a:buChar char="v"/>
            </a:pPr>
            <a:r>
              <a:rPr lang="lv-LV" dirty="0" smtClean="0">
                <a:latin typeface="Candara" panose="020E0502030303020204" pitchFamily="34" charset="0"/>
              </a:rPr>
              <a:t>Sadaļas saturs:</a:t>
            </a:r>
          </a:p>
          <a:p>
            <a:pPr marL="1536700" lvl="2" indent="-585788">
              <a:buFont typeface="+mj-lt"/>
              <a:buAutoNum type="arabicPeriod"/>
            </a:pPr>
            <a:r>
              <a:rPr lang="lv-LV" sz="2400" dirty="0" smtClean="0">
                <a:latin typeface="Candara" panose="020E0502030303020204" pitchFamily="34" charset="0"/>
              </a:rPr>
              <a:t>Esošā situācija</a:t>
            </a:r>
          </a:p>
          <a:p>
            <a:pPr marL="1536700" lvl="2" indent="-585788">
              <a:buFont typeface="+mj-lt"/>
              <a:buAutoNum type="arabicPeriod"/>
            </a:pPr>
            <a:r>
              <a:rPr lang="lv-LV" sz="2400" dirty="0" smtClean="0">
                <a:latin typeface="Candara" panose="020E0502030303020204" pitchFamily="34" charset="0"/>
              </a:rPr>
              <a:t>Vīzija: </a:t>
            </a:r>
            <a:r>
              <a:rPr lang="lv-LV" sz="2400" dirty="0">
                <a:latin typeface="Candara" panose="020E0502030303020204" pitchFamily="34" charset="0"/>
              </a:rPr>
              <a:t>Reģiona redzējums attiecībā uz ilgtspējīgu enerģiju saistībā ar citiem reģionāliem izaicinājumiem un </a:t>
            </a:r>
            <a:r>
              <a:rPr lang="lv-LV" sz="2400" dirty="0" smtClean="0">
                <a:latin typeface="Candara" panose="020E0502030303020204" pitchFamily="34" charset="0"/>
              </a:rPr>
              <a:t>ambīcijām</a:t>
            </a:r>
          </a:p>
          <a:p>
            <a:pPr marL="1536700" lvl="2" indent="-585788">
              <a:buFont typeface="+mj-lt"/>
              <a:buAutoNum type="arabicPeriod"/>
            </a:pPr>
            <a:r>
              <a:rPr lang="lv-LV" sz="2400" dirty="0">
                <a:latin typeface="Candara" panose="020E0502030303020204" pitchFamily="34" charset="0"/>
              </a:rPr>
              <a:t>Stratēģija izvirzītā mērķa </a:t>
            </a:r>
            <a:r>
              <a:rPr lang="lv-LV" sz="2400" dirty="0" smtClean="0">
                <a:latin typeface="Candara" panose="020E0502030303020204" pitchFamily="34" charset="0"/>
              </a:rPr>
              <a:t>sasniegšanai</a:t>
            </a:r>
          </a:p>
          <a:p>
            <a:pPr marL="1536700" lvl="2" indent="-585788">
              <a:buFont typeface="+mj-lt"/>
              <a:buAutoNum type="arabicPeriod"/>
            </a:pPr>
            <a:r>
              <a:rPr lang="lv-LV" sz="2400" dirty="0" smtClean="0">
                <a:latin typeface="Candara" panose="020E0502030303020204" pitchFamily="34" charset="0"/>
              </a:rPr>
              <a:t>Mērķa un rīcību ietekme</a:t>
            </a:r>
          </a:p>
          <a:p>
            <a:pPr marL="1536700" lvl="2" indent="-585788">
              <a:buFont typeface="+mj-lt"/>
              <a:buAutoNum type="arabicPeriod"/>
            </a:pPr>
            <a:r>
              <a:rPr lang="lv-LV" sz="2400" dirty="0" smtClean="0">
                <a:latin typeface="Candara" panose="020E0502030303020204" pitchFamily="34" charset="0"/>
              </a:rPr>
              <a:t>Monitorings un izvērtēšana</a:t>
            </a:r>
          </a:p>
          <a:p>
            <a:endParaRPr lang="lv-LV" dirty="0">
              <a:latin typeface="Candara" panose="020E0502030303020204" pitchFamily="34" charset="0"/>
            </a:endParaRPr>
          </a:p>
          <a:p>
            <a:endParaRPr lang="lv-LV" dirty="0"/>
          </a:p>
        </p:txBody>
      </p:sp>
      <p:sp>
        <p:nvSpPr>
          <p:cNvPr id="4" name="Slaida numura vietturis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30505-77B1-4571-8227-A780514CFCBA}" type="slidenum">
              <a:rPr lang="lv-LV" smtClean="0"/>
              <a:t>7</a:t>
            </a:fld>
            <a:endParaRPr lang="lv-LV"/>
          </a:p>
        </p:txBody>
      </p:sp>
      <p:pic>
        <p:nvPicPr>
          <p:cNvPr id="5" name="Attēls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57749" y="4281584"/>
            <a:ext cx="5734251" cy="25764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5374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atura vietturis 2"/>
          <p:cNvSpPr>
            <a:spLocks noGrp="1"/>
          </p:cNvSpPr>
          <p:nvPr>
            <p:ph idx="1"/>
          </p:nvPr>
        </p:nvSpPr>
        <p:spPr>
          <a:xfrm>
            <a:off x="1274929" y="2047164"/>
            <a:ext cx="9752462" cy="4198038"/>
          </a:xfrm>
        </p:spPr>
        <p:txBody>
          <a:bodyPr/>
          <a:lstStyle/>
          <a:p>
            <a:pPr marL="0" indent="0">
              <a:buNone/>
            </a:pPr>
            <a:r>
              <a:rPr lang="lv-LV" dirty="0" smtClean="0">
                <a:latin typeface="Candara" panose="020E0502030303020204" pitchFamily="34" charset="0"/>
              </a:rPr>
              <a:t>Mērķis transporta sektorā:</a:t>
            </a:r>
          </a:p>
          <a:p>
            <a:pPr marL="0" indent="0">
              <a:buNone/>
            </a:pPr>
            <a:endParaRPr lang="lv-LV" sz="800" dirty="0" smtClean="0">
              <a:latin typeface="Candara" panose="020E0502030303020204" pitchFamily="34" charset="0"/>
            </a:endParaRPr>
          </a:p>
          <a:p>
            <a:pPr marL="0" indent="0" algn="ctr">
              <a:buNone/>
            </a:pPr>
            <a:r>
              <a:rPr lang="lv-LV" b="1" dirty="0" smtClean="0">
                <a:solidFill>
                  <a:srgbClr val="D60093"/>
                </a:solidFill>
                <a:latin typeface="Candara" panose="020E0502030303020204" pitchFamily="34" charset="0"/>
              </a:rPr>
              <a:t>Līdz 2025.gadam sasniegt 12% atjaunojamo energoresursu (AER) daļu no kopējās patērētās enerģijas transporta sektorā, tai skaitā trīskāršot elektromobiļu (ELT) skaitu.</a:t>
            </a:r>
          </a:p>
          <a:p>
            <a:pPr marL="0" indent="0">
              <a:buNone/>
            </a:pPr>
            <a:endParaRPr lang="lv-LV" sz="800" dirty="0" smtClean="0">
              <a:latin typeface="Candara" panose="020E0502030303020204" pitchFamily="34" charset="0"/>
            </a:endParaRPr>
          </a:p>
          <a:p>
            <a:pPr marL="3411538" indent="0">
              <a:buNone/>
            </a:pPr>
            <a:r>
              <a:rPr lang="lv-LV" dirty="0" smtClean="0">
                <a:latin typeface="Candara" panose="020E0502030303020204" pitchFamily="34" charset="0"/>
              </a:rPr>
              <a:t>0.75% </a:t>
            </a:r>
            <a:r>
              <a:rPr lang="lv-LV" dirty="0" smtClean="0">
                <a:latin typeface="Candara" panose="020E0502030303020204" pitchFamily="34" charset="0"/>
                <a:sym typeface="Wingdings" panose="05000000000000000000" pitchFamily="2" charset="2"/>
              </a:rPr>
              <a:t>  12%</a:t>
            </a:r>
          </a:p>
          <a:p>
            <a:pPr marL="3411538" indent="0">
              <a:buNone/>
            </a:pPr>
            <a:r>
              <a:rPr lang="lv-LV" dirty="0" smtClean="0">
                <a:latin typeface="Candara" panose="020E0502030303020204" pitchFamily="34" charset="0"/>
                <a:sym typeface="Wingdings" panose="05000000000000000000" pitchFamily="2" charset="2"/>
              </a:rPr>
              <a:t>927.5 </a:t>
            </a:r>
            <a:r>
              <a:rPr lang="lv-LV" dirty="0" err="1" smtClean="0">
                <a:latin typeface="Candara" panose="020E0502030303020204" pitchFamily="34" charset="0"/>
                <a:sym typeface="Wingdings" panose="05000000000000000000" pitchFamily="2" charset="2"/>
              </a:rPr>
              <a:t>toe</a:t>
            </a:r>
            <a:r>
              <a:rPr lang="lv-LV" dirty="0" smtClean="0">
                <a:latin typeface="Candara" panose="020E0502030303020204" pitchFamily="34" charset="0"/>
                <a:sym typeface="Wingdings" panose="05000000000000000000" pitchFamily="2" charset="2"/>
              </a:rPr>
              <a:t>   14 700 </a:t>
            </a:r>
            <a:r>
              <a:rPr lang="lv-LV" dirty="0" err="1" smtClean="0">
                <a:latin typeface="Candara" panose="020E0502030303020204" pitchFamily="34" charset="0"/>
                <a:sym typeface="Wingdings" panose="05000000000000000000" pitchFamily="2" charset="2"/>
              </a:rPr>
              <a:t>toe</a:t>
            </a:r>
            <a:r>
              <a:rPr lang="lv-LV" dirty="0" smtClean="0">
                <a:latin typeface="Candara" panose="020E0502030303020204" pitchFamily="34" charset="0"/>
                <a:sym typeface="Wingdings" panose="05000000000000000000" pitchFamily="2" charset="2"/>
              </a:rPr>
              <a:t> </a:t>
            </a:r>
          </a:p>
          <a:p>
            <a:pPr marL="3411538" indent="0">
              <a:buNone/>
            </a:pPr>
            <a:r>
              <a:rPr lang="lv-LV" dirty="0" smtClean="0">
                <a:latin typeface="Candara" panose="020E0502030303020204" pitchFamily="34" charset="0"/>
                <a:sym typeface="Wingdings" panose="05000000000000000000" pitchFamily="2" charset="2"/>
              </a:rPr>
              <a:t>12    36</a:t>
            </a:r>
            <a:endParaRPr lang="lv-LV" dirty="0">
              <a:latin typeface="Candara" panose="020E0502030303020204" pitchFamily="34" charset="0"/>
            </a:endParaRPr>
          </a:p>
        </p:txBody>
      </p:sp>
      <p:sp>
        <p:nvSpPr>
          <p:cNvPr id="4" name="Slaida numura vietturis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30505-77B1-4571-8227-A780514CFCBA}" type="slidenum">
              <a:rPr lang="lv-LV" smtClean="0"/>
              <a:t>8</a:t>
            </a:fld>
            <a:endParaRPr lang="lv-LV"/>
          </a:p>
        </p:txBody>
      </p:sp>
      <p:sp>
        <p:nvSpPr>
          <p:cNvPr id="8" name="Virsraksts 1"/>
          <p:cNvSpPr>
            <a:spLocks noGrp="1"/>
          </p:cNvSpPr>
          <p:nvPr>
            <p:ph type="title"/>
          </p:nvPr>
        </p:nvSpPr>
        <p:spPr>
          <a:xfrm>
            <a:off x="847299" y="406817"/>
            <a:ext cx="10515600" cy="914400"/>
          </a:xfrm>
        </p:spPr>
        <p:txBody>
          <a:bodyPr/>
          <a:lstStyle/>
          <a:p>
            <a:pPr algn="ctr"/>
            <a:r>
              <a:rPr lang="lv-LV" b="1" dirty="0" smtClean="0">
                <a:latin typeface="Candara" panose="020E0502030303020204" pitchFamily="34" charset="0"/>
              </a:rPr>
              <a:t>ERP Zaļā transporta sadaļa</a:t>
            </a:r>
            <a:endParaRPr lang="lv-LV" b="1" dirty="0">
              <a:latin typeface="Candara" panose="020E05020303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54396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Satura vietturis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38105780"/>
              </p:ext>
            </p:extLst>
          </p:nvPr>
        </p:nvGraphicFramePr>
        <p:xfrm>
          <a:off x="634666" y="1558953"/>
          <a:ext cx="10895347" cy="321878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8195009"/>
                <a:gridCol w="2700338"/>
              </a:tblGrid>
              <a:tr h="37607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lv-LV" sz="1800" dirty="0">
                          <a:solidFill>
                            <a:schemeClr val="tx1"/>
                          </a:solidFill>
                          <a:effectLst/>
                          <a:latin typeface="Candara" panose="020E0502030303020204" pitchFamily="34" charset="0"/>
                        </a:rPr>
                        <a:t>Indikators</a:t>
                      </a:r>
                      <a:endParaRPr lang="lv-LV" sz="1800" dirty="0">
                        <a:solidFill>
                          <a:schemeClr val="tx1"/>
                        </a:solidFill>
                        <a:effectLst/>
                        <a:latin typeface="Candara" panose="020E0502030303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lv-LV" sz="1800" dirty="0" smtClean="0">
                          <a:solidFill>
                            <a:schemeClr val="tx1"/>
                          </a:solidFill>
                          <a:effectLst/>
                          <a:latin typeface="Candara" panose="020E0502030303020204" pitchFamily="34" charset="0"/>
                        </a:rPr>
                        <a:t>Vērtība</a:t>
                      </a:r>
                      <a:endParaRPr lang="lv-LV" sz="1800" dirty="0">
                        <a:solidFill>
                          <a:schemeClr val="tx1"/>
                        </a:solidFill>
                        <a:effectLst/>
                        <a:latin typeface="Candara" panose="020E0502030303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1125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lv-LV" sz="1800" dirty="0" smtClean="0">
                          <a:solidFill>
                            <a:schemeClr val="tx1"/>
                          </a:solidFill>
                          <a:effectLst/>
                          <a:latin typeface="Candara" panose="020E0502030303020204" pitchFamily="34" charset="0"/>
                        </a:rPr>
                        <a:t>Gala enerģijas patēriņš ceļu transporta sektorā (</a:t>
                      </a:r>
                      <a:r>
                        <a:rPr lang="lv-LV" sz="1800" dirty="0" err="1" smtClean="0">
                          <a:solidFill>
                            <a:schemeClr val="tx1"/>
                          </a:solidFill>
                          <a:effectLst/>
                          <a:latin typeface="Candara" panose="020E0502030303020204" pitchFamily="34" charset="0"/>
                        </a:rPr>
                        <a:t>ktoe</a:t>
                      </a:r>
                      <a:r>
                        <a:rPr lang="lv-LV" sz="1800" dirty="0" smtClean="0">
                          <a:solidFill>
                            <a:schemeClr val="tx1"/>
                          </a:solidFill>
                          <a:effectLst/>
                          <a:latin typeface="Candara" panose="020E0502030303020204" pitchFamily="34" charset="0"/>
                        </a:rPr>
                        <a:t>)</a:t>
                      </a:r>
                      <a:endParaRPr lang="lv-LV" sz="1800" dirty="0" smtClean="0">
                        <a:solidFill>
                          <a:schemeClr val="tx1"/>
                        </a:solidFill>
                        <a:effectLst/>
                        <a:latin typeface="Candara" panose="020E0502030303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lv-LV" sz="1800" dirty="0" smtClean="0">
                          <a:solidFill>
                            <a:schemeClr val="tx1"/>
                          </a:solidFill>
                          <a:effectLst/>
                          <a:latin typeface="Candara" panose="020E0502030303020204" pitchFamily="34" charset="0"/>
                        </a:rPr>
                        <a:t>122.8</a:t>
                      </a:r>
                      <a:endParaRPr lang="lv-LV" sz="1800" b="1" dirty="0" smtClean="0">
                        <a:solidFill>
                          <a:schemeClr val="tx1"/>
                        </a:solidFill>
                        <a:effectLst/>
                        <a:latin typeface="Candara" panose="020E0502030303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1125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lv-LV" sz="1800" dirty="0" smtClean="0">
                          <a:solidFill>
                            <a:schemeClr val="tx1"/>
                          </a:solidFill>
                          <a:effectLst/>
                          <a:latin typeface="Candara" panose="020E0502030303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AER daļa kopējā patērētajā enerģijas apjomā </a:t>
                      </a:r>
                      <a:r>
                        <a:rPr lang="lv-LV" sz="1800" dirty="0" smtClean="0">
                          <a:solidFill>
                            <a:schemeClr val="tx1"/>
                          </a:solidFill>
                          <a:effectLst/>
                          <a:latin typeface="Candara" panose="020E0502030303020204" pitchFamily="34" charset="0"/>
                        </a:rPr>
                        <a:t>ceļu transporta sektorā </a:t>
                      </a:r>
                      <a:r>
                        <a:rPr lang="lv-LV" sz="1800" dirty="0" smtClean="0">
                          <a:solidFill>
                            <a:schemeClr val="tx1"/>
                          </a:solidFill>
                          <a:effectLst/>
                          <a:latin typeface="Candara" panose="020E0502030303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lv-LV" sz="1800" dirty="0" err="1" smtClean="0">
                          <a:solidFill>
                            <a:schemeClr val="tx1"/>
                          </a:solidFill>
                          <a:effectLst/>
                          <a:latin typeface="Candara" panose="020E0502030303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ktoe</a:t>
                      </a:r>
                      <a:r>
                        <a:rPr lang="lv-LV" sz="1800" dirty="0" smtClean="0">
                          <a:solidFill>
                            <a:schemeClr val="tx1"/>
                          </a:solidFill>
                          <a:effectLst/>
                          <a:latin typeface="Candara" panose="020E0502030303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)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just">
                        <a:lnSpc>
                          <a:spcPct val="150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None/>
                      </a:pPr>
                      <a:r>
                        <a:rPr lang="lv-LV" sz="1800" dirty="0" smtClean="0">
                          <a:solidFill>
                            <a:schemeClr val="tx1"/>
                          </a:solidFill>
                          <a:effectLst/>
                          <a:latin typeface="Candara" panose="020E0502030303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0.9</a:t>
                      </a:r>
                      <a:endParaRPr lang="lv-LV" sz="1800" dirty="0">
                        <a:solidFill>
                          <a:schemeClr val="tx1"/>
                        </a:solidFill>
                        <a:effectLst/>
                        <a:latin typeface="Candara" panose="020E0502030303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11257">
                <a:tc>
                  <a:txBody>
                    <a:bodyPr/>
                    <a:lstStyle/>
                    <a:p>
                      <a:pPr marL="0" inden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lv-LV" sz="1800" dirty="0" smtClean="0">
                          <a:solidFill>
                            <a:schemeClr val="tx1"/>
                          </a:solidFill>
                          <a:effectLst/>
                          <a:latin typeface="Candara" panose="020E0502030303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AER daļa kopējā patērētajā degvielas apjomā </a:t>
                      </a:r>
                      <a:r>
                        <a:rPr lang="lv-LV" sz="1800" dirty="0" smtClean="0">
                          <a:solidFill>
                            <a:schemeClr val="tx1"/>
                          </a:solidFill>
                          <a:effectLst/>
                          <a:latin typeface="Candara" panose="020E0502030303020204" pitchFamily="34" charset="0"/>
                        </a:rPr>
                        <a:t>ceļu transporta sektorā </a:t>
                      </a:r>
                      <a:r>
                        <a:rPr lang="lv-LV" sz="1800" dirty="0" smtClean="0">
                          <a:solidFill>
                            <a:schemeClr val="tx1"/>
                          </a:solidFill>
                          <a:effectLst/>
                          <a:latin typeface="Candara" panose="020E0502030303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(%)</a:t>
                      </a:r>
                      <a:endParaRPr lang="lv-LV" sz="1800" dirty="0">
                        <a:solidFill>
                          <a:schemeClr val="tx1"/>
                        </a:solidFill>
                        <a:effectLst/>
                        <a:latin typeface="Candara" panose="020E0502030303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lv-LV" sz="1800" dirty="0" smtClean="0">
                          <a:solidFill>
                            <a:schemeClr val="tx1"/>
                          </a:solidFill>
                          <a:effectLst/>
                          <a:latin typeface="Candara" panose="020E0502030303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0.75</a:t>
                      </a:r>
                      <a:endParaRPr lang="lv-LV" sz="1800" dirty="0">
                        <a:solidFill>
                          <a:schemeClr val="tx1"/>
                        </a:solidFill>
                        <a:effectLst/>
                        <a:latin typeface="Candara" panose="020E0502030303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38427">
                <a:tc gridSpan="2">
                  <a:txBody>
                    <a:bodyPr/>
                    <a:lstStyle/>
                    <a:p>
                      <a:pPr marL="0" inden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lv-LV" sz="800" b="0" dirty="0">
                        <a:solidFill>
                          <a:schemeClr val="tx1"/>
                        </a:solidFill>
                        <a:effectLst/>
                        <a:latin typeface="Candara" panose="020E0502030303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 hMerge="1">
                  <a:txBody>
                    <a:bodyPr/>
                    <a:lstStyle/>
                    <a:p>
                      <a:pPr marL="0" indent="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lv-LV" sz="1800" dirty="0">
                        <a:solidFill>
                          <a:schemeClr val="tx1"/>
                        </a:solidFill>
                        <a:effectLst/>
                        <a:latin typeface="Candara" panose="020E0502030303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3"/>
                      <a:tile tx="0" ty="0" sx="100000" sy="100000" flip="none" algn="tl"/>
                    </a:blipFill>
                  </a:tcPr>
                </a:tc>
              </a:tr>
              <a:tr h="35149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lv-LV" sz="1800" dirty="0" smtClean="0">
                          <a:solidFill>
                            <a:schemeClr val="tx1"/>
                          </a:solidFill>
                          <a:effectLst/>
                          <a:latin typeface="Candara" panose="020E0502030303020204" pitchFamily="34" charset="0"/>
                        </a:rPr>
                        <a:t>Saražotie AER (</a:t>
                      </a:r>
                      <a:r>
                        <a:rPr lang="lv-LV" sz="1800" dirty="0" err="1" smtClean="0">
                          <a:solidFill>
                            <a:schemeClr val="tx1"/>
                          </a:solidFill>
                          <a:effectLst/>
                          <a:latin typeface="Candara" panose="020E0502030303020204" pitchFamily="34" charset="0"/>
                        </a:rPr>
                        <a:t>ktoe</a:t>
                      </a:r>
                      <a:r>
                        <a:rPr lang="lv-LV" sz="1800" dirty="0" smtClean="0">
                          <a:solidFill>
                            <a:schemeClr val="tx1"/>
                          </a:solidFill>
                          <a:effectLst/>
                          <a:latin typeface="Candara" panose="020E0502030303020204" pitchFamily="34" charset="0"/>
                        </a:rPr>
                        <a:t>)</a:t>
                      </a:r>
                      <a:endParaRPr lang="lv-LV" sz="1800" dirty="0" smtClean="0">
                        <a:solidFill>
                          <a:schemeClr val="tx1"/>
                        </a:solidFill>
                        <a:effectLst/>
                        <a:latin typeface="Candara" panose="020E0502030303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lv-LV" sz="1800" dirty="0" smtClean="0">
                          <a:solidFill>
                            <a:schemeClr val="tx1"/>
                          </a:solidFill>
                          <a:effectLst/>
                          <a:latin typeface="Candara" panose="020E0502030303020204" pitchFamily="34" charset="0"/>
                        </a:rPr>
                        <a:t>915.53 </a:t>
                      </a:r>
                      <a:r>
                        <a:rPr lang="lv-LV" sz="1800" dirty="0">
                          <a:solidFill>
                            <a:schemeClr val="tx1"/>
                          </a:solidFill>
                          <a:effectLst/>
                          <a:latin typeface="Candara" panose="020E0502030303020204" pitchFamily="34" charset="0"/>
                        </a:rPr>
                        <a:t>(2016)</a:t>
                      </a:r>
                      <a:endParaRPr lang="lv-LV" sz="1800" dirty="0">
                        <a:solidFill>
                          <a:schemeClr val="tx1"/>
                        </a:solidFill>
                        <a:effectLst/>
                        <a:latin typeface="Candara" panose="020E0502030303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4119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lv-LV" sz="1800" dirty="0" smtClean="0">
                          <a:solidFill>
                            <a:schemeClr val="tx1"/>
                          </a:solidFill>
                          <a:effectLst/>
                          <a:latin typeface="Candara" panose="020E0502030303020204" pitchFamily="34" charset="0"/>
                        </a:rPr>
                        <a:t>Saražotā elektroenerģija no AER (izņemot hidroenerģiju un vēja enerģiju) (</a:t>
                      </a:r>
                      <a:r>
                        <a:rPr lang="lv-LV" sz="1800" dirty="0" err="1" smtClean="0">
                          <a:solidFill>
                            <a:schemeClr val="tx1"/>
                          </a:solidFill>
                          <a:effectLst/>
                          <a:latin typeface="Candara" panose="020E0502030303020204" pitchFamily="34" charset="0"/>
                        </a:rPr>
                        <a:t>GWh</a:t>
                      </a:r>
                      <a:r>
                        <a:rPr lang="lv-LV" sz="1800" dirty="0" smtClean="0">
                          <a:solidFill>
                            <a:schemeClr val="tx1"/>
                          </a:solidFill>
                          <a:effectLst/>
                          <a:latin typeface="Candara" panose="020E0502030303020204" pitchFamily="34" charset="0"/>
                        </a:rPr>
                        <a:t>)</a:t>
                      </a:r>
                      <a:endParaRPr lang="lv-LV" sz="1800" dirty="0" smtClean="0">
                        <a:solidFill>
                          <a:schemeClr val="tx1"/>
                        </a:solidFill>
                        <a:effectLst/>
                        <a:latin typeface="Candara" panose="020E0502030303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lv-LV" sz="1800" dirty="0" smtClean="0">
                          <a:solidFill>
                            <a:schemeClr val="tx1"/>
                          </a:solidFill>
                          <a:effectLst/>
                          <a:latin typeface="Candara" panose="020E0502030303020204" pitchFamily="34" charset="0"/>
                        </a:rPr>
                        <a:t>546.64 (2016)</a:t>
                      </a:r>
                      <a:endParaRPr lang="lv-LV" sz="1800" dirty="0" smtClean="0">
                        <a:solidFill>
                          <a:schemeClr val="tx1"/>
                        </a:solidFill>
                        <a:effectLst/>
                        <a:latin typeface="Candara" panose="020E0502030303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27547">
                <a:tc>
                  <a:txBody>
                    <a:bodyPr/>
                    <a:lstStyle/>
                    <a:p>
                      <a:pPr marL="0" inden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lv-LV" sz="1800" dirty="0">
                          <a:solidFill>
                            <a:schemeClr val="tx1"/>
                          </a:solidFill>
                          <a:effectLst/>
                          <a:latin typeface="Candara" panose="020E050203030302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Uzstādītā biodegvielu ražošanas </a:t>
                      </a:r>
                      <a:r>
                        <a:rPr lang="lv-LV" sz="1800" dirty="0" smtClean="0">
                          <a:solidFill>
                            <a:schemeClr val="tx1"/>
                          </a:solidFill>
                          <a:effectLst/>
                          <a:latin typeface="Candara" panose="020E050203030302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jauda (</a:t>
                      </a:r>
                      <a:r>
                        <a:rPr lang="lv-LV" sz="1800" dirty="0">
                          <a:solidFill>
                            <a:schemeClr val="tx1"/>
                          </a:solidFill>
                          <a:effectLst/>
                          <a:latin typeface="Candara" panose="020E050203030302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t/gadā)</a:t>
                      </a:r>
                      <a:endParaRPr lang="lv-LV" sz="1800" dirty="0">
                        <a:solidFill>
                          <a:schemeClr val="tx1"/>
                        </a:solidFill>
                        <a:effectLst/>
                        <a:latin typeface="Candara" panose="020E0502030303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lv-LV" sz="1800" dirty="0" smtClean="0">
                          <a:solidFill>
                            <a:schemeClr val="tx1"/>
                          </a:solidFill>
                          <a:effectLst/>
                          <a:latin typeface="Candara" panose="020E050203030302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35 000 </a:t>
                      </a:r>
                      <a:r>
                        <a:rPr lang="lv-LV" sz="1800" dirty="0">
                          <a:solidFill>
                            <a:schemeClr val="tx1"/>
                          </a:solidFill>
                          <a:effectLst/>
                          <a:latin typeface="Candara" panose="020E050203030302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t </a:t>
                      </a:r>
                      <a:r>
                        <a:rPr lang="lv-LV" sz="1800" dirty="0" smtClean="0">
                          <a:solidFill>
                            <a:schemeClr val="tx1"/>
                          </a:solidFill>
                          <a:effectLst/>
                          <a:latin typeface="Candara" panose="020E050203030302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biodīzeļdegvielas</a:t>
                      </a:r>
                      <a:endParaRPr lang="lv-LV" sz="1800" dirty="0">
                        <a:solidFill>
                          <a:schemeClr val="tx1"/>
                        </a:solidFill>
                        <a:effectLst/>
                        <a:latin typeface="Candara" panose="020E0502030303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4" name="Slaida numura vietturis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30505-77B1-4571-8227-A780514CFCBA}" type="slidenum">
              <a:rPr lang="lv-LV" smtClean="0"/>
              <a:t>9</a:t>
            </a:fld>
            <a:endParaRPr lang="lv-LV"/>
          </a:p>
        </p:txBody>
      </p:sp>
      <p:sp>
        <p:nvSpPr>
          <p:cNvPr id="7" name="Virsraksts 1"/>
          <p:cNvSpPr>
            <a:spLocks noGrp="1"/>
          </p:cNvSpPr>
          <p:nvPr>
            <p:ph type="title"/>
          </p:nvPr>
        </p:nvSpPr>
        <p:spPr>
          <a:xfrm>
            <a:off x="348916" y="265512"/>
            <a:ext cx="10077974" cy="902368"/>
          </a:xfrm>
        </p:spPr>
        <p:txBody>
          <a:bodyPr/>
          <a:lstStyle/>
          <a:p>
            <a:r>
              <a:rPr lang="lv-LV" b="1" dirty="0" smtClean="0">
                <a:latin typeface="Candara" panose="020E0502030303020204" pitchFamily="34" charset="0"/>
              </a:rPr>
              <a:t>1. Esošā situācija</a:t>
            </a:r>
            <a:endParaRPr lang="lv-LV" b="1" dirty="0">
              <a:latin typeface="Candara" panose="020E05020303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63398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dizains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dizains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3806</TotalTime>
  <Words>1877</Words>
  <Application>Microsoft Office PowerPoint</Application>
  <PresentationFormat>Platekrāna</PresentationFormat>
  <Paragraphs>258</Paragraphs>
  <Slides>26</Slides>
  <Notes>6</Notes>
  <HiddenSlides>0</HiddenSlides>
  <MMClips>0</MMClips>
  <ScaleCrop>false</ScaleCrop>
  <HeadingPairs>
    <vt:vector size="6" baseType="variant">
      <vt:variant>
        <vt:lpstr>Lietotie fonti</vt:lpstr>
      </vt:variant>
      <vt:variant>
        <vt:i4>8</vt:i4>
      </vt:variant>
      <vt:variant>
        <vt:lpstr>Dizains</vt:lpstr>
      </vt:variant>
      <vt:variant>
        <vt:i4>1</vt:i4>
      </vt:variant>
      <vt:variant>
        <vt:lpstr>Slaidu virsraksti</vt:lpstr>
      </vt:variant>
      <vt:variant>
        <vt:i4>26</vt:i4>
      </vt:variant>
    </vt:vector>
  </HeadingPairs>
  <TitlesOfParts>
    <vt:vector size="35" baseType="lpstr">
      <vt:lpstr>Arial</vt:lpstr>
      <vt:lpstr>Calibri</vt:lpstr>
      <vt:lpstr>Calibri Light</vt:lpstr>
      <vt:lpstr>Candara</vt:lpstr>
      <vt:lpstr>Garamond</vt:lpstr>
      <vt:lpstr>Oswald Regular</vt:lpstr>
      <vt:lpstr>Times New Roman</vt:lpstr>
      <vt:lpstr>Wingdings</vt:lpstr>
      <vt:lpstr>Office dizains</vt:lpstr>
      <vt:lpstr>PowerPoint prezentācija</vt:lpstr>
      <vt:lpstr>Reģiona Enerģētikas rīcības plāna (ERP)  2018.-2025.gadam izstrāde</vt:lpstr>
      <vt:lpstr>PowerPoint prezentācija</vt:lpstr>
      <vt:lpstr>PowerPoint prezentācija</vt:lpstr>
      <vt:lpstr>ERP Zaļā transporta sadaļa</vt:lpstr>
      <vt:lpstr>Zemgales plānošanas reģiona  plānošanas dokumenti</vt:lpstr>
      <vt:lpstr>ERP Zaļā transporta sadaļa</vt:lpstr>
      <vt:lpstr>ERP Zaļā transporta sadaļa</vt:lpstr>
      <vt:lpstr>1. Esošā situācija</vt:lpstr>
      <vt:lpstr>PowerPoint prezentācija</vt:lpstr>
      <vt:lpstr>PowerPoint prezentācija</vt:lpstr>
      <vt:lpstr>PowerPoint prezentācija</vt:lpstr>
      <vt:lpstr>PowerPoint prezentācija</vt:lpstr>
      <vt:lpstr>PowerPoint prezentācija</vt:lpstr>
      <vt:lpstr>PowerPoint prezentācija</vt:lpstr>
      <vt:lpstr>2. Vīzija</vt:lpstr>
      <vt:lpstr>3. Stratēģija mērķa sasniegšanai</vt:lpstr>
      <vt:lpstr>Reģions 2025.gadā</vt:lpstr>
      <vt:lpstr>PowerPoint prezentācija</vt:lpstr>
      <vt:lpstr>PowerPoint prezentācija</vt:lpstr>
      <vt:lpstr>Elektromobiļu skaita trīskāršošana</vt:lpstr>
      <vt:lpstr>Tuvākās plānotās aktivitātes (26)</vt:lpstr>
      <vt:lpstr>Tuvākās plānotās aktivitātes (26)</vt:lpstr>
      <vt:lpstr>4. Mērķa un rīcību ietekme</vt:lpstr>
      <vt:lpstr> </vt:lpstr>
      <vt:lpstr>PowerPoint prezentācija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Zemgales Plānošanas reģions</dc:title>
  <dc:creator>AigarsIevins</dc:creator>
  <cp:lastModifiedBy>Evija Erkske</cp:lastModifiedBy>
  <cp:revision>190</cp:revision>
  <cp:lastPrinted>2018-05-24T12:21:39Z</cp:lastPrinted>
  <dcterms:created xsi:type="dcterms:W3CDTF">2015-05-26T07:24:58Z</dcterms:created>
  <dcterms:modified xsi:type="dcterms:W3CDTF">2018-05-25T05:28:53Z</dcterms:modified>
</cp:coreProperties>
</file>