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6" r:id="rId5"/>
    <p:sldId id="4911" r:id="rId6"/>
    <p:sldId id="4909" r:id="rId7"/>
    <p:sldId id="4912" r:id="rId8"/>
    <p:sldId id="4913" r:id="rId9"/>
    <p:sldId id="718" r:id="rId10"/>
    <p:sldId id="4916" r:id="rId11"/>
    <p:sldId id="725" r:id="rId12"/>
    <p:sldId id="719" r:id="rId13"/>
    <p:sldId id="724" r:id="rId14"/>
    <p:sldId id="735" r:id="rId15"/>
    <p:sldId id="4854" r:id="rId16"/>
    <p:sldId id="4908" r:id="rId17"/>
    <p:sldId id="4866" r:id="rId18"/>
    <p:sldId id="4804" r:id="rId19"/>
    <p:sldId id="4918" r:id="rId20"/>
    <p:sldId id="4920" r:id="rId21"/>
    <p:sldId id="4914" r:id="rId22"/>
    <p:sldId id="293" r:id="rId23"/>
    <p:sldId id="296" r:id="rId24"/>
    <p:sldId id="298" r:id="rId25"/>
    <p:sldId id="4859" r:id="rId26"/>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230">
          <p15:clr>
            <a:srgbClr val="A4A3A4"/>
          </p15:clr>
        </p15:guide>
        <p15:guide id="2" pos="1504">
          <p15:clr>
            <a:srgbClr val="A4A3A4"/>
          </p15:clr>
        </p15:guide>
        <p15:guide id="3" pos="3940">
          <p15:clr>
            <a:srgbClr val="A4A3A4"/>
          </p15:clr>
        </p15:guide>
        <p15:guide id="4" orient="horz" pos="84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E33A11-D3EF-D304-6EC6-BA204B215F7F}" name="Jevgēnija Butņicka" initials="JB" userId="S::JevgenijaButnicka@varam.gov.lv::fd358185-6dfc-4f5e-8089-ef32a9c98ebb" providerId="AD"/>
  <p188:author id="{985FBB2A-AB3D-2295-3180-6C021BD0091A}" name="Roberts Lipsbergs" initials="RL" userId="S::roberts.lipsbergs@varam.gov.lv::fa9108b2-9ee9-44ba-b3fd-e5e9910456a4" providerId="AD"/>
  <p188:author id="{A4F4303C-4C3E-1F65-9B61-F8E24361A7DF}" name="Dāvis Melnalksnis" initials="DM" userId="S::DavisM@varam.gov.lv::0b1f69c5-1f02-406c-83f6-05411a8d2cce" providerId="AD"/>
  <p188:author id="{0618B152-8CDA-C8AB-2EE4-B48C22E7E225}" name="Dāvis Melnalksnis" initials="DM" userId="S::davism@varam.gov.lv::0b1f69c5-1f02-406c-83f6-05411a8d2cce" providerId="AD"/>
  <p188:author id="{141B0C8E-D9BE-FB96-8AEC-2B4D48A6ED38}" name="Maija Kamoliņa" initials="MK" userId="S::MaijaK@varam.gov.lv::1926f7c4-3203-4b4e-be2a-6b734f2d7ec0" providerId="AD"/>
  <p188:author id="{FE4F81A1-1DC0-B57D-8E20-07BE80A7AECF}" name="Ilze Jureviča" initials="IJ" userId="S::Ilze.Jurevica@varam.gov.lv::3d190dd5-afca-420b-81e0-712cfde872e1" providerId="AD"/>
  <p188:author id="{8C3736AE-8BB3-18D9-EA3B-7E0C0383BAEC}" name="Kurts  Auza" initials="KA" userId="S::kurts.auza@varam.gov.lv::9873cbf4-e569-4fb9-a9d2-80677062f7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02A"/>
    <a:srgbClr val="ECEBC9"/>
    <a:srgbClr val="26712A"/>
    <a:srgbClr val="365236"/>
    <a:srgbClr val="BED096"/>
    <a:srgbClr val="D6EAD6"/>
    <a:srgbClr val="7C987C"/>
    <a:srgbClr val="407C78"/>
    <a:srgbClr val="4F81BD"/>
    <a:srgbClr val="57A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558EA-E027-4ED9-AC1D-C8037F7350AF}" v="135" dt="2025-09-02T09:13:03.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guide orient="horz" pos="1230"/>
        <p:guide pos="1504"/>
        <p:guide pos="3940"/>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s Eglītis" userId="dc630901-cb6a-468c-873f-da938fe9478e" providerId="ADAL" clId="{366558EA-E027-4ED9-AC1D-C8037F7350AF}"/>
    <pc:docChg chg="undo custSel addSld delSld modSld sldOrd addSection delSection">
      <pc:chgData name="Andris Eglītis" userId="dc630901-cb6a-468c-873f-da938fe9478e" providerId="ADAL" clId="{366558EA-E027-4ED9-AC1D-C8037F7350AF}" dt="2025-09-02T09:25:54.382" v="1541" actId="6549"/>
      <pc:docMkLst>
        <pc:docMk/>
      </pc:docMkLst>
      <pc:sldChg chg="delSp modSp mod">
        <pc:chgData name="Andris Eglītis" userId="dc630901-cb6a-468c-873f-da938fe9478e" providerId="ADAL" clId="{366558EA-E027-4ED9-AC1D-C8037F7350AF}" dt="2025-09-01T20:32:51.044" v="1442" actId="13926"/>
        <pc:sldMkLst>
          <pc:docMk/>
          <pc:sldMk cId="0" sldId="256"/>
        </pc:sldMkLst>
        <pc:spChg chg="mod">
          <ac:chgData name="Andris Eglītis" userId="dc630901-cb6a-468c-873f-da938fe9478e" providerId="ADAL" clId="{366558EA-E027-4ED9-AC1D-C8037F7350AF}" dt="2025-09-01T20:32:51.044" v="1442" actId="13926"/>
          <ac:spMkLst>
            <pc:docMk/>
            <pc:sldMk cId="0" sldId="256"/>
            <ac:spMk id="12291" creationId="{9C4C4168-1664-40F9-913D-5774AD39AD7A}"/>
          </ac:spMkLst>
        </pc:spChg>
        <pc:picChg chg="del">
          <ac:chgData name="Andris Eglītis" userId="dc630901-cb6a-468c-873f-da938fe9478e" providerId="ADAL" clId="{366558EA-E027-4ED9-AC1D-C8037F7350AF}" dt="2025-09-01T11:30:46.590" v="0" actId="478"/>
          <ac:picMkLst>
            <pc:docMk/>
            <pc:sldMk cId="0" sldId="256"/>
            <ac:picMk id="2" creationId="{3A27C98D-CF25-3717-0043-B3F435C1013E}"/>
          </ac:picMkLst>
        </pc:picChg>
        <pc:picChg chg="del">
          <ac:chgData name="Andris Eglītis" userId="dc630901-cb6a-468c-873f-da938fe9478e" providerId="ADAL" clId="{366558EA-E027-4ED9-AC1D-C8037F7350AF}" dt="2025-09-01T11:30:47.384" v="1" actId="478"/>
          <ac:picMkLst>
            <pc:docMk/>
            <pc:sldMk cId="0" sldId="256"/>
            <ac:picMk id="3" creationId="{E49F70B9-E8B0-997C-3108-EF143231ECCE}"/>
          </ac:picMkLst>
        </pc:picChg>
      </pc:sldChg>
      <pc:sldChg chg="modSp add del mod">
        <pc:chgData name="Andris Eglītis" userId="dc630901-cb6a-468c-873f-da938fe9478e" providerId="ADAL" clId="{366558EA-E027-4ED9-AC1D-C8037F7350AF}" dt="2025-09-02T09:07:34.857" v="1471"/>
        <pc:sldMkLst>
          <pc:docMk/>
          <pc:sldMk cId="2327957089" sldId="293"/>
        </pc:sldMkLst>
        <pc:spChg chg="mod">
          <ac:chgData name="Andris Eglītis" userId="dc630901-cb6a-468c-873f-da938fe9478e" providerId="ADAL" clId="{366558EA-E027-4ED9-AC1D-C8037F7350AF}" dt="2025-09-01T13:03:02.505" v="132" actId="108"/>
          <ac:spMkLst>
            <pc:docMk/>
            <pc:sldMk cId="2327957089" sldId="293"/>
            <ac:spMk id="2" creationId="{6A7FADB6-58B7-E26C-2BD6-8B673DDC5D42}"/>
          </ac:spMkLst>
        </pc:spChg>
        <pc:spChg chg="mod">
          <ac:chgData name="Andris Eglītis" userId="dc630901-cb6a-468c-873f-da938fe9478e" providerId="ADAL" clId="{366558EA-E027-4ED9-AC1D-C8037F7350AF}" dt="2025-09-01T11:45:32.250" v="49" actId="313"/>
          <ac:spMkLst>
            <pc:docMk/>
            <pc:sldMk cId="2327957089" sldId="293"/>
            <ac:spMk id="4" creationId="{184BB674-B441-4A9E-7BD9-520A4142E740}"/>
          </ac:spMkLst>
        </pc:spChg>
      </pc:sldChg>
      <pc:sldChg chg="add del">
        <pc:chgData name="Andris Eglītis" userId="dc630901-cb6a-468c-873f-da938fe9478e" providerId="ADAL" clId="{366558EA-E027-4ED9-AC1D-C8037F7350AF}" dt="2025-09-02T09:07:34.857" v="1471"/>
        <pc:sldMkLst>
          <pc:docMk/>
          <pc:sldMk cId="1880731431" sldId="296"/>
        </pc:sldMkLst>
      </pc:sldChg>
      <pc:sldChg chg="add del">
        <pc:chgData name="Andris Eglītis" userId="dc630901-cb6a-468c-873f-da938fe9478e" providerId="ADAL" clId="{366558EA-E027-4ED9-AC1D-C8037F7350AF}" dt="2025-09-02T09:07:34.857" v="1471"/>
        <pc:sldMkLst>
          <pc:docMk/>
          <pc:sldMk cId="780197773" sldId="298"/>
        </pc:sldMkLst>
      </pc:sldChg>
      <pc:sldChg chg="modSp mod">
        <pc:chgData name="Andris Eglītis" userId="dc630901-cb6a-468c-873f-da938fe9478e" providerId="ADAL" clId="{366558EA-E027-4ED9-AC1D-C8037F7350AF}" dt="2025-09-01T20:33:11.617" v="1447" actId="13926"/>
        <pc:sldMkLst>
          <pc:docMk/>
          <pc:sldMk cId="3875071284" sldId="718"/>
        </pc:sldMkLst>
        <pc:spChg chg="mod">
          <ac:chgData name="Andris Eglītis" userId="dc630901-cb6a-468c-873f-da938fe9478e" providerId="ADAL" clId="{366558EA-E027-4ED9-AC1D-C8037F7350AF}" dt="2025-09-01T20:33:11.617" v="1447" actId="13926"/>
          <ac:spMkLst>
            <pc:docMk/>
            <pc:sldMk cId="3875071284" sldId="718"/>
            <ac:spMk id="2" creationId="{927148C2-54B8-4CAF-B159-F88B0F293DB1}"/>
          </ac:spMkLst>
        </pc:spChg>
      </pc:sldChg>
      <pc:sldChg chg="modSp mod">
        <pc:chgData name="Andris Eglītis" userId="dc630901-cb6a-468c-873f-da938fe9478e" providerId="ADAL" clId="{366558EA-E027-4ED9-AC1D-C8037F7350AF}" dt="2025-09-01T20:33:23.425" v="1449" actId="13926"/>
        <pc:sldMkLst>
          <pc:docMk/>
          <pc:sldMk cId="551489087" sldId="719"/>
        </pc:sldMkLst>
        <pc:spChg chg="mod">
          <ac:chgData name="Andris Eglītis" userId="dc630901-cb6a-468c-873f-da938fe9478e" providerId="ADAL" clId="{366558EA-E027-4ED9-AC1D-C8037F7350AF}" dt="2025-09-01T20:33:23.425" v="1449" actId="13926"/>
          <ac:spMkLst>
            <pc:docMk/>
            <pc:sldMk cId="551489087" sldId="719"/>
            <ac:spMk id="2" creationId="{927148C2-54B8-4CAF-B159-F88B0F293DB1}"/>
          </ac:spMkLst>
        </pc:spChg>
      </pc:sldChg>
      <pc:sldChg chg="modSp mod">
        <pc:chgData name="Andris Eglītis" userId="dc630901-cb6a-468c-873f-da938fe9478e" providerId="ADAL" clId="{366558EA-E027-4ED9-AC1D-C8037F7350AF}" dt="2025-09-01T20:33:19.307" v="1448" actId="13926"/>
        <pc:sldMkLst>
          <pc:docMk/>
          <pc:sldMk cId="3145670571" sldId="725"/>
        </pc:sldMkLst>
        <pc:spChg chg="mod">
          <ac:chgData name="Andris Eglītis" userId="dc630901-cb6a-468c-873f-da938fe9478e" providerId="ADAL" clId="{366558EA-E027-4ED9-AC1D-C8037F7350AF}" dt="2025-09-01T20:33:19.307" v="1448" actId="13926"/>
          <ac:spMkLst>
            <pc:docMk/>
            <pc:sldMk cId="3145670571" sldId="725"/>
            <ac:spMk id="2" creationId="{927148C2-54B8-4CAF-B159-F88B0F293DB1}"/>
          </ac:spMkLst>
        </pc:spChg>
      </pc:sldChg>
      <pc:sldChg chg="add del">
        <pc:chgData name="Andris Eglītis" userId="dc630901-cb6a-468c-873f-da938fe9478e" providerId="ADAL" clId="{366558EA-E027-4ED9-AC1D-C8037F7350AF}" dt="2025-09-01T12:28:55.598" v="83" actId="2696"/>
        <pc:sldMkLst>
          <pc:docMk/>
          <pc:sldMk cId="1426112097" sldId="729"/>
        </pc:sldMkLst>
      </pc:sldChg>
      <pc:sldChg chg="del">
        <pc:chgData name="Andris Eglītis" userId="dc630901-cb6a-468c-873f-da938fe9478e" providerId="ADAL" clId="{366558EA-E027-4ED9-AC1D-C8037F7350AF}" dt="2025-09-01T11:37:52.571" v="23" actId="2696"/>
        <pc:sldMkLst>
          <pc:docMk/>
          <pc:sldMk cId="2820764104" sldId="729"/>
        </pc:sldMkLst>
      </pc:sldChg>
      <pc:sldChg chg="modSp mod">
        <pc:chgData name="Andris Eglītis" userId="dc630901-cb6a-468c-873f-da938fe9478e" providerId="ADAL" clId="{366558EA-E027-4ED9-AC1D-C8037F7350AF}" dt="2025-09-01T20:33:29.015" v="1450" actId="13926"/>
        <pc:sldMkLst>
          <pc:docMk/>
          <pc:sldMk cId="3702159477" sldId="735"/>
        </pc:sldMkLst>
        <pc:spChg chg="mod">
          <ac:chgData name="Andris Eglītis" userId="dc630901-cb6a-468c-873f-da938fe9478e" providerId="ADAL" clId="{366558EA-E027-4ED9-AC1D-C8037F7350AF}" dt="2025-09-01T20:33:29.015" v="1450" actId="13926"/>
          <ac:spMkLst>
            <pc:docMk/>
            <pc:sldMk cId="3702159477" sldId="735"/>
            <ac:spMk id="2" creationId="{927148C2-54B8-4CAF-B159-F88B0F293DB1}"/>
          </ac:spMkLst>
        </pc:spChg>
      </pc:sldChg>
      <pc:sldChg chg="del">
        <pc:chgData name="Andris Eglītis" userId="dc630901-cb6a-468c-873f-da938fe9478e" providerId="ADAL" clId="{366558EA-E027-4ED9-AC1D-C8037F7350AF}" dt="2025-09-01T11:37:52.571" v="23" actId="2696"/>
        <pc:sldMkLst>
          <pc:docMk/>
          <pc:sldMk cId="656600638" sldId="738"/>
        </pc:sldMkLst>
      </pc:sldChg>
      <pc:sldChg chg="add del">
        <pc:chgData name="Andris Eglītis" userId="dc630901-cb6a-468c-873f-da938fe9478e" providerId="ADAL" clId="{366558EA-E027-4ED9-AC1D-C8037F7350AF}" dt="2025-09-01T12:28:55.598" v="83" actId="2696"/>
        <pc:sldMkLst>
          <pc:docMk/>
          <pc:sldMk cId="3245018675" sldId="738"/>
        </pc:sldMkLst>
      </pc:sldChg>
      <pc:sldChg chg="del">
        <pc:chgData name="Andris Eglītis" userId="dc630901-cb6a-468c-873f-da938fe9478e" providerId="ADAL" clId="{366558EA-E027-4ED9-AC1D-C8037F7350AF}" dt="2025-09-01T11:41:17.246" v="34" actId="2696"/>
        <pc:sldMkLst>
          <pc:docMk/>
          <pc:sldMk cId="660502069" sldId="740"/>
        </pc:sldMkLst>
      </pc:sldChg>
      <pc:sldChg chg="add del">
        <pc:chgData name="Andris Eglītis" userId="dc630901-cb6a-468c-873f-da938fe9478e" providerId="ADAL" clId="{366558EA-E027-4ED9-AC1D-C8037F7350AF}" dt="2025-09-01T12:28:55.598" v="83" actId="2696"/>
        <pc:sldMkLst>
          <pc:docMk/>
          <pc:sldMk cId="2290296234" sldId="740"/>
        </pc:sldMkLst>
      </pc:sldChg>
      <pc:sldChg chg="add del">
        <pc:chgData name="Andris Eglītis" userId="dc630901-cb6a-468c-873f-da938fe9478e" providerId="ADAL" clId="{366558EA-E027-4ED9-AC1D-C8037F7350AF}" dt="2025-09-01T12:28:55.598" v="83" actId="2696"/>
        <pc:sldMkLst>
          <pc:docMk/>
          <pc:sldMk cId="236401152" sldId="744"/>
        </pc:sldMkLst>
      </pc:sldChg>
      <pc:sldChg chg="del">
        <pc:chgData name="Andris Eglītis" userId="dc630901-cb6a-468c-873f-da938fe9478e" providerId="ADAL" clId="{366558EA-E027-4ED9-AC1D-C8037F7350AF}" dt="2025-09-01T11:41:35.472" v="36" actId="2696"/>
        <pc:sldMkLst>
          <pc:docMk/>
          <pc:sldMk cId="3870618431" sldId="744"/>
        </pc:sldMkLst>
      </pc:sldChg>
      <pc:sldChg chg="modSp mod">
        <pc:chgData name="Andris Eglītis" userId="dc630901-cb6a-468c-873f-da938fe9478e" providerId="ADAL" clId="{366558EA-E027-4ED9-AC1D-C8037F7350AF}" dt="2025-09-01T20:33:53.179" v="1455" actId="13926"/>
        <pc:sldMkLst>
          <pc:docMk/>
          <pc:sldMk cId="1008451113" sldId="4804"/>
        </pc:sldMkLst>
        <pc:spChg chg="mod">
          <ac:chgData name="Andris Eglītis" userId="dc630901-cb6a-468c-873f-da938fe9478e" providerId="ADAL" clId="{366558EA-E027-4ED9-AC1D-C8037F7350AF}" dt="2025-09-01T20:33:53.179" v="1455" actId="13926"/>
          <ac:spMkLst>
            <pc:docMk/>
            <pc:sldMk cId="1008451113" sldId="4804"/>
            <ac:spMk id="3" creationId="{FF3B5239-F734-F034-F2AD-E70E5977F12A}"/>
          </ac:spMkLst>
        </pc:spChg>
      </pc:sldChg>
      <pc:sldChg chg="modSp mod">
        <pc:chgData name="Andris Eglītis" userId="dc630901-cb6a-468c-873f-da938fe9478e" providerId="ADAL" clId="{366558EA-E027-4ED9-AC1D-C8037F7350AF}" dt="2025-09-01T20:33:38.144" v="1451" actId="13926"/>
        <pc:sldMkLst>
          <pc:docMk/>
          <pc:sldMk cId="1478306217" sldId="4854"/>
        </pc:sldMkLst>
        <pc:spChg chg="mod">
          <ac:chgData name="Andris Eglītis" userId="dc630901-cb6a-468c-873f-da938fe9478e" providerId="ADAL" clId="{366558EA-E027-4ED9-AC1D-C8037F7350AF}" dt="2025-09-01T20:33:38.144" v="1451" actId="13926"/>
          <ac:spMkLst>
            <pc:docMk/>
            <pc:sldMk cId="1478306217" sldId="4854"/>
            <ac:spMk id="10" creationId="{0B570D45-6B97-D571-9A1F-C1E4D838506D}"/>
          </ac:spMkLst>
        </pc:spChg>
        <pc:spChg chg="mod">
          <ac:chgData name="Andris Eglītis" userId="dc630901-cb6a-468c-873f-da938fe9478e" providerId="ADAL" clId="{366558EA-E027-4ED9-AC1D-C8037F7350AF}" dt="2025-09-01T13:23:43.564" v="324" actId="13926"/>
          <ac:spMkLst>
            <pc:docMk/>
            <pc:sldMk cId="1478306217" sldId="4854"/>
            <ac:spMk id="12" creationId="{89C59DB6-E551-F85D-F63C-1C49615CC1C3}"/>
          </ac:spMkLst>
        </pc:spChg>
        <pc:spChg chg="mod">
          <ac:chgData name="Andris Eglītis" userId="dc630901-cb6a-468c-873f-da938fe9478e" providerId="ADAL" clId="{366558EA-E027-4ED9-AC1D-C8037F7350AF}" dt="2025-09-01T13:19:41.317" v="295" actId="13926"/>
          <ac:spMkLst>
            <pc:docMk/>
            <pc:sldMk cId="1478306217" sldId="4854"/>
            <ac:spMk id="13" creationId="{6031594E-C86F-ED37-CEC7-B66ACFC25A73}"/>
          </ac:spMkLst>
        </pc:spChg>
        <pc:spChg chg="mod">
          <ac:chgData name="Andris Eglītis" userId="dc630901-cb6a-468c-873f-da938fe9478e" providerId="ADAL" clId="{366558EA-E027-4ED9-AC1D-C8037F7350AF}" dt="2025-09-01T13:23:21.216" v="315" actId="13926"/>
          <ac:spMkLst>
            <pc:docMk/>
            <pc:sldMk cId="1478306217" sldId="4854"/>
            <ac:spMk id="14" creationId="{BCA77160-58F6-2E80-10CD-5D6F3E83561F}"/>
          </ac:spMkLst>
        </pc:spChg>
        <pc:spChg chg="mod">
          <ac:chgData name="Andris Eglītis" userId="dc630901-cb6a-468c-873f-da938fe9478e" providerId="ADAL" clId="{366558EA-E027-4ED9-AC1D-C8037F7350AF}" dt="2025-09-01T13:23:00.377" v="306" actId="13926"/>
          <ac:spMkLst>
            <pc:docMk/>
            <pc:sldMk cId="1478306217" sldId="4854"/>
            <ac:spMk id="16" creationId="{308BB101-D6BD-9442-8759-ECF878663C18}"/>
          </ac:spMkLst>
        </pc:spChg>
        <pc:spChg chg="mod">
          <ac:chgData name="Andris Eglītis" userId="dc630901-cb6a-468c-873f-da938fe9478e" providerId="ADAL" clId="{366558EA-E027-4ED9-AC1D-C8037F7350AF}" dt="2025-09-01T13:24:45.908" v="326" actId="13926"/>
          <ac:spMkLst>
            <pc:docMk/>
            <pc:sldMk cId="1478306217" sldId="4854"/>
            <ac:spMk id="40" creationId="{41DB0781-2D74-D41F-2D7B-81BAF4A9AF11}"/>
          </ac:spMkLst>
        </pc:spChg>
      </pc:sldChg>
      <pc:sldChg chg="modSp mod ord">
        <pc:chgData name="Andris Eglītis" userId="dc630901-cb6a-468c-873f-da938fe9478e" providerId="ADAL" clId="{366558EA-E027-4ED9-AC1D-C8037F7350AF}" dt="2025-09-02T09:24:09.312" v="1509" actId="20578"/>
        <pc:sldMkLst>
          <pc:docMk/>
          <pc:sldMk cId="2602288231" sldId="4866"/>
        </pc:sldMkLst>
        <pc:spChg chg="mod">
          <ac:chgData name="Andris Eglītis" userId="dc630901-cb6a-468c-873f-da938fe9478e" providerId="ADAL" clId="{366558EA-E027-4ED9-AC1D-C8037F7350AF}" dt="2025-09-01T20:33:49.032" v="1454" actId="13926"/>
          <ac:spMkLst>
            <pc:docMk/>
            <pc:sldMk cId="2602288231" sldId="4866"/>
            <ac:spMk id="2" creationId="{37D72641-D88A-BF79-638B-57F4A687B9DB}"/>
          </ac:spMkLst>
        </pc:spChg>
        <pc:spChg chg="mod">
          <ac:chgData name="Andris Eglītis" userId="dc630901-cb6a-468c-873f-da938fe9478e" providerId="ADAL" clId="{366558EA-E027-4ED9-AC1D-C8037F7350AF}" dt="2025-09-01T20:33:46.549" v="1453" actId="13926"/>
          <ac:spMkLst>
            <pc:docMk/>
            <pc:sldMk cId="2602288231" sldId="4866"/>
            <ac:spMk id="3" creationId="{FF3B5239-F734-F034-F2AD-E70E5977F12A}"/>
          </ac:spMkLst>
        </pc:spChg>
      </pc:sldChg>
      <pc:sldChg chg="modSp mod">
        <pc:chgData name="Andris Eglītis" userId="dc630901-cb6a-468c-873f-da938fe9478e" providerId="ADAL" clId="{366558EA-E027-4ED9-AC1D-C8037F7350AF}" dt="2025-09-01T20:33:42.711" v="1452" actId="13926"/>
        <pc:sldMkLst>
          <pc:docMk/>
          <pc:sldMk cId="1597061734" sldId="4908"/>
        </pc:sldMkLst>
        <pc:spChg chg="mod">
          <ac:chgData name="Andris Eglītis" userId="dc630901-cb6a-468c-873f-da938fe9478e" providerId="ADAL" clId="{366558EA-E027-4ED9-AC1D-C8037F7350AF}" dt="2025-09-01T20:33:42.711" v="1452" actId="13926"/>
          <ac:spMkLst>
            <pc:docMk/>
            <pc:sldMk cId="1597061734" sldId="4908"/>
            <ac:spMk id="2" creationId="{AC3018D9-585F-3C7D-1BAA-0F6344075FF7}"/>
          </ac:spMkLst>
        </pc:spChg>
        <pc:spChg chg="mod">
          <ac:chgData name="Andris Eglītis" userId="dc630901-cb6a-468c-873f-da938fe9478e" providerId="ADAL" clId="{366558EA-E027-4ED9-AC1D-C8037F7350AF}" dt="2025-09-01T11:40:42.247" v="33" actId="20577"/>
          <ac:spMkLst>
            <pc:docMk/>
            <pc:sldMk cId="1597061734" sldId="4908"/>
            <ac:spMk id="3" creationId="{A318D1AD-3DAB-AEF1-B739-5B7817CCA5CB}"/>
          </ac:spMkLst>
        </pc:spChg>
      </pc:sldChg>
      <pc:sldChg chg="modSp mod">
        <pc:chgData name="Andris Eglītis" userId="dc630901-cb6a-468c-873f-da938fe9478e" providerId="ADAL" clId="{366558EA-E027-4ED9-AC1D-C8037F7350AF}" dt="2025-09-01T20:33:00.020" v="1444" actId="13926"/>
        <pc:sldMkLst>
          <pc:docMk/>
          <pc:sldMk cId="3085856711" sldId="4909"/>
        </pc:sldMkLst>
        <pc:spChg chg="mod">
          <ac:chgData name="Andris Eglītis" userId="dc630901-cb6a-468c-873f-da938fe9478e" providerId="ADAL" clId="{366558EA-E027-4ED9-AC1D-C8037F7350AF}" dt="2025-09-01T20:33:00.020" v="1444" actId="13926"/>
          <ac:spMkLst>
            <pc:docMk/>
            <pc:sldMk cId="3085856711" sldId="4909"/>
            <ac:spMk id="2" creationId="{278B21EE-8551-1B1C-69E9-95F42E8591A7}"/>
          </ac:spMkLst>
        </pc:spChg>
      </pc:sldChg>
      <pc:sldChg chg="modSp del mod">
        <pc:chgData name="Andris Eglītis" userId="dc630901-cb6a-468c-873f-da938fe9478e" providerId="ADAL" clId="{366558EA-E027-4ED9-AC1D-C8037F7350AF}" dt="2025-09-01T12:25:42.518" v="70" actId="2696"/>
        <pc:sldMkLst>
          <pc:docMk/>
          <pc:sldMk cId="1756051987" sldId="4910"/>
        </pc:sldMkLst>
        <pc:spChg chg="mod">
          <ac:chgData name="Andris Eglītis" userId="dc630901-cb6a-468c-873f-da938fe9478e" providerId="ADAL" clId="{366558EA-E027-4ED9-AC1D-C8037F7350AF}" dt="2025-09-01T12:25:40.657" v="69" actId="13926"/>
          <ac:spMkLst>
            <pc:docMk/>
            <pc:sldMk cId="1756051987" sldId="4910"/>
            <ac:spMk id="2" creationId="{1AEFB498-958A-F1EF-BA78-BA45AC754EFB}"/>
          </ac:spMkLst>
        </pc:spChg>
      </pc:sldChg>
      <pc:sldChg chg="add del">
        <pc:chgData name="Andris Eglītis" userId="dc630901-cb6a-468c-873f-da938fe9478e" providerId="ADAL" clId="{366558EA-E027-4ED9-AC1D-C8037F7350AF}" dt="2025-09-01T12:28:55.598" v="83" actId="2696"/>
        <pc:sldMkLst>
          <pc:docMk/>
          <pc:sldMk cId="2020881596" sldId="4910"/>
        </pc:sldMkLst>
      </pc:sldChg>
      <pc:sldChg chg="modSp mod">
        <pc:chgData name="Andris Eglītis" userId="dc630901-cb6a-468c-873f-da938fe9478e" providerId="ADAL" clId="{366558EA-E027-4ED9-AC1D-C8037F7350AF}" dt="2025-09-02T09:13:03.232" v="1476" actId="123"/>
        <pc:sldMkLst>
          <pc:docMk/>
          <pc:sldMk cId="1848145409" sldId="4911"/>
        </pc:sldMkLst>
        <pc:spChg chg="mod">
          <ac:chgData name="Andris Eglītis" userId="dc630901-cb6a-468c-873f-da938fe9478e" providerId="ADAL" clId="{366558EA-E027-4ED9-AC1D-C8037F7350AF}" dt="2025-09-01T20:32:56.292" v="1443" actId="13926"/>
          <ac:spMkLst>
            <pc:docMk/>
            <pc:sldMk cId="1848145409" sldId="4911"/>
            <ac:spMk id="2" creationId="{EB39B921-F531-C16B-49E5-A69DFBA44BF3}"/>
          </ac:spMkLst>
        </pc:spChg>
        <pc:spChg chg="mod">
          <ac:chgData name="Andris Eglītis" userId="dc630901-cb6a-468c-873f-da938fe9478e" providerId="ADAL" clId="{366558EA-E027-4ED9-AC1D-C8037F7350AF}" dt="2025-09-02T09:13:03.232" v="1476" actId="123"/>
          <ac:spMkLst>
            <pc:docMk/>
            <pc:sldMk cId="1848145409" sldId="4911"/>
            <ac:spMk id="3" creationId="{AD8AC858-1FE9-608F-BC37-F08EFD24FD8D}"/>
          </ac:spMkLst>
        </pc:spChg>
      </pc:sldChg>
      <pc:sldChg chg="modSp mod">
        <pc:chgData name="Andris Eglītis" userId="dc630901-cb6a-468c-873f-da938fe9478e" providerId="ADAL" clId="{366558EA-E027-4ED9-AC1D-C8037F7350AF}" dt="2025-09-01T20:33:03.659" v="1445" actId="13926"/>
        <pc:sldMkLst>
          <pc:docMk/>
          <pc:sldMk cId="301854387" sldId="4912"/>
        </pc:sldMkLst>
        <pc:spChg chg="mod">
          <ac:chgData name="Andris Eglītis" userId="dc630901-cb6a-468c-873f-da938fe9478e" providerId="ADAL" clId="{366558EA-E027-4ED9-AC1D-C8037F7350AF}" dt="2025-09-01T20:33:03.659" v="1445" actId="13926"/>
          <ac:spMkLst>
            <pc:docMk/>
            <pc:sldMk cId="301854387" sldId="4912"/>
            <ac:spMk id="2" creationId="{340B09CA-32B2-8B2E-D243-B281DBC4C92D}"/>
          </ac:spMkLst>
        </pc:spChg>
      </pc:sldChg>
      <pc:sldChg chg="modSp mod">
        <pc:chgData name="Andris Eglītis" userId="dc630901-cb6a-468c-873f-da938fe9478e" providerId="ADAL" clId="{366558EA-E027-4ED9-AC1D-C8037F7350AF}" dt="2025-09-01T20:33:07.129" v="1446" actId="13926"/>
        <pc:sldMkLst>
          <pc:docMk/>
          <pc:sldMk cId="361814962" sldId="4913"/>
        </pc:sldMkLst>
        <pc:spChg chg="mod">
          <ac:chgData name="Andris Eglītis" userId="dc630901-cb6a-468c-873f-da938fe9478e" providerId="ADAL" clId="{366558EA-E027-4ED9-AC1D-C8037F7350AF}" dt="2025-09-01T20:33:07.129" v="1446" actId="13926"/>
          <ac:spMkLst>
            <pc:docMk/>
            <pc:sldMk cId="361814962" sldId="4913"/>
            <ac:spMk id="2" creationId="{340B09CA-32B2-8B2E-D243-B281DBC4C92D}"/>
          </ac:spMkLst>
        </pc:spChg>
      </pc:sldChg>
      <pc:sldChg chg="modSp new mod">
        <pc:chgData name="Andris Eglītis" userId="dc630901-cb6a-468c-873f-da938fe9478e" providerId="ADAL" clId="{366558EA-E027-4ED9-AC1D-C8037F7350AF}" dt="2025-09-01T13:03:55.431" v="137" actId="20577"/>
        <pc:sldMkLst>
          <pc:docMk/>
          <pc:sldMk cId="1023087228" sldId="4914"/>
        </pc:sldMkLst>
        <pc:spChg chg="mod">
          <ac:chgData name="Andris Eglītis" userId="dc630901-cb6a-468c-873f-da938fe9478e" providerId="ADAL" clId="{366558EA-E027-4ED9-AC1D-C8037F7350AF}" dt="2025-09-01T13:03:55.431" v="137" actId="20577"/>
          <ac:spMkLst>
            <pc:docMk/>
            <pc:sldMk cId="1023087228" sldId="4914"/>
            <ac:spMk id="2" creationId="{AAD7FBCE-C3CC-DCF2-1053-5A2843C6F242}"/>
          </ac:spMkLst>
        </pc:spChg>
      </pc:sldChg>
      <pc:sldChg chg="new del">
        <pc:chgData name="Andris Eglītis" userId="dc630901-cb6a-468c-873f-da938fe9478e" providerId="ADAL" clId="{366558EA-E027-4ED9-AC1D-C8037F7350AF}" dt="2025-09-01T13:32:16.487" v="333" actId="2696"/>
        <pc:sldMkLst>
          <pc:docMk/>
          <pc:sldMk cId="196785861" sldId="4915"/>
        </pc:sldMkLst>
      </pc:sldChg>
      <pc:sldChg chg="add del">
        <pc:chgData name="Andris Eglītis" userId="dc630901-cb6a-468c-873f-da938fe9478e" providerId="ADAL" clId="{366558EA-E027-4ED9-AC1D-C8037F7350AF}" dt="2025-09-01T14:56:15.387" v="892" actId="47"/>
        <pc:sldMkLst>
          <pc:docMk/>
          <pc:sldMk cId="2441659118" sldId="4915"/>
        </pc:sldMkLst>
      </pc:sldChg>
      <pc:sldChg chg="new del">
        <pc:chgData name="Andris Eglītis" userId="dc630901-cb6a-468c-873f-da938fe9478e" providerId="ADAL" clId="{366558EA-E027-4ED9-AC1D-C8037F7350AF}" dt="2025-09-01T13:32:07.763" v="331" actId="680"/>
        <pc:sldMkLst>
          <pc:docMk/>
          <pc:sldMk cId="3956338997" sldId="4915"/>
        </pc:sldMkLst>
      </pc:sldChg>
      <pc:sldChg chg="del">
        <pc:chgData name="Andris Eglītis" userId="dc630901-cb6a-468c-873f-da938fe9478e" providerId="ADAL" clId="{366558EA-E027-4ED9-AC1D-C8037F7350AF}" dt="2025-09-01T11:38:03.600" v="25" actId="2696"/>
        <pc:sldMkLst>
          <pc:docMk/>
          <pc:sldMk cId="1919283544" sldId="4916"/>
        </pc:sldMkLst>
      </pc:sldChg>
      <pc:sldChg chg="addSp delSp modSp add del mod">
        <pc:chgData name="Andris Eglītis" userId="dc630901-cb6a-468c-873f-da938fe9478e" providerId="ADAL" clId="{366558EA-E027-4ED9-AC1D-C8037F7350AF}" dt="2025-09-01T14:54:46.470" v="891" actId="47"/>
        <pc:sldMkLst>
          <pc:docMk/>
          <pc:sldMk cId="3173339456" sldId="4916"/>
        </pc:sldMkLst>
        <pc:spChg chg="mod">
          <ac:chgData name="Andris Eglītis" userId="dc630901-cb6a-468c-873f-da938fe9478e" providerId="ADAL" clId="{366558EA-E027-4ED9-AC1D-C8037F7350AF}" dt="2025-09-01T14:17:42.197" v="393" actId="20577"/>
          <ac:spMkLst>
            <pc:docMk/>
            <pc:sldMk cId="3173339456" sldId="4916"/>
            <ac:spMk id="2" creationId="{09AE1E4B-3E97-D962-1EDA-B71D16DDD4E1}"/>
          </ac:spMkLst>
        </pc:spChg>
        <pc:spChg chg="mod">
          <ac:chgData name="Andris Eglītis" userId="dc630901-cb6a-468c-873f-da938fe9478e" providerId="ADAL" clId="{366558EA-E027-4ED9-AC1D-C8037F7350AF}" dt="2025-09-01T14:18:41.009" v="396" actId="1076"/>
          <ac:spMkLst>
            <pc:docMk/>
            <pc:sldMk cId="3173339456" sldId="4916"/>
            <ac:spMk id="3" creationId="{8E3FEC1A-F27C-B7D1-405D-D29E3C99897A}"/>
          </ac:spMkLst>
        </pc:spChg>
        <pc:picChg chg="add del mod">
          <ac:chgData name="Andris Eglītis" userId="dc630901-cb6a-468c-873f-da938fe9478e" providerId="ADAL" clId="{366558EA-E027-4ED9-AC1D-C8037F7350AF}" dt="2025-09-01T14:01:05.754" v="344" actId="478"/>
          <ac:picMkLst>
            <pc:docMk/>
            <pc:sldMk cId="3173339456" sldId="4916"/>
            <ac:picMk id="1026" creationId="{8F51B916-4C63-A212-DB03-908EDE400013}"/>
          </ac:picMkLst>
        </pc:picChg>
        <pc:picChg chg="add del mod">
          <ac:chgData name="Andris Eglītis" userId="dc630901-cb6a-468c-873f-da938fe9478e" providerId="ADAL" clId="{366558EA-E027-4ED9-AC1D-C8037F7350AF}" dt="2025-09-01T14:20:53.529" v="400" actId="21"/>
          <ac:picMkLst>
            <pc:docMk/>
            <pc:sldMk cId="3173339456" sldId="4916"/>
            <ac:picMk id="1028" creationId="{66A6EA31-0888-7809-580D-13F6F8414FEA}"/>
          </ac:picMkLst>
        </pc:picChg>
        <pc:picChg chg="add del mod">
          <ac:chgData name="Andris Eglītis" userId="dc630901-cb6a-468c-873f-da938fe9478e" providerId="ADAL" clId="{366558EA-E027-4ED9-AC1D-C8037F7350AF}" dt="2025-09-01T14:22:32.209" v="441" actId="21"/>
          <ac:picMkLst>
            <pc:docMk/>
            <pc:sldMk cId="3173339456" sldId="4916"/>
            <ac:picMk id="1030" creationId="{A5BCFE04-E96B-DB60-C595-6AABAC087AE3}"/>
          </ac:picMkLst>
        </pc:picChg>
      </pc:sldChg>
      <pc:sldChg chg="modSp add del mod">
        <pc:chgData name="Andris Eglītis" userId="dc630901-cb6a-468c-873f-da938fe9478e" providerId="ADAL" clId="{366558EA-E027-4ED9-AC1D-C8037F7350AF}" dt="2025-09-02T07:14:22.571" v="1466" actId="6549"/>
        <pc:sldMkLst>
          <pc:docMk/>
          <pc:sldMk cId="3359452016" sldId="4916"/>
        </pc:sldMkLst>
        <pc:spChg chg="mod">
          <ac:chgData name="Andris Eglītis" userId="dc630901-cb6a-468c-873f-da938fe9478e" providerId="ADAL" clId="{366558EA-E027-4ED9-AC1D-C8037F7350AF}" dt="2025-09-02T07:14:22.571" v="1466" actId="6549"/>
          <ac:spMkLst>
            <pc:docMk/>
            <pc:sldMk cId="3359452016" sldId="4916"/>
            <ac:spMk id="12" creationId="{D018FE4D-3F73-41BA-8EE2-EC2331D1CE04}"/>
          </ac:spMkLst>
        </pc:spChg>
        <pc:spChg chg="mod">
          <ac:chgData name="Andris Eglītis" userId="dc630901-cb6a-468c-873f-da938fe9478e" providerId="ADAL" clId="{366558EA-E027-4ED9-AC1D-C8037F7350AF}" dt="2025-09-01T18:54:05.205" v="903" actId="108"/>
          <ac:spMkLst>
            <pc:docMk/>
            <pc:sldMk cId="3359452016" sldId="4916"/>
            <ac:spMk id="14" creationId="{80171496-A0B2-4F38-BC6F-46D6013384F3}"/>
          </ac:spMkLst>
        </pc:spChg>
      </pc:sldChg>
      <pc:sldChg chg="add del">
        <pc:chgData name="Andris Eglītis" userId="dc630901-cb6a-468c-873f-da938fe9478e" providerId="ADAL" clId="{366558EA-E027-4ED9-AC1D-C8037F7350AF}" dt="2025-09-01T14:20:46.574" v="399" actId="47"/>
        <pc:sldMkLst>
          <pc:docMk/>
          <pc:sldMk cId="4232737522" sldId="4917"/>
        </pc:sldMkLst>
      </pc:sldChg>
      <pc:sldChg chg="addSp delSp modSp add mod ord setBg modClrScheme chgLayout">
        <pc:chgData name="Andris Eglītis" userId="dc630901-cb6a-468c-873f-da938fe9478e" providerId="ADAL" clId="{366558EA-E027-4ED9-AC1D-C8037F7350AF}" dt="2025-09-02T09:24:14.280" v="1512" actId="20578"/>
        <pc:sldMkLst>
          <pc:docMk/>
          <pc:sldMk cId="3094437218" sldId="4918"/>
        </pc:sldMkLst>
        <pc:spChg chg="mod">
          <ac:chgData name="Andris Eglītis" userId="dc630901-cb6a-468c-873f-da938fe9478e" providerId="ADAL" clId="{366558EA-E027-4ED9-AC1D-C8037F7350AF}" dt="2025-09-01T20:34:00.148" v="1458" actId="20577"/>
          <ac:spMkLst>
            <pc:docMk/>
            <pc:sldMk cId="3094437218" sldId="4918"/>
            <ac:spMk id="2" creationId="{927148C2-54B8-4CAF-B159-F88B0F293DB1}"/>
          </ac:spMkLst>
        </pc:spChg>
        <pc:spChg chg="mod">
          <ac:chgData name="Andris Eglītis" userId="dc630901-cb6a-468c-873f-da938fe9478e" providerId="ADAL" clId="{366558EA-E027-4ED9-AC1D-C8037F7350AF}" dt="2025-09-01T14:54:41.731" v="890" actId="1076"/>
          <ac:spMkLst>
            <pc:docMk/>
            <pc:sldMk cId="3094437218" sldId="4918"/>
            <ac:spMk id="9" creationId="{93135B5A-E33F-4517-8585-4B5930822E85}"/>
          </ac:spMkLst>
        </pc:spChg>
        <pc:spChg chg="mod">
          <ac:chgData name="Andris Eglītis" userId="dc630901-cb6a-468c-873f-da938fe9478e" providerId="ADAL" clId="{366558EA-E027-4ED9-AC1D-C8037F7350AF}" dt="2025-09-01T19:32:13.939" v="1116" actId="20577"/>
          <ac:spMkLst>
            <pc:docMk/>
            <pc:sldMk cId="3094437218" sldId="4918"/>
            <ac:spMk id="14" creationId="{80171496-A0B2-4F38-BC6F-46D6013384F3}"/>
          </ac:spMkLst>
        </pc:spChg>
        <pc:spChg chg="add del mod">
          <ac:chgData name="Andris Eglītis" userId="dc630901-cb6a-468c-873f-da938fe9478e" providerId="ADAL" clId="{366558EA-E027-4ED9-AC1D-C8037F7350AF}" dt="2025-09-01T14:21:26.989" v="406" actId="26606"/>
          <ac:spMkLst>
            <pc:docMk/>
            <pc:sldMk cId="3094437218" sldId="4918"/>
            <ac:spMk id="19" creationId="{0A8AA462-C67B-D1A8-7EB9-9407F99F220C}"/>
          </ac:spMkLst>
        </pc:spChg>
        <pc:spChg chg="add del mod">
          <ac:chgData name="Andris Eglītis" userId="dc630901-cb6a-468c-873f-da938fe9478e" providerId="ADAL" clId="{366558EA-E027-4ED9-AC1D-C8037F7350AF}" dt="2025-09-01T14:21:26.989" v="406" actId="26606"/>
          <ac:spMkLst>
            <pc:docMk/>
            <pc:sldMk cId="3094437218" sldId="4918"/>
            <ac:spMk id="21" creationId="{337CC313-F006-97D8-DAC1-78258BEDB5E6}"/>
          </ac:spMkLst>
        </pc:spChg>
        <pc:picChg chg="add mod ord">
          <ac:chgData name="Andris Eglītis" userId="dc630901-cb6a-468c-873f-da938fe9478e" providerId="ADAL" clId="{366558EA-E027-4ED9-AC1D-C8037F7350AF}" dt="2025-09-01T14:54:26.768" v="887" actId="14100"/>
          <ac:picMkLst>
            <pc:docMk/>
            <pc:sldMk cId="3094437218" sldId="4918"/>
            <ac:picMk id="3" creationId="{21183DAE-EA4A-8762-D44C-0CD95D623576}"/>
          </ac:picMkLst>
        </pc:picChg>
        <pc:picChg chg="add mod">
          <ac:chgData name="Andris Eglītis" userId="dc630901-cb6a-468c-873f-da938fe9478e" providerId="ADAL" clId="{366558EA-E027-4ED9-AC1D-C8037F7350AF}" dt="2025-09-01T14:25:06.278" v="470" actId="14100"/>
          <ac:picMkLst>
            <pc:docMk/>
            <pc:sldMk cId="3094437218" sldId="4918"/>
            <ac:picMk id="4" creationId="{908FB6DE-5779-9507-5098-0451B7C92E74}"/>
          </ac:picMkLst>
        </pc:picChg>
        <pc:picChg chg="del">
          <ac:chgData name="Andris Eglītis" userId="dc630901-cb6a-468c-873f-da938fe9478e" providerId="ADAL" clId="{366558EA-E027-4ED9-AC1D-C8037F7350AF}" dt="2025-09-01T14:20:55.906" v="401" actId="478"/>
          <ac:picMkLst>
            <pc:docMk/>
            <pc:sldMk cId="3094437218" sldId="4918"/>
            <ac:picMk id="7" creationId="{984ED0EA-A202-4004-8699-AB5195C0AF04}"/>
          </ac:picMkLst>
        </pc:picChg>
        <pc:picChg chg="del">
          <ac:chgData name="Andris Eglītis" userId="dc630901-cb6a-468c-873f-da938fe9478e" providerId="ADAL" clId="{366558EA-E027-4ED9-AC1D-C8037F7350AF}" dt="2025-09-01T14:20:56.892" v="402" actId="478"/>
          <ac:picMkLst>
            <pc:docMk/>
            <pc:sldMk cId="3094437218" sldId="4918"/>
            <ac:picMk id="8" creationId="{8E0B6320-0CA5-43B7-8715-7296F85466C6}"/>
          </ac:picMkLst>
        </pc:picChg>
      </pc:sldChg>
      <pc:sldChg chg="modSp new del mod">
        <pc:chgData name="Andris Eglītis" userId="dc630901-cb6a-468c-873f-da938fe9478e" providerId="ADAL" clId="{366558EA-E027-4ED9-AC1D-C8037F7350AF}" dt="2025-09-01T20:19:52.832" v="1321" actId="47"/>
        <pc:sldMkLst>
          <pc:docMk/>
          <pc:sldMk cId="2964249707" sldId="4919"/>
        </pc:sldMkLst>
        <pc:spChg chg="mod">
          <ac:chgData name="Andris Eglītis" userId="dc630901-cb6a-468c-873f-da938fe9478e" providerId="ADAL" clId="{366558EA-E027-4ED9-AC1D-C8037F7350AF}" dt="2025-09-01T19:54:05.886" v="1177" actId="20577"/>
          <ac:spMkLst>
            <pc:docMk/>
            <pc:sldMk cId="2964249707" sldId="4919"/>
            <ac:spMk id="2" creationId="{DA2312A1-ED8F-9C49-1479-B0EF23E764C4}"/>
          </ac:spMkLst>
        </pc:spChg>
      </pc:sldChg>
      <pc:sldChg chg="del">
        <pc:chgData name="Andris Eglītis" userId="dc630901-cb6a-468c-873f-da938fe9478e" providerId="ADAL" clId="{366558EA-E027-4ED9-AC1D-C8037F7350AF}" dt="2025-09-01T11:41:17.246" v="34" actId="2696"/>
        <pc:sldMkLst>
          <pc:docMk/>
          <pc:sldMk cId="3074182531" sldId="4919"/>
        </pc:sldMkLst>
      </pc:sldChg>
      <pc:sldChg chg="add del">
        <pc:chgData name="Andris Eglītis" userId="dc630901-cb6a-468c-873f-da938fe9478e" providerId="ADAL" clId="{366558EA-E027-4ED9-AC1D-C8037F7350AF}" dt="2025-09-01T12:28:55.598" v="83" actId="2696"/>
        <pc:sldMkLst>
          <pc:docMk/>
          <pc:sldMk cId="3102286612" sldId="4919"/>
        </pc:sldMkLst>
      </pc:sldChg>
      <pc:sldChg chg="addSp delSp modSp add mod ord">
        <pc:chgData name="Andris Eglītis" userId="dc630901-cb6a-468c-873f-da938fe9478e" providerId="ADAL" clId="{366558EA-E027-4ED9-AC1D-C8037F7350AF}" dt="2025-09-02T09:25:54.382" v="1541" actId="6549"/>
        <pc:sldMkLst>
          <pc:docMk/>
          <pc:sldMk cId="2955265450" sldId="4920"/>
        </pc:sldMkLst>
        <pc:spChg chg="mod">
          <ac:chgData name="Andris Eglītis" userId="dc630901-cb6a-468c-873f-da938fe9478e" providerId="ADAL" clId="{366558EA-E027-4ED9-AC1D-C8037F7350AF}" dt="2025-09-01T20:34:08.894" v="1460" actId="13926"/>
          <ac:spMkLst>
            <pc:docMk/>
            <pc:sldMk cId="2955265450" sldId="4920"/>
            <ac:spMk id="2" creationId="{927148C2-54B8-4CAF-B159-F88B0F293DB1}"/>
          </ac:spMkLst>
        </pc:spChg>
        <pc:spChg chg="mod">
          <ac:chgData name="Andris Eglītis" userId="dc630901-cb6a-468c-873f-da938fe9478e" providerId="ADAL" clId="{366558EA-E027-4ED9-AC1D-C8037F7350AF}" dt="2025-09-01T20:21:22.033" v="1329"/>
          <ac:spMkLst>
            <pc:docMk/>
            <pc:sldMk cId="2955265450" sldId="4920"/>
            <ac:spMk id="9" creationId="{93135B5A-E33F-4517-8585-4B5930822E85}"/>
          </ac:spMkLst>
        </pc:spChg>
        <pc:spChg chg="mod">
          <ac:chgData name="Andris Eglītis" userId="dc630901-cb6a-468c-873f-da938fe9478e" providerId="ADAL" clId="{366558EA-E027-4ED9-AC1D-C8037F7350AF}" dt="2025-09-02T09:25:54.382" v="1541" actId="6549"/>
          <ac:spMkLst>
            <pc:docMk/>
            <pc:sldMk cId="2955265450" sldId="4920"/>
            <ac:spMk id="14" creationId="{80171496-A0B2-4F38-BC6F-46D6013384F3}"/>
          </ac:spMkLst>
        </pc:spChg>
        <pc:picChg chg="del">
          <ac:chgData name="Andris Eglītis" userId="dc630901-cb6a-468c-873f-da938fe9478e" providerId="ADAL" clId="{366558EA-E027-4ED9-AC1D-C8037F7350AF}" dt="2025-09-01T20:04:52.052" v="1270" actId="478"/>
          <ac:picMkLst>
            <pc:docMk/>
            <pc:sldMk cId="2955265450" sldId="4920"/>
            <ac:picMk id="3" creationId="{21183DAE-EA4A-8762-D44C-0CD95D623576}"/>
          </ac:picMkLst>
        </pc:picChg>
        <pc:picChg chg="del">
          <ac:chgData name="Andris Eglītis" userId="dc630901-cb6a-468c-873f-da938fe9478e" providerId="ADAL" clId="{366558EA-E027-4ED9-AC1D-C8037F7350AF}" dt="2025-09-01T20:04:53.067" v="1271" actId="478"/>
          <ac:picMkLst>
            <pc:docMk/>
            <pc:sldMk cId="2955265450" sldId="4920"/>
            <ac:picMk id="4" creationId="{908FB6DE-5779-9507-5098-0451B7C92E74}"/>
          </ac:picMkLst>
        </pc:picChg>
        <pc:picChg chg="add del mod">
          <ac:chgData name="Andris Eglītis" userId="dc630901-cb6a-468c-873f-da938fe9478e" providerId="ADAL" clId="{366558EA-E027-4ED9-AC1D-C8037F7350AF}" dt="2025-09-01T20:09:45.068" v="1275" actId="478"/>
          <ac:picMkLst>
            <pc:docMk/>
            <pc:sldMk cId="2955265450" sldId="4920"/>
            <ac:picMk id="6" creationId="{97E9EB2C-177D-E84D-4AC5-7B5302BA3040}"/>
          </ac:picMkLst>
        </pc:picChg>
        <pc:picChg chg="add mod modCrop">
          <ac:chgData name="Andris Eglītis" userId="dc630901-cb6a-468c-873f-da938fe9478e" providerId="ADAL" clId="{366558EA-E027-4ED9-AC1D-C8037F7350AF}" dt="2025-09-01T20:16:26.575" v="1283" actId="1076"/>
          <ac:picMkLst>
            <pc:docMk/>
            <pc:sldMk cId="2955265450" sldId="4920"/>
            <ac:picMk id="8" creationId="{57DBEE41-045B-969F-B30A-52D82F94E7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EFAEA-67A9-46F2-89DE-A15813267C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8C22BDB-6DF1-4DFF-A86A-BC27C2F19A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8DDB413-23AE-4FD9-B128-70BBB3495FFE}" type="datetimeFigureOut">
              <a:rPr lang="lv-LV"/>
              <a:pPr>
                <a:defRPr/>
              </a:pPr>
              <a:t>02.09.2025</a:t>
            </a:fld>
            <a:endParaRPr lang="lv-LV"/>
          </a:p>
        </p:txBody>
      </p:sp>
      <p:sp>
        <p:nvSpPr>
          <p:cNvPr id="4" name="Slide Image Placeholder 3">
            <a:extLst>
              <a:ext uri="{FF2B5EF4-FFF2-40B4-BE49-F238E27FC236}">
                <a16:creationId xmlns:a16="http://schemas.microsoft.com/office/drawing/2014/main" id="{2711657D-F1BC-4619-8C20-2EC4287BA1F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17C91D9-BFAC-4251-8179-5107422E4F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CEBBB24-32A1-4972-9764-4153D29739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D6736C-38A2-4250-B959-4811915D0B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84FCD5-F6BA-425D-B7E1-1B8D321977B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a:t>
            </a:fld>
            <a:endParaRPr lang="lv-LV" altLang="en-US"/>
          </a:p>
        </p:txBody>
      </p:sp>
    </p:spTree>
    <p:extLst>
      <p:ext uri="{BB962C8B-B14F-4D97-AF65-F5344CB8AC3E}">
        <p14:creationId xmlns:p14="http://schemas.microsoft.com/office/powerpoint/2010/main" val="348008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EE0F34E-6723-4C0C-9043-00F5D028D96C}" type="slidenum">
              <a:rPr lang="lv-LV" smtClean="0"/>
              <a:t>10</a:t>
            </a:fld>
            <a:endParaRPr lang="lv-LV"/>
          </a:p>
        </p:txBody>
      </p:sp>
    </p:spTree>
    <p:extLst>
      <p:ext uri="{BB962C8B-B14F-4D97-AF65-F5344CB8AC3E}">
        <p14:creationId xmlns:p14="http://schemas.microsoft.com/office/powerpoint/2010/main" val="284599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lv-LV" altLang="lv-LV"/>
              <a:t>Projekta mērķis ir </a:t>
            </a:r>
            <a:r>
              <a:rPr lang="lv-LV" altLang="lv-LV" b="1"/>
              <a:t>sniegt atbalstu pašvaldību un reģionu speciālistu prasmju paaugstināšanā, lai nodrošinātu virzību uz </a:t>
            </a:r>
            <a:r>
              <a:rPr lang="lv-LV" altLang="lv-LV" b="1" err="1"/>
              <a:t>klimatneitrālu</a:t>
            </a:r>
            <a:r>
              <a:rPr lang="lv-LV" altLang="lv-LV" b="1"/>
              <a:t> ekonomiku un mazinātu riskus saistībā ar klimata pārmaiņām visvairāk skartajos reģionos, veicinot sociālekonomisko seku mazināšanu.</a:t>
            </a:r>
          </a:p>
          <a:p>
            <a:pPr marL="171450" indent="-171450">
              <a:buFont typeface="Wingdings" panose="05000000000000000000" pitchFamily="2" charset="2"/>
              <a:buChar char="§"/>
            </a:pPr>
            <a:r>
              <a:rPr lang="lv-LV" altLang="lv-LV" b="0"/>
              <a:t>Sniedzot atbalstu pašvaldību un reģionu speciālistu zināšanu un prasmju pilnveidošanai </a:t>
            </a:r>
            <a:r>
              <a:rPr lang="lv-LV" altLang="lv-LV" b="0" err="1"/>
              <a:t>klimatneitrālas</a:t>
            </a:r>
            <a:r>
              <a:rPr lang="lv-LV" altLang="lv-LV" b="0"/>
              <a:t> ekonomikas jautājumos, </a:t>
            </a:r>
            <a:r>
              <a:rPr lang="lv-LV" altLang="lv-LV" b="1"/>
              <a:t>tiks radīti labvēlīgi priekšnosacījumi efektīvākai un koordinētākai nozaru transformācijai uz </a:t>
            </a:r>
            <a:r>
              <a:rPr lang="lv-LV" altLang="lv-LV" b="1" err="1"/>
              <a:t>klimatneitrāliem</a:t>
            </a:r>
            <a:r>
              <a:rPr lang="lv-LV" altLang="lv-LV" b="1"/>
              <a:t> risinājumiem, kas ir saskaņā ar reģionu un pašvaldību attīstības programmās noteikto teritorijas attīstības perspektīvu.</a:t>
            </a:r>
          </a:p>
          <a:p>
            <a:pPr marL="342900" indent="-342900" algn="just">
              <a:spcBef>
                <a:spcPts val="1200"/>
              </a:spcBef>
              <a:buFont typeface="Wingdings" panose="05000000000000000000" pitchFamily="2" charset="2"/>
              <a:buChar char="v"/>
            </a:pPr>
            <a:r>
              <a:rPr lang="pt-BR" sz="1900" b="1"/>
              <a:t>Kopējais pieejamais finansējums ir </a:t>
            </a:r>
            <a:r>
              <a:rPr lang="lv-LV" sz="1900" b="1"/>
              <a:t>1 684 987  </a:t>
            </a:r>
            <a:r>
              <a:rPr lang="lv-LV" sz="1900" b="1" i="1" err="1"/>
              <a:t>euro</a:t>
            </a:r>
            <a:r>
              <a:rPr lang="lv-LV" sz="1900" b="1"/>
              <a:t>, t.sk.</a:t>
            </a:r>
            <a:r>
              <a:rPr lang="lv-LV" sz="1900"/>
              <a:t>:</a:t>
            </a:r>
          </a:p>
          <a:p>
            <a:pPr marL="1104900" lvl="1" indent="-342900" algn="just">
              <a:spcBef>
                <a:spcPts val="1200"/>
              </a:spcBef>
              <a:buFont typeface="Wingdings" panose="05000000000000000000" pitchFamily="2" charset="2"/>
              <a:buChar char="v"/>
            </a:pPr>
            <a:r>
              <a:rPr lang="lv-LV" sz="1900">
                <a:latin typeface="Verdana" panose="020B0604030504040204" pitchFamily="34" charset="0"/>
                <a:ea typeface="Verdana" panose="020B0604030504040204" pitchFamily="34" charset="0"/>
              </a:rPr>
              <a:t>Taisnīgas pārkārtošanās fonda finansējums 1 432 238  </a:t>
            </a:r>
            <a:r>
              <a:rPr lang="lv-LV" sz="1900" i="1" err="1">
                <a:latin typeface="Verdana" panose="020B0604030504040204" pitchFamily="34" charset="0"/>
                <a:ea typeface="Verdana" panose="020B0604030504040204" pitchFamily="34" charset="0"/>
              </a:rPr>
              <a:t>euro</a:t>
            </a:r>
            <a:r>
              <a:rPr lang="lv-LV" sz="1900" i="1">
                <a:latin typeface="Verdana" panose="020B0604030504040204" pitchFamily="34" charset="0"/>
                <a:ea typeface="Verdana" panose="020B0604030504040204" pitchFamily="34" charset="0"/>
              </a:rPr>
              <a:t> </a:t>
            </a:r>
          </a:p>
          <a:p>
            <a:pPr marL="1104900" lvl="1" indent="-342900" algn="just">
              <a:spcBef>
                <a:spcPts val="1200"/>
              </a:spcBef>
              <a:buFont typeface="Wingdings" panose="05000000000000000000" pitchFamily="2" charset="2"/>
              <a:buChar char="v"/>
            </a:pPr>
            <a:r>
              <a:rPr lang="lv-LV" sz="1900">
                <a:latin typeface="Verdana" panose="020B0604030504040204" pitchFamily="34" charset="0"/>
                <a:ea typeface="Verdana" panose="020B0604030504040204" pitchFamily="34" charset="0"/>
              </a:rPr>
              <a:t>Valsts budžeta līdzfinansējums 252 749 </a:t>
            </a:r>
            <a:r>
              <a:rPr lang="lv-LV" sz="1900" i="1">
                <a:latin typeface="Verdana" panose="020B0604030504040204" pitchFamily="34" charset="0"/>
                <a:ea typeface="Verdana" panose="020B0604030504040204" pitchFamily="34" charset="0"/>
              </a:rPr>
              <a:t> </a:t>
            </a:r>
            <a:r>
              <a:rPr lang="lv-LV" sz="1900" i="1" err="1">
                <a:latin typeface="Verdana" panose="020B0604030504040204" pitchFamily="34" charset="0"/>
                <a:ea typeface="Verdana" panose="020B0604030504040204" pitchFamily="34" charset="0"/>
              </a:rPr>
              <a:t>euro</a:t>
            </a:r>
            <a:r>
              <a:rPr lang="lv-LV" sz="1900" i="1">
                <a:latin typeface="Verdana" panose="020B0604030504040204" pitchFamily="34" charset="0"/>
                <a:ea typeface="Verdana" panose="020B0604030504040204" pitchFamily="34" charset="0"/>
              </a:rPr>
              <a:t>;</a:t>
            </a:r>
          </a:p>
          <a:p>
            <a:pPr lvl="1" indent="0" algn="just">
              <a:spcBef>
                <a:spcPts val="1200"/>
              </a:spcBef>
              <a:buNone/>
            </a:pPr>
            <a:r>
              <a:rPr lang="lv-LV" sz="1900">
                <a:latin typeface="Verdana" panose="020B0604030504040204" pitchFamily="34" charset="0"/>
                <a:ea typeface="Verdana" panose="020B0604030504040204" pitchFamily="34" charset="0"/>
              </a:rPr>
              <a:t>no tā:</a:t>
            </a:r>
          </a:p>
          <a:p>
            <a:pPr marL="1104900" marR="0" lvl="1" indent="-342900" algn="just" defTabSz="938213" rtl="0" eaLnBrk="0" fontAlgn="base" latinLnBrk="0" hangingPunct="0">
              <a:lnSpc>
                <a:spcPct val="100000"/>
              </a:lnSpc>
              <a:spcBef>
                <a:spcPts val="1200"/>
              </a:spcBef>
              <a:spcAft>
                <a:spcPct val="0"/>
              </a:spcAft>
              <a:buClrTx/>
              <a:buSzTx/>
              <a:buFontTx/>
              <a:buChar char="-"/>
              <a:tabLst/>
              <a:defRPr/>
            </a:pPr>
            <a:r>
              <a:rPr kumimoji="0" lang="lv-LV"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VARAM: 606 595 </a:t>
            </a:r>
            <a:r>
              <a:rPr kumimoji="0" lang="lv-LV" sz="1800" b="0" i="1"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euro</a:t>
            </a:r>
            <a:endParaRPr kumimoji="0" lang="lv-LV"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104900" lvl="1" indent="-342900" algn="just">
              <a:spcBef>
                <a:spcPts val="1200"/>
              </a:spcBef>
              <a:buFontTx/>
              <a:buChar char="-"/>
            </a:pPr>
            <a:r>
              <a:rPr lang="lv-LV" sz="1900">
                <a:latin typeface="Verdana" panose="020B0604030504040204" pitchFamily="34" charset="0"/>
                <a:ea typeface="Verdana" panose="020B0604030504040204" pitchFamily="34" charset="0"/>
              </a:rPr>
              <a:t>Katram plānošanas reģionam: 269 598 </a:t>
            </a:r>
            <a:r>
              <a:rPr lang="lv-LV" sz="1900" i="1" err="1">
                <a:latin typeface="Verdana" panose="020B0604030504040204" pitchFamily="34" charset="0"/>
                <a:ea typeface="Verdana" panose="020B0604030504040204" pitchFamily="34" charset="0"/>
              </a:rPr>
              <a:t>euro</a:t>
            </a:r>
            <a:endParaRPr lang="lv-LV" sz="1900" i="1">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endParaRPr lang="lv-LV" altLang="lv-LV" b="1"/>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19</a:t>
            </a:fld>
            <a:endParaRPr lang="lv-LV" altLang="en-US"/>
          </a:p>
        </p:txBody>
      </p:sp>
    </p:spTree>
    <p:extLst>
      <p:ext uri="{BB962C8B-B14F-4D97-AF65-F5344CB8AC3E}">
        <p14:creationId xmlns:p14="http://schemas.microsoft.com/office/powerpoint/2010/main" val="382971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5092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56FB-FE44-B285-1089-791CD91D42C2}"/>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90C0764-E344-D5EF-07B1-21948084D7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30C44DE-4841-6FA7-BCFD-7C9E4554FA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B5B90102-A593-2722-277D-365C4A8EBE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771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18751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FAC0-9EB1-46FA-8EE7-E35B57F4EB9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12DE0B5-FD68-4DB1-8E47-60A4FD60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720FFAD-F477-4135-A154-E07305D49B1E}"/>
              </a:ext>
            </a:extLst>
          </p:cNvPr>
          <p:cNvSpPr>
            <a:spLocks noGrp="1"/>
          </p:cNvSpPr>
          <p:nvPr>
            <p:ph type="dt" sz="half" idx="10"/>
          </p:nvPr>
        </p:nvSpPr>
        <p:spPr/>
        <p:txBody>
          <a:bodyPr/>
          <a:lstStyle/>
          <a:p>
            <a:fld id="{5DE75EBF-FC85-4E87-93DD-76DC5B71F16D}" type="datetimeFigureOut">
              <a:rPr lang="lv-LV" smtClean="0"/>
              <a:t>02.09.2025</a:t>
            </a:fld>
            <a:endParaRPr lang="lv-LV"/>
          </a:p>
        </p:txBody>
      </p:sp>
      <p:sp>
        <p:nvSpPr>
          <p:cNvPr id="5" name="Footer Placeholder 4">
            <a:extLst>
              <a:ext uri="{FF2B5EF4-FFF2-40B4-BE49-F238E27FC236}">
                <a16:creationId xmlns:a16="http://schemas.microsoft.com/office/drawing/2014/main" id="{19F69CDF-3F70-4E3A-9ABE-99175BAD9B6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9E09B6-3C94-49A9-BCCF-DDEEDAFCE08E}"/>
              </a:ext>
            </a:extLst>
          </p:cNvPr>
          <p:cNvSpPr>
            <a:spLocks noGrp="1"/>
          </p:cNvSpPr>
          <p:nvPr>
            <p:ph type="sldNum" sz="quarter" idx="12"/>
          </p:nvPr>
        </p:nvSpPr>
        <p:spPr/>
        <p:txBody>
          <a:bodyPr/>
          <a:lstStyle/>
          <a:p>
            <a:fld id="{163DD299-CA77-4BC1-B2BE-C043B6CEF085}" type="slidenum">
              <a:rPr lang="lv-LV" smtClean="0"/>
              <a:t>‹#›</a:t>
            </a:fld>
            <a:endParaRPr lang="lv-LV"/>
          </a:p>
        </p:txBody>
      </p:sp>
    </p:spTree>
    <p:extLst>
      <p:ext uri="{BB962C8B-B14F-4D97-AF65-F5344CB8AC3E}">
        <p14:creationId xmlns:p14="http://schemas.microsoft.com/office/powerpoint/2010/main" val="126999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2359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9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216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1412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00340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94610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00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4554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9/2/2025</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cid:image006.png@01D9A8E1.9CACD260" TargetMode="External"/><Relationship Id="rId3" Type="http://schemas.openxmlformats.org/officeDocument/2006/relationships/tags" Target="../tags/tag6.xml"/><Relationship Id="rId21" Type="http://schemas.openxmlformats.org/officeDocument/2006/relationships/hyperlink" Target="https://www.linkedin.com/company/vides-aizsardz%C4%ABbas-un-re%C4%A3ion%C4%81l%C4%81s-att%C4%ABst%C4%ABbas-ministrija/" TargetMode="Externa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image" Target="../media/image19.png"/><Relationship Id="rId20" Type="http://schemas.openxmlformats.org/officeDocument/2006/relationships/image" Target="cid:image007.png@01D9A8E1.9CACD260" TargetMode="Externa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cid:image011.png@01D9A8E1.9CACD260" TargetMode="External"/><Relationship Id="rId5" Type="http://schemas.openxmlformats.org/officeDocument/2006/relationships/tags" Target="../tags/tag8.xml"/><Relationship Id="rId15" Type="http://schemas.openxmlformats.org/officeDocument/2006/relationships/hyperlink" Target="https://twitter.com/VARAM_Latvija" TargetMode="External"/><Relationship Id="rId23" Type="http://schemas.openxmlformats.org/officeDocument/2006/relationships/image" Target="../media/image23.png"/><Relationship Id="rId10" Type="http://schemas.openxmlformats.org/officeDocument/2006/relationships/tags" Target="../tags/tag13.xml"/><Relationship Id="rId19" Type="http://schemas.openxmlformats.org/officeDocument/2006/relationships/image" Target="../media/image21.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9.xm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custDataLst>
              <p:tags r:id="rId1"/>
            </p:custDataLst>
          </p:nvPr>
        </p:nvSpPr>
        <p:spPr>
          <a:xfrm>
            <a:off x="914400" y="3225800"/>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custDataLst>
              <p:tags r:id="rId2"/>
            </p:custDataLst>
          </p:nvPr>
        </p:nvSpPr>
        <p:spPr>
          <a:xfrm>
            <a:off x="914399" y="3814364"/>
            <a:ext cx="10787063" cy="956650"/>
          </a:xfrm>
        </p:spPr>
        <p:txBody>
          <a:bodyPr wrap="square">
            <a:spAutoFit/>
          </a:bodyPr>
          <a:lstStyle/>
          <a:p>
            <a:r>
              <a:rPr lang="lv-LV" sz="2800" b="1" dirty="0">
                <a:solidFill>
                  <a:srgbClr val="257735"/>
                </a:solidFill>
              </a:rPr>
              <a:t> Uzņēmējdarbības teritoriju attīstīšanas pieredze pašvaldībās, virzoties uz klimata mērķu sasniegšanu</a:t>
            </a:r>
            <a:endParaRPr lang="lv-LV" altLang="lv-LV" sz="2800" b="1" dirty="0">
              <a:solidFill>
                <a:srgbClr val="257735"/>
              </a:solidFill>
            </a:endParaRPr>
          </a:p>
        </p:txBody>
      </p:sp>
      <p:sp>
        <p:nvSpPr>
          <p:cNvPr id="12292" name="Text Placeholder 2">
            <a:extLst>
              <a:ext uri="{FF2B5EF4-FFF2-40B4-BE49-F238E27FC236}">
                <a16:creationId xmlns:a16="http://schemas.microsoft.com/office/drawing/2014/main" id="{BA5D4051-60C8-4C38-95E3-0A5B1D78DCC1}"/>
              </a:ext>
            </a:extLst>
          </p:cNvPr>
          <p:cNvSpPr>
            <a:spLocks noGrp="1"/>
          </p:cNvSpPr>
          <p:nvPr>
            <p:ph type="body" sz="quarter" idx="11"/>
            <p:custDataLst>
              <p:tags r:id="rId3"/>
            </p:custDataLst>
          </p:nvPr>
        </p:nvSpPr>
        <p:spPr>
          <a:xfrm>
            <a:off x="914400" y="5903913"/>
            <a:ext cx="10363200" cy="639762"/>
          </a:xfrm>
        </p:spPr>
        <p:txBody>
          <a:bodyPr/>
          <a:lstStyle/>
          <a:p>
            <a:r>
              <a:rPr lang="lv-LV" altLang="lv-LV" dirty="0"/>
              <a:t>VARAM Valsts ilgtspējīgas attīstības plānošanas departaments</a:t>
            </a:r>
          </a:p>
          <a:p>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4905536" y="365125"/>
            <a:ext cx="6353014" cy="1325563"/>
          </a:xfrm>
        </p:spPr>
        <p:txBody>
          <a:bodyPr>
            <a:normAutofit/>
          </a:bodyPr>
          <a:lstStyle/>
          <a:p>
            <a:r>
              <a:rPr lang="lv-LV" sz="2200" b="1" dirty="0">
                <a:solidFill>
                  <a:srgbClr val="257735"/>
                </a:solidFill>
                <a:latin typeface="Verdana"/>
                <a:ea typeface="Verdana"/>
              </a:rPr>
              <a:t>Vieglās rūpniecības ražotnes izveide Augšdaugavas novada Randenē</a:t>
            </a:r>
          </a:p>
        </p:txBody>
      </p:sp>
      <p:sp>
        <p:nvSpPr>
          <p:cNvPr id="14" name="TextBox 13">
            <a:extLst>
              <a:ext uri="{FF2B5EF4-FFF2-40B4-BE49-F238E27FC236}">
                <a16:creationId xmlns:a16="http://schemas.microsoft.com/office/drawing/2014/main" id="{80171496-A0B2-4F38-BC6F-46D6013384F3}"/>
              </a:ext>
            </a:extLst>
          </p:cNvPr>
          <p:cNvSpPr txBox="1"/>
          <p:nvPr/>
        </p:nvSpPr>
        <p:spPr>
          <a:xfrm>
            <a:off x="4866490" y="2414588"/>
            <a:ext cx="6874328" cy="3370153"/>
          </a:xfrm>
          <a:prstGeom prst="rect">
            <a:avLst/>
          </a:prstGeom>
          <a:noFill/>
        </p:spPr>
        <p:txBody>
          <a:bodyPr wrap="square">
            <a:spAutoFit/>
          </a:bodyPr>
          <a:lstStyle/>
          <a:p>
            <a:pPr algn="just">
              <a:spcBef>
                <a:spcPts val="600"/>
              </a:spcBef>
            </a:pPr>
            <a:r>
              <a:rPr lang="fi-FI" sz="2400">
                <a:solidFill>
                  <a:schemeClr val="tx1">
                    <a:lumMod val="65000"/>
                    <a:lumOff val="35000"/>
                  </a:schemeClr>
                </a:solidFill>
                <a:latin typeface="Calibri" panose="020F0502020204030204" pitchFamily="34" charset="0"/>
                <a:cs typeface="Calibri" panose="020F0502020204030204" pitchFamily="34" charset="0"/>
              </a:rPr>
              <a:t>Kopējās izmaksas</a:t>
            </a:r>
            <a:r>
              <a:rPr lang="lv-LV" sz="2400">
                <a:solidFill>
                  <a:schemeClr val="tx1">
                    <a:lumMod val="65000"/>
                    <a:lumOff val="35000"/>
                  </a:schemeClr>
                </a:solidFill>
                <a:latin typeface="Calibri" panose="020F0502020204030204" pitchFamily="34" charset="0"/>
                <a:cs typeface="Calibri" panose="020F0502020204030204" pitchFamily="34" charset="0"/>
              </a:rPr>
              <a:t> (novadā):</a:t>
            </a:r>
            <a:r>
              <a:rPr lang="fi-FI" sz="2400">
                <a:solidFill>
                  <a:schemeClr val="tx1">
                    <a:lumMod val="65000"/>
                    <a:lumOff val="35000"/>
                  </a:schemeClr>
                </a:solidFill>
                <a:latin typeface="Calibri" panose="020F0502020204030204" pitchFamily="34" charset="0"/>
                <a:cs typeface="Calibri" panose="020F0502020204030204" pitchFamily="34" charset="0"/>
              </a:rPr>
              <a:t> </a:t>
            </a:r>
            <a:r>
              <a:rPr lang="lv-LV" sz="2400">
                <a:solidFill>
                  <a:schemeClr val="tx1">
                    <a:lumMod val="65000"/>
                    <a:lumOff val="35000"/>
                  </a:schemeClr>
                </a:solidFill>
                <a:latin typeface="Calibri" panose="020F0502020204030204" pitchFamily="34" charset="0"/>
                <a:cs typeface="Calibri" panose="020F0502020204030204" pitchFamily="34" charset="0"/>
              </a:rPr>
              <a:t>0,68</a:t>
            </a:r>
            <a:r>
              <a:rPr lang="fi-FI" sz="2400">
                <a:solidFill>
                  <a:schemeClr val="tx1">
                    <a:lumMod val="65000"/>
                    <a:lumOff val="35000"/>
                  </a:schemeClr>
                </a:solidFill>
                <a:latin typeface="Calibri" panose="020F0502020204030204" pitchFamily="34" charset="0"/>
                <a:cs typeface="Calibri" panose="020F0502020204030204" pitchFamily="34" charset="0"/>
              </a:rPr>
              <a:t> miljoni eiro</a:t>
            </a:r>
            <a:endParaRPr lang="lv-LV" sz="2400">
              <a:solidFill>
                <a:schemeClr val="tx1">
                  <a:lumMod val="65000"/>
                  <a:lumOff val="35000"/>
                </a:schemeClr>
              </a:solidFill>
              <a:latin typeface="Calibri" panose="020F0502020204030204" pitchFamily="34" charset="0"/>
              <a:cs typeface="Calibri" panose="020F0502020204030204" pitchFamily="34" charset="0"/>
            </a:endParaRPr>
          </a:p>
          <a:p>
            <a:pPr algn="just">
              <a:spcBef>
                <a:spcPts val="600"/>
              </a:spcBef>
            </a:pPr>
            <a:r>
              <a:rPr lang="lv-LV" sz="2400" b="0" i="0" u="none" strike="noStrike" baseline="0">
                <a:solidFill>
                  <a:schemeClr val="tx1">
                    <a:lumMod val="65000"/>
                    <a:lumOff val="35000"/>
                  </a:schemeClr>
                </a:solidFill>
                <a:latin typeface="Calibri" panose="020F0502020204030204" pitchFamily="34" charset="0"/>
                <a:cs typeface="Calibri" panose="020F0502020204030204" pitchFamily="34" charset="0"/>
              </a:rPr>
              <a:t>Projekta īstenotājs: Augšdaugavas novada pašvaldība</a:t>
            </a:r>
            <a:endParaRPr lang="lv-LV" sz="2000">
              <a:solidFill>
                <a:schemeClr val="tx1">
                  <a:lumMod val="65000"/>
                  <a:lumOff val="35000"/>
                </a:schemeClr>
              </a:solidFill>
              <a:latin typeface="Calibri" panose="020F0502020204030204" pitchFamily="34" charset="0"/>
              <a:cs typeface="Calibri" panose="020F0502020204030204" pitchFamily="34" charset="0"/>
            </a:endParaRPr>
          </a:p>
          <a:p>
            <a:pPr algn="just"/>
            <a:endParaRPr lang="fi-FI" sz="2000" b="0" i="0" u="none" strike="noStrike" baseline="0">
              <a:solidFill>
                <a:schemeClr val="tx1">
                  <a:lumMod val="65000"/>
                  <a:lumOff val="35000"/>
                </a:schemeClr>
              </a:solidFill>
              <a:latin typeface="Calibri" panose="020F0502020204030204" pitchFamily="34" charset="0"/>
              <a:cs typeface="Calibri" panose="020F0502020204030204" pitchFamily="34" charset="0"/>
            </a:endParaRPr>
          </a:p>
          <a:p>
            <a:pPr algn="just"/>
            <a:r>
              <a:rPr lang="lv-LV" sz="2000">
                <a:solidFill>
                  <a:schemeClr val="tx1">
                    <a:lumMod val="65000"/>
                    <a:lumOff val="35000"/>
                  </a:schemeClr>
                </a:solidFill>
                <a:latin typeface="Calibri" panose="020F0502020204030204" pitchFamily="34" charset="0"/>
                <a:cs typeface="Calibri" panose="020F0502020204030204" pitchFamily="34" charset="0"/>
              </a:rPr>
              <a:t>Veikta bijušās </a:t>
            </a:r>
            <a:r>
              <a:rPr lang="lv-LV" sz="2000" err="1">
                <a:solidFill>
                  <a:schemeClr val="tx1">
                    <a:lumMod val="65000"/>
                    <a:lumOff val="35000"/>
                  </a:schemeClr>
                </a:solidFill>
                <a:latin typeface="Calibri" panose="020F0502020204030204" pitchFamily="34" charset="0"/>
                <a:cs typeface="Calibri" panose="020F0502020204030204" pitchFamily="34" charset="0"/>
              </a:rPr>
              <a:t>Randenes</a:t>
            </a:r>
            <a:r>
              <a:rPr lang="lv-LV" sz="2000">
                <a:solidFill>
                  <a:schemeClr val="tx1">
                    <a:lumMod val="65000"/>
                    <a:lumOff val="35000"/>
                  </a:schemeClr>
                </a:solidFill>
                <a:latin typeface="Calibri" panose="020F0502020204030204" pitchFamily="34" charset="0"/>
                <a:cs typeface="Calibri" panose="020F0502020204030204" pitchFamily="34" charset="0"/>
              </a:rPr>
              <a:t> pamatskolas ēkas pārbūve, paredzot tajā izveidot vieglās rūpniecības ražotni. Ēkā ir izveidotas ražošanas, tehniskās un biroja telpas 652,70 m</a:t>
            </a:r>
            <a:r>
              <a:rPr lang="lv-LV" sz="2000" baseline="30000">
                <a:solidFill>
                  <a:schemeClr val="tx1">
                    <a:lumMod val="65000"/>
                    <a:lumOff val="35000"/>
                  </a:schemeClr>
                </a:solidFill>
                <a:latin typeface="Calibri" panose="020F0502020204030204" pitchFamily="34" charset="0"/>
                <a:cs typeface="Calibri" panose="020F0502020204030204" pitchFamily="34" charset="0"/>
              </a:rPr>
              <a:t>2</a:t>
            </a:r>
            <a:r>
              <a:rPr lang="lv-LV" sz="2000">
                <a:solidFill>
                  <a:schemeClr val="tx1">
                    <a:lumMod val="65000"/>
                    <a:lumOff val="35000"/>
                  </a:schemeClr>
                </a:solidFill>
                <a:latin typeface="Calibri" panose="020F0502020204030204" pitchFamily="34" charset="0"/>
                <a:cs typeface="Calibri" panose="020F0502020204030204" pitchFamily="34" charset="0"/>
              </a:rPr>
              <a:t> platībā. Blakus ēkai uzbūvēts jauns noliktavas angārs 345 m</a:t>
            </a:r>
            <a:r>
              <a:rPr lang="lv-LV" sz="2000" baseline="30000">
                <a:solidFill>
                  <a:schemeClr val="tx1">
                    <a:lumMod val="65000"/>
                    <a:lumOff val="35000"/>
                  </a:schemeClr>
                </a:solidFill>
                <a:latin typeface="Calibri" panose="020F0502020204030204" pitchFamily="34" charset="0"/>
                <a:cs typeface="Calibri" panose="020F0502020204030204" pitchFamily="34" charset="0"/>
              </a:rPr>
              <a:t>2</a:t>
            </a:r>
            <a:r>
              <a:rPr lang="lv-LV" sz="2000">
                <a:solidFill>
                  <a:schemeClr val="tx1">
                    <a:lumMod val="65000"/>
                    <a:lumOff val="35000"/>
                  </a:schemeClr>
                </a:solidFill>
                <a:latin typeface="Calibri" panose="020F0502020204030204" pitchFamily="34" charset="0"/>
                <a:cs typeface="Calibri" panose="020F0502020204030204" pitchFamily="34" charset="0"/>
              </a:rPr>
              <a:t> platībā, labiekārtota un nožogota teritorija, noasfaltētas stāvvietas, pārbūvētas elektrotīklu, siltumapgādes un ūdensapgādes inženierkomunikācijas</a:t>
            </a:r>
          </a:p>
        </p:txBody>
      </p:sp>
      <p:pic>
        <p:nvPicPr>
          <p:cNvPr id="6" name="Picture 5">
            <a:extLst>
              <a:ext uri="{FF2B5EF4-FFF2-40B4-BE49-F238E27FC236}">
                <a16:creationId xmlns:a16="http://schemas.microsoft.com/office/drawing/2014/main" id="{36A7B8F1-A719-462A-A568-E697C735C913}"/>
              </a:ext>
            </a:extLst>
          </p:cNvPr>
          <p:cNvPicPr/>
          <p:nvPr/>
        </p:nvPicPr>
        <p:blipFill rotWithShape="1">
          <a:blip r:embed="rId3"/>
          <a:srcRect r="5974" b="7778"/>
          <a:stretch/>
        </p:blipFill>
        <p:spPr>
          <a:xfrm>
            <a:off x="-190500" y="0"/>
            <a:ext cx="4623015" cy="3428999"/>
          </a:xfrm>
          <a:prstGeom prst="rect">
            <a:avLst/>
          </a:prstGeom>
        </p:spPr>
      </p:pic>
      <p:pic>
        <p:nvPicPr>
          <p:cNvPr id="9" name="Picture 8">
            <a:extLst>
              <a:ext uri="{FF2B5EF4-FFF2-40B4-BE49-F238E27FC236}">
                <a16:creationId xmlns:a16="http://schemas.microsoft.com/office/drawing/2014/main" id="{97F4DE12-E978-49B7-A4F8-FD35C8016DF4}"/>
              </a:ext>
            </a:extLst>
          </p:cNvPr>
          <p:cNvPicPr>
            <a:picLocks noChangeAspect="1"/>
          </p:cNvPicPr>
          <p:nvPr/>
        </p:nvPicPr>
        <p:blipFill>
          <a:blip r:embed="rId4" cstate="print"/>
          <a:stretch>
            <a:fillRect/>
          </a:stretch>
        </p:blipFill>
        <p:spPr>
          <a:xfrm>
            <a:off x="-418668" y="3428999"/>
            <a:ext cx="4851183" cy="3508653"/>
          </a:xfrm>
          <a:prstGeom prst="rect">
            <a:avLst/>
          </a:prstGeom>
        </p:spPr>
      </p:pic>
      <p:sp>
        <p:nvSpPr>
          <p:cNvPr id="7" name="TextBox 6">
            <a:extLst>
              <a:ext uri="{FF2B5EF4-FFF2-40B4-BE49-F238E27FC236}">
                <a16:creationId xmlns:a16="http://schemas.microsoft.com/office/drawing/2014/main" id="{BA0DDCC5-D611-4EBC-B08D-E4B474560AC9}"/>
              </a:ext>
            </a:extLst>
          </p:cNvPr>
          <p:cNvSpPr txBox="1"/>
          <p:nvPr/>
        </p:nvSpPr>
        <p:spPr>
          <a:xfrm>
            <a:off x="10550462" y="6492875"/>
            <a:ext cx="1641538" cy="338554"/>
          </a:xfrm>
          <a:prstGeom prst="rect">
            <a:avLst/>
          </a:prstGeom>
          <a:noFill/>
        </p:spPr>
        <p:txBody>
          <a:bodyPr wrap="square">
            <a:spAutoFit/>
          </a:bodyPr>
          <a:lstStyle/>
          <a:p>
            <a:r>
              <a:rPr lang="lv-LV" sz="1600">
                <a:solidFill>
                  <a:schemeClr val="tx1">
                    <a:lumMod val="65000"/>
                    <a:lumOff val="35000"/>
                  </a:schemeClr>
                </a:solidFill>
                <a:latin typeface="Calibri" panose="020F0502020204030204" pitchFamily="34" charset="0"/>
                <a:cs typeface="Calibri" panose="020F0502020204030204" pitchFamily="34" charset="0"/>
              </a:rPr>
              <a:t>5.6.2.0/17/I/003</a:t>
            </a:r>
          </a:p>
        </p:txBody>
      </p:sp>
    </p:spTree>
    <p:extLst>
      <p:ext uri="{BB962C8B-B14F-4D97-AF65-F5344CB8AC3E}">
        <p14:creationId xmlns:p14="http://schemas.microsoft.com/office/powerpoint/2010/main" val="428684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61F045-74C7-4EFE-B826-741EE468DD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9" r="15064"/>
          <a:stretch/>
        </p:blipFill>
        <p:spPr bwMode="auto">
          <a:xfrm>
            <a:off x="0" y="1512712"/>
            <a:ext cx="6664271" cy="4594674"/>
          </a:xfrm>
          <a:prstGeom prst="rect">
            <a:avLst/>
          </a:prstGeom>
          <a:noFill/>
        </p:spPr>
      </p:pic>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7134108" y="469836"/>
            <a:ext cx="4436373" cy="837462"/>
          </a:xfrm>
        </p:spPr>
        <p:txBody>
          <a:bodyPr vert="horz" lIns="91440" tIns="45720" rIns="91440" bIns="45720" rtlCol="0" anchor="b">
            <a:normAutofit/>
          </a:bodyPr>
          <a:lstStyle/>
          <a:p>
            <a:r>
              <a:rPr lang="lv-LV" sz="2200" b="1" dirty="0">
                <a:solidFill>
                  <a:srgbClr val="257735"/>
                </a:solidFill>
                <a:latin typeface="Verdana"/>
                <a:ea typeface="Verdana"/>
              </a:rPr>
              <a:t>Pārbūvēta ēka Aizkraukles novada Pļaviņās</a:t>
            </a:r>
            <a:endParaRPr lang="en-US" sz="2200" b="1" dirty="0">
              <a:solidFill>
                <a:srgbClr val="257735"/>
              </a:solidFill>
              <a:latin typeface="Verdana"/>
              <a:ea typeface="Verdana"/>
            </a:endParaRPr>
          </a:p>
        </p:txBody>
      </p:sp>
      <p:sp>
        <p:nvSpPr>
          <p:cNvPr id="14" name="TextBox 13">
            <a:extLst>
              <a:ext uri="{FF2B5EF4-FFF2-40B4-BE49-F238E27FC236}">
                <a16:creationId xmlns:a16="http://schemas.microsoft.com/office/drawing/2014/main" id="{80171496-A0B2-4F38-BC6F-46D6013384F3}"/>
              </a:ext>
            </a:extLst>
          </p:cNvPr>
          <p:cNvSpPr txBox="1"/>
          <p:nvPr/>
        </p:nvSpPr>
        <p:spPr>
          <a:xfrm>
            <a:off x="7079627" y="1753617"/>
            <a:ext cx="4545337" cy="3797085"/>
          </a:xfrm>
          <a:prstGeom prst="rect">
            <a:avLst/>
          </a:prstGeom>
        </p:spPr>
        <p:txBody>
          <a:bodyPr vert="horz" lIns="91440" tIns="45720" rIns="91440" bIns="45720" rtlCol="0">
            <a:normAutofit/>
          </a:bodyPr>
          <a:lstStyle/>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Kopējās izmaksas: 2,36 miljoni eiro</a:t>
            </a:r>
          </a:p>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ERAF: 1,27 miljoni eiro</a:t>
            </a:r>
          </a:p>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Projekta īstenotājs: Aizkraukles novada pašvaldība</a:t>
            </a:r>
          </a:p>
          <a:p>
            <a:pPr algn="just">
              <a:lnSpc>
                <a:spcPct val="90000"/>
              </a:lnSpc>
            </a:pPr>
            <a:endParaRPr lang="lv-LV"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90000"/>
              </a:lnSpc>
            </a:pPr>
            <a:r>
              <a:rPr lang="lv-LV" sz="2000" dirty="0">
                <a:solidFill>
                  <a:schemeClr val="tx1">
                    <a:lumMod val="65000"/>
                    <a:lumOff val="35000"/>
                  </a:schemeClr>
                </a:solidFill>
                <a:latin typeface="Calibri" panose="020F0502020204030204" pitchFamily="34" charset="0"/>
                <a:cs typeface="Calibri" panose="020F0502020204030204" pitchFamily="34" charset="0"/>
              </a:rPr>
              <a:t>Pārbūvēta ēka (1096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Rīgas ielā 19 un rekonstruēta Rīgas iela 1.945 km garumā. Ņemot vērā paredzēto telpu apjomu un izvietojumu, ēkā tika uzbūvēts vēl viens stāvs. Tāpat projekta ietvaros labiekārtota ēkas apkārtne un stāvlaukums</a:t>
            </a:r>
          </a:p>
        </p:txBody>
      </p:sp>
      <p:sp>
        <p:nvSpPr>
          <p:cNvPr id="12" name="TextBox 11">
            <a:extLst>
              <a:ext uri="{FF2B5EF4-FFF2-40B4-BE49-F238E27FC236}">
                <a16:creationId xmlns:a16="http://schemas.microsoft.com/office/drawing/2014/main" id="{D018FE4D-3F73-41BA-8EE2-EC2331D1CE04}"/>
              </a:ext>
            </a:extLst>
          </p:cNvPr>
          <p:cNvSpPr txBox="1"/>
          <p:nvPr/>
        </p:nvSpPr>
        <p:spPr>
          <a:xfrm>
            <a:off x="10560239" y="6500396"/>
            <a:ext cx="1641538" cy="338554"/>
          </a:xfrm>
          <a:prstGeom prst="rect">
            <a:avLst/>
          </a:prstGeom>
          <a:noFill/>
        </p:spPr>
        <p:txBody>
          <a:bodyPr wrap="square">
            <a:spAutoFit/>
          </a:bodyPr>
          <a:lstStyle/>
          <a:p>
            <a:r>
              <a:rPr lang="lv-LV" sz="1600" dirty="0">
                <a:solidFill>
                  <a:schemeClr val="tx1">
                    <a:lumMod val="65000"/>
                    <a:lumOff val="35000"/>
                  </a:schemeClr>
                </a:solidFill>
                <a:latin typeface="Calibri" panose="020F0502020204030204" pitchFamily="34" charset="0"/>
                <a:cs typeface="Calibri" panose="020F0502020204030204" pitchFamily="34" charset="0"/>
              </a:rPr>
              <a:t>3.3.1.0/16/I/011</a:t>
            </a:r>
          </a:p>
        </p:txBody>
      </p:sp>
    </p:spTree>
    <p:extLst>
      <p:ext uri="{BB962C8B-B14F-4D97-AF65-F5344CB8AC3E}">
        <p14:creationId xmlns:p14="http://schemas.microsoft.com/office/powerpoint/2010/main" val="370215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3C9D9DD-7DC9-FA5C-8A34-77C0BBC970BC}"/>
              </a:ext>
            </a:extLst>
          </p:cNvPr>
          <p:cNvSpPr>
            <a:spLocks noGrp="1"/>
          </p:cNvSpPr>
          <p:nvPr>
            <p:ph type="sldNum" sz="quarter" idx="18"/>
          </p:nvPr>
        </p:nvSpPr>
        <p:spPr/>
        <p:txBody>
          <a:bodyPr/>
          <a:lstStyle/>
          <a:p>
            <a:pPr>
              <a:defRPr/>
            </a:pPr>
            <a:fld id="{E8D75792-8A94-4A28-9A46-4D0284BD4688}" type="slidenum">
              <a:rPr lang="en-US" altLang="en-US" smtClean="0"/>
              <a:pPr>
                <a:defRPr/>
              </a:pPr>
              <a:t>12</a:t>
            </a:fld>
            <a:endParaRPr lang="en-US" altLang="en-US"/>
          </a:p>
        </p:txBody>
      </p:sp>
      <p:sp>
        <p:nvSpPr>
          <p:cNvPr id="10" name="Title 1">
            <a:extLst>
              <a:ext uri="{FF2B5EF4-FFF2-40B4-BE49-F238E27FC236}">
                <a16:creationId xmlns:a16="http://schemas.microsoft.com/office/drawing/2014/main" id="{0B570D45-6B97-D571-9A1F-C1E4D838506D}"/>
              </a:ext>
            </a:extLst>
          </p:cNvPr>
          <p:cNvSpPr txBox="1">
            <a:spLocks/>
          </p:cNvSpPr>
          <p:nvPr/>
        </p:nvSpPr>
        <p:spPr>
          <a:xfrm>
            <a:off x="2336800" y="253431"/>
            <a:ext cx="924560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Autofit/>
          </a:bodyPr>
          <a:lstStyle>
            <a:defPPr>
              <a:defRPr lang="en-US"/>
            </a:defPPr>
            <a:lvl1pPr algn="ctr">
              <a:defRPr sz="2800" b="1" cap="none">
                <a:solidFill>
                  <a:srgbClr val="336600"/>
                </a:solidFill>
                <a:latin typeface="Verdana" panose="020B0604030504040204" pitchFamily="34" charset="0"/>
                <a:ea typeface="Verdana" panose="020B0604030504040204" pitchFamily="34" charset="0"/>
                <a:cs typeface="Verdana" panose="020B0604030504040204" pitchFamily="34" charset="0"/>
              </a:defRPr>
            </a:lvl1pPr>
            <a:lvl2pPr algn="ctr">
              <a:defRPr sz="4500"/>
            </a:lvl2pPr>
            <a:lvl3pPr algn="ctr">
              <a:defRPr sz="4500"/>
            </a:lvl3pPr>
            <a:lvl4pPr algn="ctr">
              <a:defRPr sz="4500"/>
            </a:lvl4pPr>
            <a:lvl5pPr algn="ctr">
              <a:defRPr sz="4500"/>
            </a:lvl5pPr>
            <a:lvl6pPr marL="457200" algn="ctr" defTabSz="938213" fontAlgn="base">
              <a:spcBef>
                <a:spcPct val="0"/>
              </a:spcBef>
              <a:spcAft>
                <a:spcPct val="0"/>
              </a:spcAft>
              <a:defRPr sz="4500"/>
            </a:lvl6pPr>
            <a:lvl7pPr marL="914400" algn="ctr" defTabSz="938213" fontAlgn="base">
              <a:spcBef>
                <a:spcPct val="0"/>
              </a:spcBef>
              <a:spcAft>
                <a:spcPct val="0"/>
              </a:spcAft>
              <a:defRPr sz="4500"/>
            </a:lvl7pPr>
            <a:lvl8pPr marL="1371600" algn="ctr" defTabSz="938213" fontAlgn="base">
              <a:spcBef>
                <a:spcPct val="0"/>
              </a:spcBef>
              <a:spcAft>
                <a:spcPct val="0"/>
              </a:spcAft>
              <a:defRPr sz="4500"/>
            </a:lvl8pPr>
            <a:lvl9pPr marL="1828800" algn="ctr" defTabSz="938213" fontAlgn="base">
              <a:spcBef>
                <a:spcPct val="0"/>
              </a:spcBef>
              <a:spcAft>
                <a:spcPct val="0"/>
              </a:spcAft>
              <a:defRPr sz="4500"/>
            </a:lvl9pPr>
          </a:lstStyle>
          <a:p>
            <a:r>
              <a:rPr lang="lv-LV" sz="2200" dirty="0">
                <a:solidFill>
                  <a:srgbClr val="257735"/>
                </a:solidFill>
              </a:rPr>
              <a:t>Uzņēmējdarbības vides attīstība 2021.–2027. gada periodā</a:t>
            </a:r>
          </a:p>
        </p:txBody>
      </p:sp>
      <p:grpSp>
        <p:nvGrpSpPr>
          <p:cNvPr id="4" name="Group 3">
            <a:extLst>
              <a:ext uri="{FF2B5EF4-FFF2-40B4-BE49-F238E27FC236}">
                <a16:creationId xmlns:a16="http://schemas.microsoft.com/office/drawing/2014/main" id="{7CB2D8BC-BAC1-A654-630D-C9F75A5EA6AA}"/>
              </a:ext>
            </a:extLst>
          </p:cNvPr>
          <p:cNvGrpSpPr/>
          <p:nvPr/>
        </p:nvGrpSpPr>
        <p:grpSpPr>
          <a:xfrm>
            <a:off x="884532" y="1465212"/>
            <a:ext cx="9294529" cy="5139356"/>
            <a:chOff x="1836693" y="991608"/>
            <a:chExt cx="9539902" cy="5520565"/>
          </a:xfrm>
        </p:grpSpPr>
        <p:grpSp>
          <p:nvGrpSpPr>
            <p:cNvPr id="5" name="Group 4">
              <a:extLst>
                <a:ext uri="{FF2B5EF4-FFF2-40B4-BE49-F238E27FC236}">
                  <a16:creationId xmlns:a16="http://schemas.microsoft.com/office/drawing/2014/main" id="{832BD18A-A440-3784-12F0-2A6F34691E74}"/>
                </a:ext>
              </a:extLst>
            </p:cNvPr>
            <p:cNvGrpSpPr/>
            <p:nvPr/>
          </p:nvGrpSpPr>
          <p:grpSpPr>
            <a:xfrm>
              <a:off x="2905640" y="991608"/>
              <a:ext cx="6405023" cy="4459335"/>
              <a:chOff x="2905640" y="991608"/>
              <a:chExt cx="6405023" cy="4459335"/>
            </a:xfrm>
          </p:grpSpPr>
          <p:sp>
            <p:nvSpPr>
              <p:cNvPr id="17" name="Oval 4">
                <a:extLst>
                  <a:ext uri="{FF2B5EF4-FFF2-40B4-BE49-F238E27FC236}">
                    <a16:creationId xmlns:a16="http://schemas.microsoft.com/office/drawing/2014/main" id="{D28CC8C8-C6D8-EC38-BF18-2979AE7563CC}"/>
                  </a:ext>
                </a:extLst>
              </p:cNvPr>
              <p:cNvSpPr/>
              <p:nvPr/>
            </p:nvSpPr>
            <p:spPr>
              <a:xfrm rot="5400000">
                <a:off x="4889126" y="991606"/>
                <a:ext cx="2348961" cy="2348965"/>
              </a:xfrm>
              <a:prstGeom prst="ellipse">
                <a:avLst/>
              </a:prstGeom>
              <a:gradFill>
                <a:gsLst>
                  <a:gs pos="22846">
                    <a:srgbClr val="FFFFFF"/>
                  </a:gs>
                  <a:gs pos="63322">
                    <a:srgbClr val="E6EAEB"/>
                  </a:gs>
                  <a:gs pos="99960">
                    <a:srgbClr val="CDD5D8"/>
                  </a:gs>
                </a:gsLst>
                <a:lin ang="18075644"/>
              </a:gradFill>
              <a:ln w="6350">
                <a:solidFill>
                  <a:srgbClr val="FFFFFF"/>
                </a:solidFill>
                <a:miter/>
              </a:ln>
              <a:effectLst>
                <a:outerShdw blurRad="419100" dist="466023" dir="2315233" rotWithShape="0">
                  <a:srgbClr val="000000">
                    <a:alpha val="38297"/>
                  </a:srgbClr>
                </a:outerShdw>
              </a:effectLst>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18" name="Freeform 5">
                <a:extLst>
                  <a:ext uri="{FF2B5EF4-FFF2-40B4-BE49-F238E27FC236}">
                    <a16:creationId xmlns:a16="http://schemas.microsoft.com/office/drawing/2014/main" id="{FD72844A-3D19-BA47-98E7-CF219733462B}"/>
                  </a:ext>
                </a:extLst>
              </p:cNvPr>
              <p:cNvSpPr/>
              <p:nvPr/>
            </p:nvSpPr>
            <p:spPr>
              <a:xfrm rot="11424879">
                <a:off x="7791448" y="2768214"/>
                <a:ext cx="1519215" cy="1403439"/>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solidFill>
                <a:schemeClr val="accent5"/>
              </a:solidFill>
              <a:ln w="12700">
                <a:miter lim="400000"/>
              </a:ln>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19" name="Oval 9">
                <a:extLst>
                  <a:ext uri="{FF2B5EF4-FFF2-40B4-BE49-F238E27FC236}">
                    <a16:creationId xmlns:a16="http://schemas.microsoft.com/office/drawing/2014/main" id="{22395709-BB93-5C34-0B76-0BC51D57BD15}"/>
                  </a:ext>
                </a:extLst>
              </p:cNvPr>
              <p:cNvSpPr/>
              <p:nvPr/>
            </p:nvSpPr>
            <p:spPr>
              <a:xfrm rot="5400000">
                <a:off x="8187637" y="3055433"/>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20" name="Arc 21">
                <a:extLst>
                  <a:ext uri="{FF2B5EF4-FFF2-40B4-BE49-F238E27FC236}">
                    <a16:creationId xmlns:a16="http://schemas.microsoft.com/office/drawing/2014/main" id="{B6680391-C9BE-8831-C8F8-325FA12CD315}"/>
                  </a:ext>
                </a:extLst>
              </p:cNvPr>
              <p:cNvSpPr/>
              <p:nvPr/>
            </p:nvSpPr>
            <p:spPr>
              <a:xfrm rot="10800000" flipH="1">
                <a:off x="4382396" y="2108657"/>
                <a:ext cx="3323686" cy="1661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a:solidFill>
                  <a:srgbClr val="535353"/>
                </a:solidFill>
                <a:miter lim="400000"/>
                <a:headEnd type="oval"/>
                <a:tailEnd type="oval"/>
              </a:ln>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nvGrpSpPr>
              <p:cNvPr id="21" name="Group 22">
                <a:extLst>
                  <a:ext uri="{FF2B5EF4-FFF2-40B4-BE49-F238E27FC236}">
                    <a16:creationId xmlns:a16="http://schemas.microsoft.com/office/drawing/2014/main" id="{1B8B0D39-A8C8-B2B2-8099-FA17D9CFC3CA}"/>
                  </a:ext>
                </a:extLst>
              </p:cNvPr>
              <p:cNvGrpSpPr/>
              <p:nvPr/>
            </p:nvGrpSpPr>
            <p:grpSpPr>
              <a:xfrm>
                <a:off x="7425762" y="2682465"/>
                <a:ext cx="271334" cy="271334"/>
                <a:chOff x="-1" y="-1"/>
                <a:chExt cx="271333" cy="271333"/>
              </a:xfrm>
            </p:grpSpPr>
            <p:sp>
              <p:nvSpPr>
                <p:cNvPr id="37" name="Oval 23">
                  <a:extLst>
                    <a:ext uri="{FF2B5EF4-FFF2-40B4-BE49-F238E27FC236}">
                      <a16:creationId xmlns:a16="http://schemas.microsoft.com/office/drawing/2014/main" id="{E755C825-C9A7-1709-2CB3-923F04A47F9C}"/>
                    </a:ext>
                  </a:extLst>
                </p:cNvPr>
                <p:cNvSpPr/>
                <p:nvPr/>
              </p:nvSpPr>
              <p:spPr>
                <a:xfrm rot="5400000">
                  <a:off x="-1" y="-1"/>
                  <a:ext cx="271333" cy="271333"/>
                </a:xfrm>
                <a:prstGeom prst="ellipse">
                  <a:avLst/>
                </a:prstGeom>
                <a:gradFill flip="none" rotWithShape="1">
                  <a:gsLst>
                    <a:gs pos="39">
                      <a:srgbClr val="CDD5D8"/>
                    </a:gs>
                    <a:gs pos="36677">
                      <a:srgbClr val="E6EAEB"/>
                    </a:gs>
                    <a:gs pos="77153">
                      <a:srgbClr val="FFFFFF"/>
                    </a:gs>
                  </a:gsLst>
                  <a:lin ang="2089255" scaled="0"/>
                </a:gradFill>
                <a:ln w="12700" cap="flat">
                  <a:noFill/>
                  <a:miter lim="400000"/>
                </a:ln>
                <a:effectLst>
                  <a:outerShdw blurRad="50800" dist="35191" dir="2315233" rotWithShape="0">
                    <a:srgbClr val="000000">
                      <a:alpha val="38297"/>
                    </a:srgbClr>
                  </a:outerShdw>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38" name="Oval 24">
                  <a:extLst>
                    <a:ext uri="{FF2B5EF4-FFF2-40B4-BE49-F238E27FC236}">
                      <a16:creationId xmlns:a16="http://schemas.microsoft.com/office/drawing/2014/main" id="{46255D54-6514-F924-65CC-8CEA74F691FA}"/>
                    </a:ext>
                  </a:extLst>
                </p:cNvPr>
                <p:cNvSpPr/>
                <p:nvPr/>
              </p:nvSpPr>
              <p:spPr>
                <a:xfrm rot="5400000">
                  <a:off x="62084" y="60856"/>
                  <a:ext cx="151125" cy="151125"/>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sp>
            <p:nvSpPr>
              <p:cNvPr id="22" name="Freeform 25">
                <a:extLst>
                  <a:ext uri="{FF2B5EF4-FFF2-40B4-BE49-F238E27FC236}">
                    <a16:creationId xmlns:a16="http://schemas.microsoft.com/office/drawing/2014/main" id="{7804CA7A-0901-374A-1ABF-A76C1AA90762}"/>
                  </a:ext>
                </a:extLst>
              </p:cNvPr>
              <p:cNvSpPr/>
              <p:nvPr/>
            </p:nvSpPr>
            <p:spPr>
              <a:xfrm rot="13213976">
                <a:off x="6300200" y="3985100"/>
                <a:ext cx="1519215" cy="1403439"/>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solidFill>
                <a:schemeClr val="accent1"/>
              </a:solidFill>
              <a:ln w="12700">
                <a:miter lim="400000"/>
              </a:ln>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23" name="Oval 29">
                <a:extLst>
                  <a:ext uri="{FF2B5EF4-FFF2-40B4-BE49-F238E27FC236}">
                    <a16:creationId xmlns:a16="http://schemas.microsoft.com/office/drawing/2014/main" id="{887AC18A-7BB7-A202-798E-E6B8FFD6D385}"/>
                  </a:ext>
                </a:extLst>
              </p:cNvPr>
              <p:cNvSpPr/>
              <p:nvPr/>
            </p:nvSpPr>
            <p:spPr>
              <a:xfrm rot="5400000">
                <a:off x="6679865" y="4309152"/>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nvGrpSpPr>
              <p:cNvPr id="24" name="Group 33">
                <a:extLst>
                  <a:ext uri="{FF2B5EF4-FFF2-40B4-BE49-F238E27FC236}">
                    <a16:creationId xmlns:a16="http://schemas.microsoft.com/office/drawing/2014/main" id="{E9CCA768-2F96-661C-6138-125CDD90ADC4}"/>
                  </a:ext>
                </a:extLst>
              </p:cNvPr>
              <p:cNvGrpSpPr/>
              <p:nvPr/>
            </p:nvGrpSpPr>
            <p:grpSpPr>
              <a:xfrm>
                <a:off x="6543932" y="3486033"/>
                <a:ext cx="271334" cy="271334"/>
                <a:chOff x="-1" y="-1"/>
                <a:chExt cx="271333" cy="271333"/>
              </a:xfrm>
            </p:grpSpPr>
            <p:sp>
              <p:nvSpPr>
                <p:cNvPr id="35" name="Oval 34">
                  <a:extLst>
                    <a:ext uri="{FF2B5EF4-FFF2-40B4-BE49-F238E27FC236}">
                      <a16:creationId xmlns:a16="http://schemas.microsoft.com/office/drawing/2014/main" id="{5A1BF1AA-3FAC-2D38-6F43-9669459DD6E0}"/>
                    </a:ext>
                  </a:extLst>
                </p:cNvPr>
                <p:cNvSpPr/>
                <p:nvPr/>
              </p:nvSpPr>
              <p:spPr>
                <a:xfrm rot="5400000">
                  <a:off x="-1" y="-1"/>
                  <a:ext cx="271333" cy="271333"/>
                </a:xfrm>
                <a:prstGeom prst="ellipse">
                  <a:avLst/>
                </a:prstGeom>
                <a:gradFill flip="none" rotWithShape="1">
                  <a:gsLst>
                    <a:gs pos="39">
                      <a:srgbClr val="CDD5D8"/>
                    </a:gs>
                    <a:gs pos="36677">
                      <a:srgbClr val="E6EAEB"/>
                    </a:gs>
                    <a:gs pos="77153">
                      <a:srgbClr val="FFFFFF"/>
                    </a:gs>
                  </a:gsLst>
                  <a:lin ang="2089255" scaled="0"/>
                </a:gradFill>
                <a:ln w="12700" cap="flat">
                  <a:noFill/>
                  <a:miter lim="400000"/>
                </a:ln>
                <a:effectLst>
                  <a:outerShdw blurRad="50800" dist="35191" dir="2315233" rotWithShape="0">
                    <a:srgbClr val="000000">
                      <a:alpha val="38297"/>
                    </a:srgbClr>
                  </a:outerShdw>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36" name="Oval 35">
                  <a:extLst>
                    <a:ext uri="{FF2B5EF4-FFF2-40B4-BE49-F238E27FC236}">
                      <a16:creationId xmlns:a16="http://schemas.microsoft.com/office/drawing/2014/main" id="{EDB61297-AAA8-8010-4299-406A340D0D1E}"/>
                    </a:ext>
                  </a:extLst>
                </p:cNvPr>
                <p:cNvSpPr/>
                <p:nvPr/>
              </p:nvSpPr>
              <p:spPr>
                <a:xfrm rot="5400000">
                  <a:off x="62084" y="59482"/>
                  <a:ext cx="151125" cy="1511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sp>
            <p:nvSpPr>
              <p:cNvPr id="25" name="Freeform 36">
                <a:extLst>
                  <a:ext uri="{FF2B5EF4-FFF2-40B4-BE49-F238E27FC236}">
                    <a16:creationId xmlns:a16="http://schemas.microsoft.com/office/drawing/2014/main" id="{F3F5B5A6-9291-5D93-DF57-EEA295DA8BCB}"/>
                  </a:ext>
                </a:extLst>
              </p:cNvPr>
              <p:cNvSpPr/>
              <p:nvPr/>
            </p:nvSpPr>
            <p:spPr>
              <a:xfrm rot="15576460">
                <a:off x="4298015" y="3989619"/>
                <a:ext cx="1519213" cy="1403436"/>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solidFill>
                <a:schemeClr val="accent6"/>
              </a:solidFill>
              <a:ln w="12700">
                <a:miter lim="400000"/>
              </a:ln>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26" name="Oval 40">
                <a:extLst>
                  <a:ext uri="{FF2B5EF4-FFF2-40B4-BE49-F238E27FC236}">
                    <a16:creationId xmlns:a16="http://schemas.microsoft.com/office/drawing/2014/main" id="{A727B059-397D-042B-3AA2-F315C620B463}"/>
                  </a:ext>
                </a:extLst>
              </p:cNvPr>
              <p:cNvSpPr/>
              <p:nvPr/>
            </p:nvSpPr>
            <p:spPr>
              <a:xfrm rot="7699158">
                <a:off x="4642845" y="4324968"/>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nvGrpSpPr>
              <p:cNvPr id="27" name="Group 44">
                <a:extLst>
                  <a:ext uri="{FF2B5EF4-FFF2-40B4-BE49-F238E27FC236}">
                    <a16:creationId xmlns:a16="http://schemas.microsoft.com/office/drawing/2014/main" id="{A81DAA77-C4EC-C0B9-527A-718B35184E40}"/>
                  </a:ext>
                </a:extLst>
              </p:cNvPr>
              <p:cNvGrpSpPr/>
              <p:nvPr/>
            </p:nvGrpSpPr>
            <p:grpSpPr>
              <a:xfrm>
                <a:off x="5253298" y="3482957"/>
                <a:ext cx="271334" cy="271334"/>
                <a:chOff x="-1" y="-1"/>
                <a:chExt cx="271333" cy="271333"/>
              </a:xfrm>
            </p:grpSpPr>
            <p:sp>
              <p:nvSpPr>
                <p:cNvPr id="33" name="Oval 45">
                  <a:extLst>
                    <a:ext uri="{FF2B5EF4-FFF2-40B4-BE49-F238E27FC236}">
                      <a16:creationId xmlns:a16="http://schemas.microsoft.com/office/drawing/2014/main" id="{B28B8A18-B6A4-5B5D-FCA7-993CA104F887}"/>
                    </a:ext>
                  </a:extLst>
                </p:cNvPr>
                <p:cNvSpPr/>
                <p:nvPr/>
              </p:nvSpPr>
              <p:spPr>
                <a:xfrm rot="5400000">
                  <a:off x="-1" y="-1"/>
                  <a:ext cx="271333" cy="271333"/>
                </a:xfrm>
                <a:prstGeom prst="ellipse">
                  <a:avLst/>
                </a:prstGeom>
                <a:gradFill flip="none" rotWithShape="1">
                  <a:gsLst>
                    <a:gs pos="39">
                      <a:srgbClr val="CDD5D8"/>
                    </a:gs>
                    <a:gs pos="36677">
                      <a:srgbClr val="E6EAEB"/>
                    </a:gs>
                    <a:gs pos="77153">
                      <a:srgbClr val="FFFFFF"/>
                    </a:gs>
                  </a:gsLst>
                  <a:lin ang="2089255" scaled="0"/>
                </a:gradFill>
                <a:ln w="12700" cap="flat">
                  <a:noFill/>
                  <a:miter lim="400000"/>
                </a:ln>
                <a:effectLst>
                  <a:outerShdw blurRad="50800" dist="35191" dir="2315233" rotWithShape="0">
                    <a:srgbClr val="000000">
                      <a:alpha val="38297"/>
                    </a:srgbClr>
                  </a:outerShdw>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34" name="Oval 46">
                  <a:extLst>
                    <a:ext uri="{FF2B5EF4-FFF2-40B4-BE49-F238E27FC236}">
                      <a16:creationId xmlns:a16="http://schemas.microsoft.com/office/drawing/2014/main" id="{2B26C444-BA4F-764F-E486-76294384F72F}"/>
                    </a:ext>
                  </a:extLst>
                </p:cNvPr>
                <p:cNvSpPr/>
                <p:nvPr/>
              </p:nvSpPr>
              <p:spPr>
                <a:xfrm rot="5400000">
                  <a:off x="62084" y="60856"/>
                  <a:ext cx="151125" cy="151125"/>
                </a:xfrm>
                <a:prstGeom prst="ellipse">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sp>
            <p:nvSpPr>
              <p:cNvPr id="28" name="Freeform 47">
                <a:extLst>
                  <a:ext uri="{FF2B5EF4-FFF2-40B4-BE49-F238E27FC236}">
                    <a16:creationId xmlns:a16="http://schemas.microsoft.com/office/drawing/2014/main" id="{D6F022D3-F3C6-5118-2679-3707020A27B8}"/>
                  </a:ext>
                </a:extLst>
              </p:cNvPr>
              <p:cNvSpPr/>
              <p:nvPr/>
            </p:nvSpPr>
            <p:spPr>
              <a:xfrm rot="17625586">
                <a:off x="2847751" y="2784577"/>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solidFill>
                <a:schemeClr val="accent3"/>
              </a:solidFill>
              <a:ln w="12700">
                <a:miter lim="400000"/>
              </a:ln>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29" name="Oval 51">
                <a:extLst>
                  <a:ext uri="{FF2B5EF4-FFF2-40B4-BE49-F238E27FC236}">
                    <a16:creationId xmlns:a16="http://schemas.microsoft.com/office/drawing/2014/main" id="{919EC16B-DFE5-CD85-211C-1D08A12589D6}"/>
                  </a:ext>
                </a:extLst>
              </p:cNvPr>
              <p:cNvSpPr/>
              <p:nvPr/>
            </p:nvSpPr>
            <p:spPr>
              <a:xfrm rot="5400000">
                <a:off x="3170695" y="3114324"/>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nvGrpSpPr>
              <p:cNvPr id="30" name="Group 55">
                <a:extLst>
                  <a:ext uri="{FF2B5EF4-FFF2-40B4-BE49-F238E27FC236}">
                    <a16:creationId xmlns:a16="http://schemas.microsoft.com/office/drawing/2014/main" id="{95954778-8A81-56D9-44C5-74D36007090B}"/>
                  </a:ext>
                </a:extLst>
              </p:cNvPr>
              <p:cNvGrpSpPr/>
              <p:nvPr/>
            </p:nvGrpSpPr>
            <p:grpSpPr>
              <a:xfrm>
                <a:off x="4423506" y="2682465"/>
                <a:ext cx="271334" cy="271334"/>
                <a:chOff x="-1" y="-1"/>
                <a:chExt cx="271333" cy="271333"/>
              </a:xfrm>
            </p:grpSpPr>
            <p:sp>
              <p:nvSpPr>
                <p:cNvPr id="31" name="Oval 56">
                  <a:extLst>
                    <a:ext uri="{FF2B5EF4-FFF2-40B4-BE49-F238E27FC236}">
                      <a16:creationId xmlns:a16="http://schemas.microsoft.com/office/drawing/2014/main" id="{A01F43A7-5DE1-7A96-7DD5-A848D8DB3ACF}"/>
                    </a:ext>
                  </a:extLst>
                </p:cNvPr>
                <p:cNvSpPr/>
                <p:nvPr/>
              </p:nvSpPr>
              <p:spPr>
                <a:xfrm rot="5400000">
                  <a:off x="-1" y="-1"/>
                  <a:ext cx="271333" cy="271333"/>
                </a:xfrm>
                <a:prstGeom prst="ellipse">
                  <a:avLst/>
                </a:prstGeom>
                <a:gradFill flip="none" rotWithShape="1">
                  <a:gsLst>
                    <a:gs pos="39">
                      <a:srgbClr val="CDD5D8"/>
                    </a:gs>
                    <a:gs pos="36677">
                      <a:srgbClr val="E6EAEB"/>
                    </a:gs>
                    <a:gs pos="77153">
                      <a:srgbClr val="FFFFFF"/>
                    </a:gs>
                  </a:gsLst>
                  <a:lin ang="2089255" scaled="0"/>
                </a:gradFill>
                <a:ln w="12700" cap="flat">
                  <a:noFill/>
                  <a:miter lim="400000"/>
                </a:ln>
                <a:effectLst>
                  <a:outerShdw blurRad="50800" dist="35191" dir="2315233" rotWithShape="0">
                    <a:srgbClr val="000000">
                      <a:alpha val="38297"/>
                    </a:srgbClr>
                  </a:outerShdw>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sp>
              <p:nvSpPr>
                <p:cNvPr id="32" name="Oval 57">
                  <a:extLst>
                    <a:ext uri="{FF2B5EF4-FFF2-40B4-BE49-F238E27FC236}">
                      <a16:creationId xmlns:a16="http://schemas.microsoft.com/office/drawing/2014/main" id="{EC422EF6-09AE-0789-B980-4E9192CD33B6}"/>
                    </a:ext>
                  </a:extLst>
                </p:cNvPr>
                <p:cNvSpPr/>
                <p:nvPr/>
              </p:nvSpPr>
              <p:spPr>
                <a:xfrm rot="5400000">
                  <a:off x="64061" y="56900"/>
                  <a:ext cx="151125" cy="151125"/>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400">
                    <a:latin typeface="Verdana" panose="020B0604030504040204" pitchFamily="34" charset="0"/>
                    <a:ea typeface="Verdana" panose="020B0604030504040204" pitchFamily="34" charset="0"/>
                  </a:endParaRPr>
                </a:p>
              </p:txBody>
            </p:sp>
          </p:grpSp>
        </p:grpSp>
        <p:sp>
          <p:nvSpPr>
            <p:cNvPr id="6" name="TextBox 5">
              <a:extLst>
                <a:ext uri="{FF2B5EF4-FFF2-40B4-BE49-F238E27FC236}">
                  <a16:creationId xmlns:a16="http://schemas.microsoft.com/office/drawing/2014/main" id="{57D5FA24-1186-B332-2D34-D14565BE21E4}"/>
                </a:ext>
              </a:extLst>
            </p:cNvPr>
            <p:cNvSpPr txBox="1"/>
            <p:nvPr/>
          </p:nvSpPr>
          <p:spPr>
            <a:xfrm>
              <a:off x="2129705" y="4388306"/>
              <a:ext cx="1403040" cy="876105"/>
            </a:xfrm>
            <a:prstGeom prst="rect">
              <a:avLst/>
            </a:prstGeom>
            <a:noFill/>
          </p:spPr>
          <p:txBody>
            <a:bodyPr wrap="square" lIns="0" tIns="0" rIns="0" bIns="0" rtlCol="0">
              <a:spAutoFit/>
            </a:bodyPr>
            <a:lstStyle/>
            <a:p>
              <a:pPr algn="r">
                <a:spcBef>
                  <a:spcPts val="600"/>
                </a:spcBef>
              </a:pPr>
              <a:r>
                <a:rPr lang="lv-LV" sz="1200" b="1" noProof="1">
                  <a:solidFill>
                    <a:schemeClr val="tx2">
                      <a:lumMod val="90000"/>
                      <a:lumOff val="10000"/>
                    </a:schemeClr>
                  </a:solidFill>
                  <a:latin typeface="Verdana" panose="020B0604030504040204" pitchFamily="34" charset="0"/>
                  <a:ea typeface="Verdana" panose="020B0604030504040204" pitchFamily="34" charset="0"/>
                  <a:cs typeface="Times New Roman"/>
                </a:rPr>
                <a:t>5.1.1.1.</a:t>
              </a:r>
              <a:endParaRPr lang="en-US" sz="1200" b="1">
                <a:solidFill>
                  <a:schemeClr val="tx2">
                    <a:lumMod val="90000"/>
                    <a:lumOff val="10000"/>
                  </a:schemeClr>
                </a:solidFill>
                <a:latin typeface="Verdana" panose="020B0604030504040204" pitchFamily="34" charset="0"/>
                <a:ea typeface="Verdana" panose="020B0604030504040204" pitchFamily="34" charset="0"/>
                <a:cs typeface="Times New Roman"/>
              </a:endParaRPr>
            </a:p>
            <a:p>
              <a:pPr algn="r">
                <a:spcBef>
                  <a:spcPts val="600"/>
                </a:spcBef>
              </a:pPr>
              <a:r>
                <a:rPr lang="lv-LV" sz="1200" noProof="1">
                  <a:solidFill>
                    <a:schemeClr val="tx2">
                      <a:lumMod val="90000"/>
                      <a:lumOff val="10000"/>
                    </a:schemeClr>
                  </a:solidFill>
                  <a:latin typeface="Verdana" panose="020B0604030504040204" pitchFamily="34" charset="0"/>
                  <a:ea typeface="Verdana" panose="020B0604030504040204" pitchFamily="34" charset="0"/>
                  <a:cs typeface="Times New Roman"/>
                </a:rPr>
                <a:t>Infrastruktūra uzņēmējdarbībasatbalstam</a:t>
              </a:r>
              <a:endParaRPr lang="en-US" sz="1200">
                <a:solidFill>
                  <a:schemeClr val="tx2">
                    <a:lumMod val="90000"/>
                    <a:lumOff val="10000"/>
                  </a:schemeClr>
                </a:solidFill>
                <a:latin typeface="Verdana" panose="020B0604030504040204" pitchFamily="34" charset="0"/>
                <a:ea typeface="Verdana" panose="020B0604030504040204" pitchFamily="34" charset="0"/>
                <a:cs typeface="Times New Roman"/>
              </a:endParaRPr>
            </a:p>
          </p:txBody>
        </p:sp>
        <p:sp>
          <p:nvSpPr>
            <p:cNvPr id="7" name="TextBox 6">
              <a:extLst>
                <a:ext uri="{FF2B5EF4-FFF2-40B4-BE49-F238E27FC236}">
                  <a16:creationId xmlns:a16="http://schemas.microsoft.com/office/drawing/2014/main" id="{6F73D103-D11F-7212-8DC7-D436C5A929C1}"/>
                </a:ext>
              </a:extLst>
            </p:cNvPr>
            <p:cNvSpPr txBox="1"/>
            <p:nvPr/>
          </p:nvSpPr>
          <p:spPr>
            <a:xfrm>
              <a:off x="8551055" y="4388306"/>
              <a:ext cx="2825540" cy="446276"/>
            </a:xfrm>
            <a:prstGeom prst="rect">
              <a:avLst/>
            </a:prstGeom>
            <a:noFill/>
          </p:spPr>
          <p:txBody>
            <a:bodyPr wrap="square" lIns="0" tIns="0" rIns="0" bIns="0" rtlCol="0">
              <a:spAutoFit/>
            </a:bodyPr>
            <a:lstStyle/>
            <a:p>
              <a:pPr>
                <a:spcBef>
                  <a:spcPts val="600"/>
                </a:spcBef>
              </a:pPr>
              <a:r>
                <a:rPr lang="lv-LV" sz="1200" b="1" noProof="1">
                  <a:solidFill>
                    <a:schemeClr val="tx2">
                      <a:lumMod val="90000"/>
                      <a:lumOff val="10000"/>
                    </a:schemeClr>
                  </a:solidFill>
                  <a:latin typeface="Verdana" panose="020B0604030504040204" pitchFamily="34" charset="0"/>
                  <a:ea typeface="Verdana" panose="020B0604030504040204" pitchFamily="34" charset="0"/>
                  <a:cs typeface="Times New Roman"/>
                </a:rPr>
                <a:t>5.1.1.4.</a:t>
              </a:r>
            </a:p>
            <a:p>
              <a:pPr>
                <a:spcBef>
                  <a:spcPts val="600"/>
                </a:spcBef>
              </a:pPr>
              <a:r>
                <a:rPr lang="lv-LV" sz="1200" noProof="1">
                  <a:solidFill>
                    <a:schemeClr val="tx2">
                      <a:lumMod val="90000"/>
                      <a:lumOff val="10000"/>
                    </a:schemeClr>
                  </a:solidFill>
                  <a:latin typeface="Verdana" panose="020B0604030504040204" pitchFamily="34" charset="0"/>
                  <a:ea typeface="Verdana" panose="020B0604030504040204" pitchFamily="34" charset="0"/>
                  <a:cs typeface="Times New Roman"/>
                </a:rPr>
                <a:t>Viedās pašvaldības</a:t>
              </a:r>
            </a:p>
          </p:txBody>
        </p:sp>
        <p:sp>
          <p:nvSpPr>
            <p:cNvPr id="8" name="TextBox 7">
              <a:extLst>
                <a:ext uri="{FF2B5EF4-FFF2-40B4-BE49-F238E27FC236}">
                  <a16:creationId xmlns:a16="http://schemas.microsoft.com/office/drawing/2014/main" id="{60659B48-A007-D422-1CFE-BD70E85CBDC9}"/>
                </a:ext>
              </a:extLst>
            </p:cNvPr>
            <p:cNvSpPr txBox="1"/>
            <p:nvPr/>
          </p:nvSpPr>
          <p:spPr>
            <a:xfrm>
              <a:off x="7059807" y="5696565"/>
              <a:ext cx="3719408" cy="815608"/>
            </a:xfrm>
            <a:prstGeom prst="rect">
              <a:avLst/>
            </a:prstGeom>
            <a:noFill/>
          </p:spPr>
          <p:txBody>
            <a:bodyPr wrap="square" lIns="0" tIns="0" rIns="0" bIns="0" rtlCol="0">
              <a:spAutoFit/>
            </a:bodyPr>
            <a:lstStyle/>
            <a:p>
              <a:pPr>
                <a:spcBef>
                  <a:spcPts val="600"/>
                </a:spcBef>
              </a:pPr>
              <a:r>
                <a:rPr lang="lv-LV" sz="1200" b="1" noProof="1">
                  <a:solidFill>
                    <a:schemeClr val="tx2">
                      <a:lumMod val="90000"/>
                      <a:lumOff val="10000"/>
                    </a:schemeClr>
                  </a:solidFill>
                  <a:latin typeface="Verdana" panose="020B0604030504040204" pitchFamily="34" charset="0"/>
                  <a:ea typeface="Verdana" panose="020B0604030504040204" pitchFamily="34" charset="0"/>
                  <a:cs typeface="Times New Roman"/>
                </a:rPr>
                <a:t>6.1.1.3. (1.kārta) </a:t>
              </a:r>
            </a:p>
            <a:p>
              <a:pPr>
                <a:spcBef>
                  <a:spcPts val="600"/>
                </a:spcBef>
              </a:pPr>
              <a:r>
                <a:rPr lang="lv-LV" sz="1200" noProof="1">
                  <a:solidFill>
                    <a:schemeClr val="tx2">
                      <a:lumMod val="90000"/>
                      <a:lumOff val="10000"/>
                    </a:schemeClr>
                  </a:solidFill>
                  <a:latin typeface="Verdana" panose="020B0604030504040204" pitchFamily="34" charset="0"/>
                  <a:ea typeface="Verdana" panose="020B0604030504040204" pitchFamily="34" charset="0"/>
                  <a:cs typeface="Times New Roman"/>
                </a:rPr>
                <a:t>Atbalsts uzņēmējdarbībai nepieciešamās publiskās infrastruktūras attīstībai, veicinot pāreju uz klimatneitrālu ekonomiku</a:t>
              </a:r>
            </a:p>
          </p:txBody>
        </p:sp>
        <p:sp>
          <p:nvSpPr>
            <p:cNvPr id="11" name="TextBox 10">
              <a:extLst>
                <a:ext uri="{FF2B5EF4-FFF2-40B4-BE49-F238E27FC236}">
                  <a16:creationId xmlns:a16="http://schemas.microsoft.com/office/drawing/2014/main" id="{DC7CD4CE-C971-78FD-2E0E-F137093FF383}"/>
                </a:ext>
              </a:extLst>
            </p:cNvPr>
            <p:cNvSpPr txBox="1"/>
            <p:nvPr/>
          </p:nvSpPr>
          <p:spPr>
            <a:xfrm>
              <a:off x="1836693" y="5696565"/>
              <a:ext cx="3220928" cy="815608"/>
            </a:xfrm>
            <a:prstGeom prst="rect">
              <a:avLst/>
            </a:prstGeom>
            <a:noFill/>
          </p:spPr>
          <p:txBody>
            <a:bodyPr wrap="square" lIns="0" tIns="0" rIns="0" bIns="0" rtlCol="0">
              <a:spAutoFit/>
            </a:bodyPr>
            <a:lstStyle/>
            <a:p>
              <a:pPr algn="r">
                <a:spcBef>
                  <a:spcPts val="600"/>
                </a:spcBef>
              </a:pPr>
              <a:r>
                <a:rPr lang="lv-LV" sz="1200" b="1" noProof="1">
                  <a:solidFill>
                    <a:schemeClr val="tx2">
                      <a:lumMod val="90000"/>
                      <a:lumOff val="10000"/>
                    </a:schemeClr>
                  </a:solidFill>
                  <a:latin typeface="Verdana" panose="020B0604030504040204" pitchFamily="34" charset="0"/>
                  <a:ea typeface="Verdana" panose="020B0604030504040204" pitchFamily="34" charset="0"/>
                  <a:cs typeface="Times New Roman"/>
                </a:rPr>
                <a:t>3.1.1.3.i. </a:t>
              </a:r>
            </a:p>
            <a:p>
              <a:pPr algn="r">
                <a:spcBef>
                  <a:spcPts val="600"/>
                </a:spcBef>
              </a:pPr>
              <a:r>
                <a:rPr lang="lv-LV" sz="1200" noProof="1">
                  <a:solidFill>
                    <a:schemeClr val="tx2">
                      <a:lumMod val="90000"/>
                      <a:lumOff val="10000"/>
                    </a:schemeClr>
                  </a:solidFill>
                  <a:latin typeface="Verdana" panose="020B0604030504040204" pitchFamily="34" charset="0"/>
                  <a:ea typeface="Verdana" panose="020B0604030504040204" pitchFamily="34" charset="0"/>
                  <a:cs typeface="Times New Roman"/>
                </a:rPr>
                <a:t>Investīcijas uzņēmējdarbības publiskajā infrastruktūrā industriālo parku un teritoriju attīstīšanai reģionos</a:t>
              </a:r>
              <a:endParaRPr lang="en-US" sz="1200">
                <a:solidFill>
                  <a:schemeClr val="tx2">
                    <a:lumMod val="90000"/>
                    <a:lumOff val="10000"/>
                  </a:schemeClr>
                </a:solidFill>
                <a:latin typeface="Verdana" panose="020B0604030504040204" pitchFamily="34" charset="0"/>
                <a:ea typeface="Verdana" panose="020B0604030504040204" pitchFamily="34" charset="0"/>
                <a:cs typeface="Times New Roman"/>
              </a:endParaRPr>
            </a:p>
          </p:txBody>
        </p:sp>
        <p:sp>
          <p:nvSpPr>
            <p:cNvPr id="12" name="TextBox 11">
              <a:extLst>
                <a:ext uri="{FF2B5EF4-FFF2-40B4-BE49-F238E27FC236}">
                  <a16:creationId xmlns:a16="http://schemas.microsoft.com/office/drawing/2014/main" id="{89C59DB6-E551-F85D-F63C-1C49615CC1C3}"/>
                </a:ext>
              </a:extLst>
            </p:cNvPr>
            <p:cNvSpPr txBox="1"/>
            <p:nvPr/>
          </p:nvSpPr>
          <p:spPr>
            <a:xfrm>
              <a:off x="3107004" y="3226577"/>
              <a:ext cx="917822" cy="562030"/>
            </a:xfrm>
            <a:prstGeom prst="rect">
              <a:avLst/>
            </a:prstGeom>
            <a:noFill/>
          </p:spPr>
          <p:txBody>
            <a:bodyPr wrap="square" rtlCol="0">
              <a:spAutoFit/>
            </a:bodyPr>
            <a:lstStyle/>
            <a:p>
              <a:pPr algn="ctr"/>
              <a:r>
                <a:rPr lang="lv-LV" sz="1400" b="1" dirty="0">
                  <a:solidFill>
                    <a:schemeClr val="tx2"/>
                  </a:solidFill>
                  <a:latin typeface="Verdana" panose="020B0604030504040204" pitchFamily="34" charset="0"/>
                  <a:ea typeface="Verdana" panose="020B0604030504040204" pitchFamily="34" charset="0"/>
                </a:rPr>
                <a:t>134,23 </a:t>
              </a:r>
              <a:r>
                <a:rPr lang="lv-LV" sz="1400" dirty="0">
                  <a:solidFill>
                    <a:schemeClr val="tx2"/>
                  </a:solidFill>
                  <a:latin typeface="Verdana" panose="020B0604030504040204" pitchFamily="34" charset="0"/>
                  <a:ea typeface="Verdana" panose="020B0604030504040204" pitchFamily="34" charset="0"/>
                </a:rPr>
                <a:t>milj.</a:t>
              </a:r>
            </a:p>
          </p:txBody>
        </p:sp>
        <p:sp>
          <p:nvSpPr>
            <p:cNvPr id="13" name="TextBox 12">
              <a:extLst>
                <a:ext uri="{FF2B5EF4-FFF2-40B4-BE49-F238E27FC236}">
                  <a16:creationId xmlns:a16="http://schemas.microsoft.com/office/drawing/2014/main" id="{6031594E-C86F-ED37-CEC7-B66ACFC25A73}"/>
                </a:ext>
              </a:extLst>
            </p:cNvPr>
            <p:cNvSpPr txBox="1"/>
            <p:nvPr/>
          </p:nvSpPr>
          <p:spPr>
            <a:xfrm>
              <a:off x="4663691" y="4396000"/>
              <a:ext cx="818766" cy="562030"/>
            </a:xfrm>
            <a:prstGeom prst="rect">
              <a:avLst/>
            </a:prstGeom>
            <a:noFill/>
          </p:spPr>
          <p:txBody>
            <a:bodyPr wrap="square" rtlCol="0">
              <a:spAutoFit/>
            </a:bodyPr>
            <a:lstStyle/>
            <a:p>
              <a:pPr algn="ctr"/>
              <a:r>
                <a:rPr lang="lv-LV" sz="1400" b="1" dirty="0">
                  <a:solidFill>
                    <a:schemeClr val="tx2"/>
                  </a:solidFill>
                  <a:latin typeface="Verdana" panose="020B0604030504040204" pitchFamily="34" charset="0"/>
                  <a:ea typeface="Verdana" panose="020B0604030504040204" pitchFamily="34" charset="0"/>
                </a:rPr>
                <a:t>67,12</a:t>
              </a:r>
              <a:r>
                <a:rPr lang="lv-LV" sz="1400" dirty="0">
                  <a:solidFill>
                    <a:schemeClr val="tx2"/>
                  </a:solidFill>
                  <a:latin typeface="Verdana" panose="020B0604030504040204" pitchFamily="34" charset="0"/>
                  <a:ea typeface="Verdana" panose="020B0604030504040204" pitchFamily="34" charset="0"/>
                </a:rPr>
                <a:t> milj.</a:t>
              </a:r>
              <a:endParaRPr lang="en-US" sz="1400" b="1" dirty="0">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BCA77160-58F6-2E80-10CD-5D6F3E83561F}"/>
                </a:ext>
              </a:extLst>
            </p:cNvPr>
            <p:cNvSpPr txBox="1"/>
            <p:nvPr/>
          </p:nvSpPr>
          <p:spPr>
            <a:xfrm>
              <a:off x="6667662" y="4445450"/>
              <a:ext cx="818766" cy="562030"/>
            </a:xfrm>
            <a:prstGeom prst="rect">
              <a:avLst/>
            </a:prstGeom>
            <a:noFill/>
          </p:spPr>
          <p:txBody>
            <a:bodyPr wrap="square" rtlCol="0">
              <a:spAutoFit/>
            </a:bodyPr>
            <a:lstStyle/>
            <a:p>
              <a:pPr algn="ctr"/>
              <a:r>
                <a:rPr lang="lv-LV" sz="1400" b="1" dirty="0">
                  <a:solidFill>
                    <a:schemeClr val="tx2"/>
                  </a:solidFill>
                  <a:latin typeface="Verdana" panose="020B0604030504040204" pitchFamily="34" charset="0"/>
                  <a:ea typeface="Verdana" panose="020B0604030504040204" pitchFamily="34" charset="0"/>
                </a:rPr>
                <a:t>63,97 </a:t>
              </a:r>
              <a:r>
                <a:rPr lang="lv-LV" sz="1400" dirty="0">
                  <a:solidFill>
                    <a:schemeClr val="tx2"/>
                  </a:solidFill>
                  <a:latin typeface="Verdana" panose="020B0604030504040204" pitchFamily="34" charset="0"/>
                  <a:ea typeface="Verdana" panose="020B0604030504040204" pitchFamily="34" charset="0"/>
                </a:rPr>
                <a:t>milj.</a:t>
              </a:r>
              <a:endParaRPr lang="en-US" sz="1400" b="1" dirty="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0C56CC93-A132-0907-44F9-07A83824E90B}"/>
                </a:ext>
              </a:extLst>
            </p:cNvPr>
            <p:cNvSpPr txBox="1"/>
            <p:nvPr/>
          </p:nvSpPr>
          <p:spPr>
            <a:xfrm>
              <a:off x="8204417" y="3157901"/>
              <a:ext cx="818766" cy="523220"/>
            </a:xfrm>
            <a:prstGeom prst="rect">
              <a:avLst/>
            </a:prstGeom>
            <a:noFill/>
          </p:spPr>
          <p:txBody>
            <a:bodyPr wrap="square" rtlCol="0">
              <a:spAutoFit/>
            </a:bodyPr>
            <a:lstStyle/>
            <a:p>
              <a:pPr algn="ctr"/>
              <a:r>
                <a:rPr lang="lv-LV" sz="1400" b="1">
                  <a:solidFill>
                    <a:schemeClr val="tx2"/>
                  </a:solidFill>
                  <a:latin typeface="Verdana" panose="020B0604030504040204" pitchFamily="34" charset="0"/>
                  <a:ea typeface="Verdana" panose="020B0604030504040204" pitchFamily="34" charset="0"/>
                </a:rPr>
                <a:t>15,53 </a:t>
              </a:r>
              <a:r>
                <a:rPr lang="lv-LV" sz="1400">
                  <a:solidFill>
                    <a:schemeClr val="tx2"/>
                  </a:solidFill>
                  <a:latin typeface="Verdana" panose="020B0604030504040204" pitchFamily="34" charset="0"/>
                  <a:ea typeface="Verdana" panose="020B0604030504040204" pitchFamily="34" charset="0"/>
                </a:rPr>
                <a:t>milj.</a:t>
              </a:r>
              <a:endParaRPr lang="en-US" sz="1400" b="1">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308BB101-D6BD-9442-8759-ECF878663C18}"/>
                </a:ext>
              </a:extLst>
            </p:cNvPr>
            <p:cNvSpPr txBox="1"/>
            <p:nvPr/>
          </p:nvSpPr>
          <p:spPr>
            <a:xfrm>
              <a:off x="5342310" y="1698578"/>
              <a:ext cx="1485436" cy="628150"/>
            </a:xfrm>
            <a:prstGeom prst="rect">
              <a:avLst/>
            </a:prstGeom>
            <a:noFill/>
          </p:spPr>
          <p:txBody>
            <a:bodyPr wrap="square" rtlCol="0">
              <a:spAutoFit/>
            </a:bodyPr>
            <a:lstStyle/>
            <a:p>
              <a:pPr algn="ctr"/>
              <a:r>
                <a:rPr lang="lv-LV" sz="1600" b="1" dirty="0">
                  <a:solidFill>
                    <a:schemeClr val="tx2"/>
                  </a:solidFill>
                  <a:latin typeface="Verdana" panose="020B0604030504040204" pitchFamily="34" charset="0"/>
                  <a:ea typeface="Verdana" panose="020B0604030504040204" pitchFamily="34" charset="0"/>
                </a:rPr>
                <a:t>265,34 </a:t>
              </a:r>
            </a:p>
            <a:p>
              <a:pPr algn="ctr"/>
              <a:r>
                <a:rPr lang="lv-LV" sz="1600" dirty="0">
                  <a:solidFill>
                    <a:schemeClr val="tx2"/>
                  </a:solidFill>
                  <a:latin typeface="Verdana" panose="020B0604030504040204" pitchFamily="34" charset="0"/>
                  <a:ea typeface="Verdana" panose="020B0604030504040204" pitchFamily="34" charset="0"/>
                </a:rPr>
                <a:t>milj. EUR</a:t>
              </a:r>
            </a:p>
          </p:txBody>
        </p:sp>
      </p:grpSp>
      <p:pic>
        <p:nvPicPr>
          <p:cNvPr id="39" name="Picture 38" descr="Shape&#10;&#10;Description automatically generated with low confidence">
            <a:extLst>
              <a:ext uri="{FF2B5EF4-FFF2-40B4-BE49-F238E27FC236}">
                <a16:creationId xmlns:a16="http://schemas.microsoft.com/office/drawing/2014/main" id="{98F8527A-D222-6530-705B-502790B75E5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82939" y="2743638"/>
            <a:ext cx="681307" cy="681307"/>
          </a:xfrm>
          <a:prstGeom prst="rect">
            <a:avLst/>
          </a:prstGeom>
        </p:spPr>
      </p:pic>
      <p:sp>
        <p:nvSpPr>
          <p:cNvPr id="40" name="Up Arrow Callout 4">
            <a:extLst>
              <a:ext uri="{FF2B5EF4-FFF2-40B4-BE49-F238E27FC236}">
                <a16:creationId xmlns:a16="http://schemas.microsoft.com/office/drawing/2014/main" id="{41DB0781-2D74-D41F-2D7B-81BAF4A9AF11}"/>
              </a:ext>
            </a:extLst>
          </p:cNvPr>
          <p:cNvSpPr/>
          <p:nvPr/>
        </p:nvSpPr>
        <p:spPr>
          <a:xfrm>
            <a:off x="8991333" y="2090824"/>
            <a:ext cx="3068178" cy="2470905"/>
          </a:xfrm>
          <a:prstGeom prst="rect">
            <a:avLst/>
          </a:prstGeom>
          <a:solidFill>
            <a:schemeClr val="accent3">
              <a:lumMod val="20000"/>
              <a:lumOff val="80000"/>
            </a:schemeClr>
          </a:solidFill>
          <a:ln w="9525"/>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defTabSz="800100">
              <a:spcBef>
                <a:spcPts val="600"/>
              </a:spcBef>
            </a:pPr>
            <a:r>
              <a:rPr lang="lv-LV" sz="1200" b="1" dirty="0">
                <a:solidFill>
                  <a:schemeClr val="tx2">
                    <a:lumMod val="90000"/>
                    <a:lumOff val="10000"/>
                  </a:schemeClr>
                </a:solidFill>
                <a:latin typeface="Verdana"/>
                <a:ea typeface="Verdana"/>
                <a:cs typeface="Times New Roman"/>
              </a:rPr>
              <a:t>Projektu īstenošanas rezultātā tiks:</a:t>
            </a:r>
            <a:endParaRPr lang="lv-LV" sz="1200" dirty="0">
              <a:solidFill>
                <a:schemeClr val="tx2">
                  <a:lumMod val="90000"/>
                  <a:lumOff val="10000"/>
                </a:schemeClr>
              </a:solidFill>
              <a:latin typeface="Verdana"/>
              <a:ea typeface="Verdana"/>
              <a:cs typeface="Times New Roman"/>
            </a:endParaRPr>
          </a:p>
          <a:p>
            <a:pPr marL="171450" indent="-171450" defTabSz="800100">
              <a:spcBef>
                <a:spcPts val="600"/>
              </a:spcBef>
              <a:buFont typeface="Arial,Sans-Serif"/>
              <a:buChar char="•"/>
            </a:pPr>
            <a:r>
              <a:rPr lang="lv-LV" sz="1200" dirty="0">
                <a:solidFill>
                  <a:schemeClr val="tx2">
                    <a:lumMod val="90000"/>
                    <a:lumOff val="10000"/>
                  </a:schemeClr>
                </a:solidFill>
                <a:latin typeface="Verdana"/>
                <a:ea typeface="Verdana"/>
                <a:cs typeface="Times New Roman"/>
              </a:rPr>
              <a:t>Piesaistītas komersantu nefinanšuinvestīcijas vismaz 207,3 milj. eiro apmērā</a:t>
            </a:r>
          </a:p>
          <a:p>
            <a:pPr marL="171450" indent="-171450" defTabSz="800100">
              <a:spcBef>
                <a:spcPts val="600"/>
              </a:spcBef>
              <a:buFont typeface="Arial,Sans-Serif"/>
              <a:buChar char="•"/>
            </a:pPr>
            <a:r>
              <a:rPr lang="lv-LV" sz="1200" dirty="0">
                <a:solidFill>
                  <a:schemeClr val="tx2">
                    <a:lumMod val="90000"/>
                    <a:lumOff val="10000"/>
                  </a:schemeClr>
                </a:solidFill>
                <a:latin typeface="Verdana"/>
                <a:ea typeface="Verdana"/>
                <a:cs typeface="Times New Roman"/>
              </a:rPr>
              <a:t>Radītas vismaz 2959 jaunas darba vietas</a:t>
            </a:r>
          </a:p>
          <a:p>
            <a:pPr marL="171450" indent="-171450" defTabSz="800100">
              <a:spcBef>
                <a:spcPts val="600"/>
              </a:spcBef>
              <a:buFont typeface="Arial,Sans-Serif"/>
              <a:buChar char="•"/>
            </a:pPr>
            <a:r>
              <a:rPr lang="lv-LV" sz="1200" dirty="0">
                <a:solidFill>
                  <a:schemeClr val="tx2">
                    <a:lumMod val="90000"/>
                    <a:lumOff val="10000"/>
                  </a:schemeClr>
                </a:solidFill>
                <a:latin typeface="Verdana"/>
                <a:ea typeface="Verdana"/>
                <a:cs typeface="Times New Roman"/>
              </a:rPr>
              <a:t>Nodrošināts darba algu fonda pieaugums vismaz 66,56 milj. eiro apmērā</a:t>
            </a:r>
            <a:endParaRPr lang="lv-LV" dirty="0">
              <a:solidFill>
                <a:schemeClr val="tx2">
                  <a:lumMod val="90000"/>
                  <a:lumOff val="10000"/>
                </a:schemeClr>
              </a:solidFill>
              <a:cs typeface="Times New Roman"/>
            </a:endParaRPr>
          </a:p>
        </p:txBody>
      </p:sp>
    </p:spTree>
    <p:extLst>
      <p:ext uri="{BB962C8B-B14F-4D97-AF65-F5344CB8AC3E}">
        <p14:creationId xmlns:p14="http://schemas.microsoft.com/office/powerpoint/2010/main" val="147830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18D9-585F-3C7D-1BAA-0F6344075FF7}"/>
              </a:ext>
            </a:extLst>
          </p:cNvPr>
          <p:cNvSpPr>
            <a:spLocks noGrp="1"/>
          </p:cNvSpPr>
          <p:nvPr>
            <p:ph type="title"/>
          </p:nvPr>
        </p:nvSpPr>
        <p:spPr>
          <a:xfrm>
            <a:off x="2250831" y="381000"/>
            <a:ext cx="9840961" cy="1036642"/>
          </a:xfrm>
        </p:spPr>
        <p:txBody>
          <a:bodyPr>
            <a:normAutofit fontScale="90000"/>
          </a:bodyPr>
          <a:lstStyle/>
          <a:p>
            <a:pPr algn="ctr"/>
            <a:r>
              <a:rPr lang="lv-LV" sz="2200" noProof="1">
                <a:solidFill>
                  <a:srgbClr val="257735"/>
                </a:solidFill>
              </a:rPr>
              <a:t>AF 3.1.1.3.i. </a:t>
            </a:r>
            <a:r>
              <a:rPr lang="lv-LV" sz="2000" dirty="0">
                <a:solidFill>
                  <a:srgbClr val="336600"/>
                </a:solidFill>
                <a:cs typeface="Calibri" panose="020F0502020204030204" pitchFamily="34" charset="0"/>
              </a:rPr>
              <a:t>“</a:t>
            </a:r>
            <a:r>
              <a:rPr lang="lv-LV" sz="2200" noProof="1">
                <a:solidFill>
                  <a:srgbClr val="257735"/>
                </a:solidFill>
              </a:rPr>
              <a:t>Investīcijas uzņēmējdarbības publiskajā infrastruktūrā industriālo parku un teritoriju attīstīšanai reģionos</a:t>
            </a:r>
            <a:r>
              <a:rPr lang="lv-LV" sz="2000" dirty="0">
                <a:solidFill>
                  <a:srgbClr val="336600"/>
                </a:solidFill>
                <a:cs typeface="Calibri" panose="020F0502020204030204" pitchFamily="34" charset="0"/>
              </a:rPr>
              <a:t>”</a:t>
            </a:r>
            <a:endParaRPr lang="lv-LV" sz="2200" dirty="0">
              <a:solidFill>
                <a:srgbClr val="257735"/>
              </a:solidFill>
            </a:endParaRPr>
          </a:p>
        </p:txBody>
      </p:sp>
      <p:sp>
        <p:nvSpPr>
          <p:cNvPr id="3" name="Content Placeholder 2">
            <a:extLst>
              <a:ext uri="{FF2B5EF4-FFF2-40B4-BE49-F238E27FC236}">
                <a16:creationId xmlns:a16="http://schemas.microsoft.com/office/drawing/2014/main" id="{A318D1AD-3DAB-AEF1-B739-5B7817CCA5CB}"/>
              </a:ext>
            </a:extLst>
          </p:cNvPr>
          <p:cNvSpPr>
            <a:spLocks noGrp="1"/>
          </p:cNvSpPr>
          <p:nvPr>
            <p:ph idx="1"/>
          </p:nvPr>
        </p:nvSpPr>
        <p:spPr>
          <a:xfrm>
            <a:off x="3963793" y="1951027"/>
            <a:ext cx="8128000" cy="4373573"/>
          </a:xfrm>
        </p:spPr>
        <p:txBody>
          <a:bodyPr>
            <a:normAutofit fontScale="70000" lnSpcReduction="20000"/>
          </a:bodyPr>
          <a:lstStyle/>
          <a:p>
            <a:pPr algn="l">
              <a:lnSpc>
                <a:spcPct val="120000"/>
              </a:lnSpc>
              <a:spcBef>
                <a:spcPts val="600"/>
              </a:spcBef>
            </a:pPr>
            <a:r>
              <a:rPr lang="lv-LV" b="1" i="0" dirty="0">
                <a:solidFill>
                  <a:srgbClr val="212529"/>
                </a:solidFill>
                <a:effectLst/>
              </a:rPr>
              <a:t>Piecās pašvaldībās kopš 2024.gada sākuma tiek attīstīti nacionālas nozīmes industriālie parki, piesaistot AF finansējumu 67 miljonu eiro apmērā:</a:t>
            </a:r>
          </a:p>
          <a:p>
            <a:pPr marL="342900" indent="-342900" algn="l">
              <a:lnSpc>
                <a:spcPct val="120000"/>
              </a:lnSpc>
              <a:spcBef>
                <a:spcPts val="600"/>
              </a:spcBef>
              <a:buFont typeface="Arial" panose="020B0604020202020204" pitchFamily="34" charset="0"/>
              <a:buChar char="•"/>
            </a:pPr>
            <a:r>
              <a:rPr lang="lv-LV" b="1" i="0" dirty="0">
                <a:solidFill>
                  <a:srgbClr val="212529"/>
                </a:solidFill>
                <a:effectLst/>
              </a:rPr>
              <a:t>Liepājas </a:t>
            </a:r>
            <a:r>
              <a:rPr lang="lv-LV" b="0" i="0" dirty="0">
                <a:solidFill>
                  <a:srgbClr val="212529"/>
                </a:solidFill>
                <a:effectLst/>
              </a:rPr>
              <a:t>speciālās ekonomiskās zonas pārvaldes projekts publisko ielu infrastruktūrai “Liepājas industriālā parka teritorijas attīstība 1.kārta”, AF finansējums – 10 miljoni eiro</a:t>
            </a:r>
          </a:p>
          <a:p>
            <a:pPr marL="342900" indent="-342900" algn="l">
              <a:lnSpc>
                <a:spcPct val="120000"/>
              </a:lnSpc>
              <a:spcBef>
                <a:spcPts val="600"/>
              </a:spcBef>
              <a:buFont typeface="Arial" panose="020B0604020202020204" pitchFamily="34" charset="0"/>
              <a:buChar char="•"/>
            </a:pPr>
            <a:r>
              <a:rPr lang="lv-LV" b="1" i="0" dirty="0">
                <a:solidFill>
                  <a:srgbClr val="212529"/>
                </a:solidFill>
                <a:effectLst/>
              </a:rPr>
              <a:t>Daugavpils</a:t>
            </a:r>
            <a:r>
              <a:rPr lang="lv-LV" b="0" i="0" dirty="0">
                <a:solidFill>
                  <a:srgbClr val="212529"/>
                </a:solidFill>
                <a:effectLst/>
              </a:rPr>
              <a:t> valstspilsētas pašvaldības projekts publiskās infrastruktūras izbūvei un ražošanas ēkas celtniecībai “Austrumlatvijas viedo tehnoloģiju un pētniecības centra (ALTOP) Industriālā parka izveide”, AF finansējums - 17,13 miljoni eiro</a:t>
            </a:r>
          </a:p>
          <a:p>
            <a:pPr marL="342900" indent="-342900" algn="l">
              <a:lnSpc>
                <a:spcPct val="120000"/>
              </a:lnSpc>
              <a:spcBef>
                <a:spcPts val="600"/>
              </a:spcBef>
              <a:buFont typeface="Arial" panose="020B0604020202020204" pitchFamily="34" charset="0"/>
              <a:buChar char="•"/>
            </a:pPr>
            <a:r>
              <a:rPr lang="lv-LV" b="1" i="0" dirty="0">
                <a:solidFill>
                  <a:srgbClr val="212529"/>
                </a:solidFill>
                <a:effectLst/>
              </a:rPr>
              <a:t>Valmieras</a:t>
            </a:r>
            <a:r>
              <a:rPr lang="lv-LV" b="0" i="0" dirty="0">
                <a:solidFill>
                  <a:srgbClr val="212529"/>
                </a:solidFill>
                <a:effectLst/>
              </a:rPr>
              <a:t> novada pašvaldības projekts industriālo laukumu, publisko stāvlaukumu, pievadceļa, dzelzceļa pievadceļa un iekšējā dzelzceļa tīkla infrastruktūrai “Valmieras Industriālā parka attīstība”, AF finansējums – 20 miljoni eiro</a:t>
            </a:r>
          </a:p>
          <a:p>
            <a:pPr marL="342900" indent="-342900" algn="l">
              <a:lnSpc>
                <a:spcPct val="120000"/>
              </a:lnSpc>
              <a:spcBef>
                <a:spcPts val="600"/>
              </a:spcBef>
              <a:buFont typeface="Arial" panose="020B0604020202020204" pitchFamily="34" charset="0"/>
              <a:buChar char="•"/>
            </a:pPr>
            <a:r>
              <a:rPr lang="lv-LV" b="1" i="0" dirty="0">
                <a:solidFill>
                  <a:srgbClr val="212529"/>
                </a:solidFill>
                <a:effectLst/>
              </a:rPr>
              <a:t>Jelgavas</a:t>
            </a:r>
            <a:r>
              <a:rPr lang="lv-LV" b="0" i="0" dirty="0">
                <a:solidFill>
                  <a:srgbClr val="212529"/>
                </a:solidFill>
                <a:effectLst/>
              </a:rPr>
              <a:t> valstspilsētas pašvaldības iestādes “Centrālā pārvalde” projekts publisko ielu infrastrutūrai “Zemgales industriālā parka attīstība, I kārta”, AF finansējums – 20 miljoni eiro</a:t>
            </a:r>
          </a:p>
        </p:txBody>
      </p:sp>
      <p:sp>
        <p:nvSpPr>
          <p:cNvPr id="6" name="Slide Number Placeholder 5">
            <a:extLst>
              <a:ext uri="{FF2B5EF4-FFF2-40B4-BE49-F238E27FC236}">
                <a16:creationId xmlns:a16="http://schemas.microsoft.com/office/drawing/2014/main" id="{5C7ACC9B-3340-A18C-09BA-42C802FE74A6}"/>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13</a:t>
            </a:fld>
            <a:endParaRPr lang="en-US" altLang="en-US">
              <a:ea typeface="Verdana" panose="020B0604030504040204" pitchFamily="34" charset="0"/>
            </a:endParaRPr>
          </a:p>
        </p:txBody>
      </p:sp>
      <p:pic>
        <p:nvPicPr>
          <p:cNvPr id="8" name="Picture 7" descr="A map with yellow dots on it&#10;&#10;Description automatically generated">
            <a:extLst>
              <a:ext uri="{FF2B5EF4-FFF2-40B4-BE49-F238E27FC236}">
                <a16:creationId xmlns:a16="http://schemas.microsoft.com/office/drawing/2014/main" id="{0EFE8990-D9F6-6112-B139-9828E81696CD}"/>
              </a:ext>
            </a:extLst>
          </p:cNvPr>
          <p:cNvPicPr>
            <a:picLocks noChangeAspect="1"/>
          </p:cNvPicPr>
          <p:nvPr/>
        </p:nvPicPr>
        <p:blipFill rotWithShape="1">
          <a:blip r:embed="rId2">
            <a:extLst>
              <a:ext uri="{28A0092B-C50C-407E-A947-70E740481C1C}">
                <a14:useLocalDpi xmlns:a14="http://schemas.microsoft.com/office/drawing/2010/main" val="0"/>
              </a:ext>
            </a:extLst>
          </a:blip>
          <a:srcRect l="53668"/>
          <a:stretch/>
        </p:blipFill>
        <p:spPr>
          <a:xfrm>
            <a:off x="10772" y="2023318"/>
            <a:ext cx="3689031" cy="2889072"/>
          </a:xfrm>
          <a:prstGeom prst="rect">
            <a:avLst/>
          </a:prstGeom>
        </p:spPr>
      </p:pic>
    </p:spTree>
    <p:extLst>
      <p:ext uri="{BB962C8B-B14F-4D97-AF65-F5344CB8AC3E}">
        <p14:creationId xmlns:p14="http://schemas.microsoft.com/office/powerpoint/2010/main" val="159706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2641-D88A-BF79-638B-57F4A687B9DB}"/>
              </a:ext>
            </a:extLst>
          </p:cNvPr>
          <p:cNvSpPr>
            <a:spLocks noGrp="1"/>
          </p:cNvSpPr>
          <p:nvPr>
            <p:ph type="title"/>
          </p:nvPr>
        </p:nvSpPr>
        <p:spPr>
          <a:xfrm>
            <a:off x="2248338" y="365133"/>
            <a:ext cx="9702362" cy="1036642"/>
          </a:xfrm>
        </p:spPr>
        <p:txBody>
          <a:bodyPr>
            <a:normAutofit/>
          </a:bodyPr>
          <a:lstStyle/>
          <a:p>
            <a:pPr algn="ctr"/>
            <a:r>
              <a:rPr lang="lv-LV" sz="2000" dirty="0">
                <a:solidFill>
                  <a:srgbClr val="257735"/>
                </a:solidFill>
              </a:rPr>
              <a:t>Kohēzijas politikas programmas SAM 5.1.1.1. </a:t>
            </a:r>
            <a:r>
              <a:rPr lang="lv-LV" sz="2000" dirty="0">
                <a:solidFill>
                  <a:srgbClr val="336600"/>
                </a:solidFill>
                <a:cs typeface="Calibri" panose="020F0502020204030204" pitchFamily="34" charset="0"/>
              </a:rPr>
              <a:t>“</a:t>
            </a:r>
            <a:r>
              <a:rPr lang="lv-LV" sz="2000" dirty="0">
                <a:solidFill>
                  <a:srgbClr val="257735"/>
                </a:solidFill>
              </a:rPr>
              <a:t>Infrastruktūra uzņēmējdarbības atbalstam</a:t>
            </a:r>
            <a:r>
              <a:rPr lang="lv-LV" sz="2000" dirty="0">
                <a:solidFill>
                  <a:srgbClr val="336600"/>
                </a:solidFill>
                <a:cs typeface="Calibri" panose="020F0502020204030204" pitchFamily="34" charset="0"/>
              </a:rPr>
              <a:t>”</a:t>
            </a:r>
            <a:endParaRPr lang="lv-LV" sz="2000" dirty="0">
              <a:solidFill>
                <a:srgbClr val="257735"/>
              </a:solidFill>
            </a:endParaRPr>
          </a:p>
        </p:txBody>
      </p:sp>
      <p:sp>
        <p:nvSpPr>
          <p:cNvPr id="3" name="Content Placeholder 2">
            <a:extLst>
              <a:ext uri="{FF2B5EF4-FFF2-40B4-BE49-F238E27FC236}">
                <a16:creationId xmlns:a16="http://schemas.microsoft.com/office/drawing/2014/main" id="{FF3B5239-F734-F034-F2AD-E70E5977F12A}"/>
              </a:ext>
            </a:extLst>
          </p:cNvPr>
          <p:cNvSpPr>
            <a:spLocks noGrp="1"/>
          </p:cNvSpPr>
          <p:nvPr>
            <p:ph idx="1"/>
          </p:nvPr>
        </p:nvSpPr>
        <p:spPr>
          <a:xfrm>
            <a:off x="851339" y="1810733"/>
            <a:ext cx="10731062" cy="4513867"/>
          </a:xfrm>
        </p:spPr>
        <p:txBody>
          <a:bodyPr>
            <a:noAutofit/>
          </a:bodyPr>
          <a:lstStyle/>
          <a:p>
            <a:pPr algn="just">
              <a:spcBef>
                <a:spcPts val="1200"/>
              </a:spcBef>
              <a:spcAft>
                <a:spcPts val="600"/>
              </a:spcAft>
            </a:pPr>
            <a:r>
              <a:rPr lang="lv-LV" sz="1600" b="1" kern="100" dirty="0">
                <a:effectLst/>
                <a:cs typeface="Calibri"/>
              </a:rPr>
              <a:t>Mērķis: </a:t>
            </a:r>
            <a:r>
              <a:rPr lang="lv-LV" sz="1600" kern="100" dirty="0">
                <a:cs typeface="Calibri"/>
              </a:rPr>
              <a:t>palielināt privāto investīciju apjomu pilsētu funkcionālajās teritorijās, veicot komersantu vajadzībās balstītus ieguldījumus komercdarbības attīstībai atbilstoši pašvaldību attīstības programmām</a:t>
            </a:r>
          </a:p>
          <a:p>
            <a:pPr algn="just">
              <a:spcBef>
                <a:spcPts val="1200"/>
              </a:spcBef>
              <a:spcAft>
                <a:spcPts val="600"/>
              </a:spcAft>
            </a:pPr>
            <a:r>
              <a:rPr lang="lv-LV" sz="1600" b="1" kern="100" dirty="0">
                <a:effectLst/>
                <a:cs typeface="Calibri"/>
              </a:rPr>
              <a:t>Finansējums: 134</a:t>
            </a:r>
            <a:r>
              <a:rPr lang="lv-LV" sz="1600" b="1" dirty="0">
                <a:cs typeface="Calibri"/>
              </a:rPr>
              <a:t>,23 milj. eiro (ERAF). </a:t>
            </a:r>
            <a:r>
              <a:rPr lang="lv-LV" sz="1600" dirty="0">
                <a:cs typeface="Calibri"/>
              </a:rPr>
              <a:t>Viena projekta finansējums </a:t>
            </a:r>
            <a:r>
              <a:rPr lang="lv-LV" sz="1600" b="1" dirty="0">
                <a:cs typeface="Calibri"/>
              </a:rPr>
              <a:t>no 200 000</a:t>
            </a:r>
            <a:r>
              <a:rPr lang="lv-LV" sz="1600" dirty="0">
                <a:cs typeface="Calibri"/>
              </a:rPr>
              <a:t> (kopējais attiecināmais fin.) </a:t>
            </a:r>
            <a:r>
              <a:rPr lang="lv-LV" sz="1600" b="1" dirty="0">
                <a:cs typeface="Calibri"/>
              </a:rPr>
              <a:t>līdz 5 000 000 eiro</a:t>
            </a:r>
            <a:r>
              <a:rPr lang="lv-LV" sz="1600" dirty="0">
                <a:cs typeface="Calibri"/>
              </a:rPr>
              <a:t> (ERAF)). ERAF atbalsts </a:t>
            </a:r>
            <a:r>
              <a:rPr lang="lv-LV" sz="1600" b="1" dirty="0">
                <a:cs typeface="Calibri"/>
              </a:rPr>
              <a:t>līdz 85%</a:t>
            </a:r>
            <a:endParaRPr lang="lv-LV" sz="1600" dirty="0"/>
          </a:p>
          <a:p>
            <a:pPr algn="just">
              <a:spcBef>
                <a:spcPts val="1200"/>
              </a:spcBef>
              <a:spcAft>
                <a:spcPts val="600"/>
              </a:spcAft>
            </a:pPr>
            <a:r>
              <a:rPr lang="lv-LV" sz="1600" b="1" kern="100" dirty="0">
                <a:effectLst/>
                <a:cs typeface="Calibri"/>
              </a:rPr>
              <a:t>Atbalstāmās darbības: </a:t>
            </a:r>
            <a:r>
              <a:rPr lang="lv-LV" sz="1600" kern="100" dirty="0">
                <a:effectLst/>
                <a:cs typeface="Calibri"/>
              </a:rPr>
              <a:t>komercdarbības mērķiem paredzēto ēku un to infrastruktūras attīstīšana, teritorijas labiekārtošana, industriālo pieslēgumu ierīkošana, pievedceļu infrastruktūras attīstīšana</a:t>
            </a:r>
          </a:p>
          <a:p>
            <a:pPr algn="just">
              <a:spcBef>
                <a:spcPts val="1200"/>
              </a:spcBef>
              <a:spcAft>
                <a:spcPts val="600"/>
              </a:spcAft>
            </a:pPr>
            <a:r>
              <a:rPr lang="lv-LV" sz="1600" b="1" kern="100" dirty="0">
                <a:cs typeface="Calibri"/>
              </a:rPr>
              <a:t>Ieviešanas progress līdz 01.09.2025: </a:t>
            </a:r>
            <a:r>
              <a:rPr lang="lv-LV" sz="1600" kern="100" dirty="0">
                <a:cs typeface="Calibri"/>
              </a:rPr>
              <a:t>CFLA iesniegts 61 projektu iesniegums par 86,86 miljoniem eiro (ERAF), t.sk. noslēgti 48 līgumi par projektu īstenošanu, ar ERAF finansējumu 62 731 574 EUR apmērā un pabeigts 1 projekts ar ERAF finansējumu 136 987 eiro</a:t>
            </a:r>
          </a:p>
          <a:p>
            <a:pPr algn="just">
              <a:spcBef>
                <a:spcPts val="1200"/>
              </a:spcBef>
              <a:spcAft>
                <a:spcPts val="600"/>
              </a:spcAft>
            </a:pPr>
            <a:r>
              <a:rPr lang="lv-LV" sz="1600" b="1" kern="100" dirty="0">
                <a:cs typeface="Calibri"/>
              </a:rPr>
              <a:t>Turpmāk plānotais: no 2025.gada IV.ceturkšņa līdz 2026.gada II.ceturksnim</a:t>
            </a:r>
            <a:r>
              <a:rPr lang="lv-LV" sz="1600" kern="100" dirty="0">
                <a:cs typeface="Calibri"/>
              </a:rPr>
              <a:t> plānota 3.kārtas projektu iesniegumu atlase – atklāta projektu atlase, konkurss starp visām pašvaldībām. Pieejamais finansējums 50,45 milj. eiro</a:t>
            </a:r>
          </a:p>
        </p:txBody>
      </p:sp>
      <p:sp>
        <p:nvSpPr>
          <p:cNvPr id="6" name="Slide Number Placeholder 5">
            <a:extLst>
              <a:ext uri="{FF2B5EF4-FFF2-40B4-BE49-F238E27FC236}">
                <a16:creationId xmlns:a16="http://schemas.microsoft.com/office/drawing/2014/main" id="{DCC2203B-15E3-7F48-4503-068F31AFFF75}"/>
              </a:ext>
            </a:extLst>
          </p:cNvPr>
          <p:cNvSpPr>
            <a:spLocks noGrp="1"/>
          </p:cNvSpPr>
          <p:nvPr>
            <p:ph type="sldNum" sz="quarter" idx="13"/>
          </p:nvPr>
        </p:nvSpPr>
        <p:spPr/>
        <p:txBody>
          <a:bodyPr/>
          <a:lstStyle/>
          <a:p>
            <a:pPr>
              <a:defRPr/>
            </a:pPr>
            <a:fld id="{6C3CA202-D565-4603-8F75-B6EF6253BC4F}" type="slidenum">
              <a:rPr lang="en-US" altLang="en-US" smtClean="0">
                <a:ea typeface="Verdana" panose="020B0604030504040204" pitchFamily="34" charset="0"/>
                <a:cs typeface="Calibri" panose="020F0502020204030204" pitchFamily="34" charset="0"/>
              </a:rPr>
              <a:pPr>
                <a:defRPr/>
              </a:pPr>
              <a:t>14</a:t>
            </a:fld>
            <a:endParaRPr lang="en-US" altLang="en-US">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0228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2641-D88A-BF79-638B-57F4A687B9DB}"/>
              </a:ext>
            </a:extLst>
          </p:cNvPr>
          <p:cNvSpPr>
            <a:spLocks noGrp="1"/>
          </p:cNvSpPr>
          <p:nvPr>
            <p:ph type="title"/>
          </p:nvPr>
        </p:nvSpPr>
        <p:spPr>
          <a:xfrm>
            <a:off x="2248338" y="365133"/>
            <a:ext cx="9702362" cy="1036642"/>
          </a:xfrm>
        </p:spPr>
        <p:txBody>
          <a:bodyPr>
            <a:normAutofit fontScale="90000"/>
          </a:bodyPr>
          <a:lstStyle/>
          <a:p>
            <a:r>
              <a:rPr lang="lv-LV" dirty="0">
                <a:solidFill>
                  <a:srgbClr val="336600"/>
                </a:solidFill>
                <a:cs typeface="Calibri" panose="020F0502020204030204" pitchFamily="34" charset="0"/>
              </a:rPr>
              <a:t>TPF 6.1.1.3. “Atbalsts uzņēmējdarbībai nepieciešamās publiskās infrastruktūras attīstībai, veicinot pāreju uz klimatneitrālu ekonomiku”</a:t>
            </a:r>
          </a:p>
        </p:txBody>
      </p:sp>
      <p:sp>
        <p:nvSpPr>
          <p:cNvPr id="3" name="Content Placeholder 2">
            <a:extLst>
              <a:ext uri="{FF2B5EF4-FFF2-40B4-BE49-F238E27FC236}">
                <a16:creationId xmlns:a16="http://schemas.microsoft.com/office/drawing/2014/main" id="{FF3B5239-F734-F034-F2AD-E70E5977F12A}"/>
              </a:ext>
            </a:extLst>
          </p:cNvPr>
          <p:cNvSpPr>
            <a:spLocks noGrp="1"/>
          </p:cNvSpPr>
          <p:nvPr>
            <p:ph idx="1"/>
          </p:nvPr>
        </p:nvSpPr>
        <p:spPr>
          <a:xfrm>
            <a:off x="851339" y="1780737"/>
            <a:ext cx="10731062" cy="4571999"/>
          </a:xfrm>
        </p:spPr>
        <p:txBody>
          <a:bodyPr>
            <a:noAutofit/>
          </a:bodyPr>
          <a:lstStyle/>
          <a:p>
            <a:pPr algn="just">
              <a:spcBef>
                <a:spcPts val="1200"/>
              </a:spcBef>
              <a:spcAft>
                <a:spcPts val="600"/>
              </a:spcAft>
            </a:pPr>
            <a:r>
              <a:rPr lang="lv-LV" sz="1600" b="1" kern="100" dirty="0">
                <a:effectLst/>
                <a:latin typeface="Verdana"/>
                <a:ea typeface="Verdana"/>
                <a:cs typeface="Calibri"/>
              </a:rPr>
              <a:t>Mērķis: </a:t>
            </a:r>
            <a:r>
              <a:rPr lang="lv-LV" sz="1600" kern="100" dirty="0">
                <a:effectLst/>
                <a:latin typeface="Verdana"/>
                <a:ea typeface="Verdana"/>
                <a:cs typeface="Calibri"/>
              </a:rPr>
              <a:t>attīstīt uzņēmējdarbības publisko infrastruktūru, mazinot negatīvas sociālekonomiskās sekas pārejas uz klimatneitrālu ekonomiku visvairāk skartajos reģionos</a:t>
            </a:r>
          </a:p>
          <a:p>
            <a:pPr algn="just">
              <a:spcBef>
                <a:spcPts val="1200"/>
              </a:spcBef>
              <a:spcAft>
                <a:spcPts val="600"/>
              </a:spcAft>
            </a:pPr>
            <a:r>
              <a:rPr lang="lv-LV" sz="1600" b="1" kern="100" dirty="0">
                <a:effectLst/>
                <a:latin typeface="Verdana"/>
                <a:ea typeface="Verdana"/>
                <a:cs typeface="Calibri"/>
              </a:rPr>
              <a:t>Finansējums: 63</a:t>
            </a:r>
            <a:r>
              <a:rPr lang="lv-LV" sz="1600" b="1" dirty="0">
                <a:latin typeface="Verdana"/>
                <a:ea typeface="Verdana"/>
                <a:cs typeface="Calibri"/>
              </a:rPr>
              <a:t>,97 milj. eiro</a:t>
            </a:r>
            <a:r>
              <a:rPr lang="lv-LV" sz="1600" dirty="0">
                <a:latin typeface="Verdana"/>
                <a:ea typeface="Verdana"/>
                <a:cs typeface="Calibri"/>
              </a:rPr>
              <a:t>. Viena projekta finansējums </a:t>
            </a:r>
            <a:r>
              <a:rPr lang="lv-LV" sz="1600" b="1" dirty="0">
                <a:latin typeface="Verdana"/>
                <a:ea typeface="Verdana"/>
                <a:cs typeface="Calibri"/>
              </a:rPr>
              <a:t>no 200 000</a:t>
            </a:r>
            <a:r>
              <a:rPr lang="lv-LV" sz="1600" dirty="0">
                <a:latin typeface="Verdana"/>
                <a:ea typeface="Verdana"/>
                <a:cs typeface="Calibri"/>
              </a:rPr>
              <a:t> (kopējais attiecināmais finansējums) </a:t>
            </a:r>
            <a:r>
              <a:rPr lang="lv-LV" sz="1600" b="1" dirty="0">
                <a:latin typeface="Verdana"/>
                <a:ea typeface="Verdana"/>
                <a:cs typeface="Calibri"/>
              </a:rPr>
              <a:t>līdz 5 000 000 eiro</a:t>
            </a:r>
            <a:r>
              <a:rPr lang="lv-LV" sz="1600" dirty="0">
                <a:latin typeface="Verdana"/>
                <a:ea typeface="Verdana"/>
                <a:cs typeface="Calibri"/>
              </a:rPr>
              <a:t> (TPF). TPF atbalsts līdz </a:t>
            </a:r>
            <a:r>
              <a:rPr lang="lv-LV" sz="1600" b="1" dirty="0">
                <a:latin typeface="Verdana"/>
                <a:ea typeface="Verdana"/>
                <a:cs typeface="Calibri"/>
              </a:rPr>
              <a:t>85%</a:t>
            </a:r>
            <a:endParaRPr lang="lv-LV" sz="1600" kern="100" dirty="0">
              <a:effectLst/>
              <a:latin typeface="Verdana"/>
              <a:ea typeface="Verdana"/>
              <a:cs typeface="Calibri"/>
            </a:endParaRPr>
          </a:p>
          <a:p>
            <a:pPr algn="just">
              <a:spcBef>
                <a:spcPts val="1200"/>
              </a:spcBef>
              <a:spcAft>
                <a:spcPts val="600"/>
              </a:spcAft>
            </a:pPr>
            <a:r>
              <a:rPr lang="lv-LV" sz="1600" b="1" kern="100" dirty="0">
                <a:effectLst/>
                <a:latin typeface="Verdana"/>
                <a:ea typeface="Verdana"/>
                <a:cs typeface="Calibri"/>
              </a:rPr>
              <a:t>Atbalstāmās darbības: </a:t>
            </a:r>
            <a:r>
              <a:rPr lang="lv-LV" sz="1600" kern="100" dirty="0">
                <a:effectLst/>
                <a:latin typeface="Verdana"/>
                <a:ea typeface="Verdana"/>
                <a:cs typeface="Calibri"/>
              </a:rPr>
              <a:t>komercdarbības mērķiem paredzēto ēku un to infrastruktūras attīstīšana, teritorijas labiekārtošana, industriālo pieslēgumu ierīkošana, pievedceļu infrastruktūras attīstīšana</a:t>
            </a:r>
          </a:p>
          <a:p>
            <a:pPr algn="just">
              <a:spcBef>
                <a:spcPts val="1200"/>
              </a:spcBef>
              <a:spcAft>
                <a:spcPts val="600"/>
              </a:spcAft>
            </a:pPr>
            <a:r>
              <a:rPr lang="lv-LV" sz="1600" b="1" kern="100" dirty="0">
                <a:latin typeface="Verdana"/>
                <a:ea typeface="Verdana"/>
                <a:cs typeface="Calibri"/>
              </a:rPr>
              <a:t>Ieviešanas progress līdz 01.09.2025: </a:t>
            </a:r>
            <a:r>
              <a:rPr lang="lv-LV" sz="1600" kern="100" dirty="0">
                <a:latin typeface="Verdana"/>
                <a:ea typeface="Verdana"/>
                <a:cs typeface="Calibri"/>
              </a:rPr>
              <a:t>CFLA iesniegti 22 projektu iesniegumi par 42,9 miljoniem eiro (TPF), t.sk. noslēgti līgumi par 17 projektu projektu ieviešanu par 31 787 198 eiro (TPF) un pabeigti 2 projekti ar TPF finansējumu 4 830 898 eiro</a:t>
            </a:r>
          </a:p>
          <a:p>
            <a:pPr algn="just">
              <a:spcBef>
                <a:spcPts val="1200"/>
              </a:spcBef>
              <a:spcAft>
                <a:spcPts val="600"/>
              </a:spcAft>
            </a:pPr>
            <a:r>
              <a:rPr lang="lv-LV" sz="1600" b="1" kern="100" dirty="0">
                <a:latin typeface="Verdana"/>
                <a:ea typeface="Verdana"/>
                <a:cs typeface="Calibri"/>
              </a:rPr>
              <a:t>Turpmāk plānotais:</a:t>
            </a:r>
            <a:r>
              <a:rPr lang="lv-LV" sz="1600" kern="100" dirty="0">
                <a:latin typeface="Verdana"/>
                <a:ea typeface="Verdana"/>
                <a:cs typeface="Calibri"/>
              </a:rPr>
              <a:t> </a:t>
            </a:r>
            <a:r>
              <a:rPr lang="lv-LV" sz="1600" b="1" kern="100" dirty="0">
                <a:cs typeface="Calibri"/>
              </a:rPr>
              <a:t>no 2025.gada IV.ceturkšņa līdz 2026.gada II.ceturksnim</a:t>
            </a:r>
            <a:r>
              <a:rPr lang="lv-LV" sz="1600" kern="100" dirty="0">
                <a:cs typeface="Calibri"/>
              </a:rPr>
              <a:t> plānota 2.kārtas projektu iesniegumu atlase – atklāta projektu atlase, konkurss starp pašvaldībām. Pieejamais finansējums 21,60 milj. eiro.</a:t>
            </a:r>
            <a:endParaRPr lang="lv-LV" sz="1600" kern="100" dirty="0">
              <a:latin typeface="Verdana"/>
              <a:ea typeface="Verdana"/>
              <a:cs typeface="Calibri"/>
            </a:endParaRPr>
          </a:p>
        </p:txBody>
      </p:sp>
      <p:sp>
        <p:nvSpPr>
          <p:cNvPr id="6" name="Slide Number Placeholder 5">
            <a:extLst>
              <a:ext uri="{FF2B5EF4-FFF2-40B4-BE49-F238E27FC236}">
                <a16:creationId xmlns:a16="http://schemas.microsoft.com/office/drawing/2014/main" id="{DCC2203B-15E3-7F48-4503-068F31AFFF75}"/>
              </a:ext>
            </a:extLst>
          </p:cNvPr>
          <p:cNvSpPr>
            <a:spLocks noGrp="1"/>
          </p:cNvSpPr>
          <p:nvPr>
            <p:ph type="sldNum" sz="quarter" idx="13"/>
          </p:nvPr>
        </p:nvSpPr>
        <p:spPr/>
        <p:txBody>
          <a:bodyPr/>
          <a:lstStyle/>
          <a:p>
            <a:pPr>
              <a:defRPr/>
            </a:pPr>
            <a:fld id="{6C3CA202-D565-4603-8F75-B6EF6253BC4F}" type="slidenum">
              <a:rPr lang="en-US" altLang="en-US" smtClean="0">
                <a:ea typeface="Verdana" panose="020B0604030504040204" pitchFamily="34" charset="0"/>
                <a:cs typeface="Calibri" panose="020F0502020204030204" pitchFamily="34" charset="0"/>
              </a:rPr>
              <a:pPr>
                <a:defRPr/>
              </a:pPr>
              <a:t>15</a:t>
            </a:fld>
            <a:endParaRPr lang="en-US" altLang="en-US">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0084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160421" y="89443"/>
            <a:ext cx="6353014" cy="802105"/>
          </a:xfrm>
        </p:spPr>
        <p:txBody>
          <a:bodyPr>
            <a:normAutofit/>
          </a:bodyPr>
          <a:lstStyle/>
          <a:p>
            <a:r>
              <a:rPr lang="lv-LV" sz="2200" b="1" dirty="0">
                <a:solidFill>
                  <a:srgbClr val="257735"/>
                </a:solidFill>
                <a:latin typeface="Verdana"/>
                <a:ea typeface="Verdana"/>
              </a:rPr>
              <a:t>Valmieras industriālā parka attīstība</a:t>
            </a:r>
          </a:p>
        </p:txBody>
      </p:sp>
      <p:sp>
        <p:nvSpPr>
          <p:cNvPr id="14" name="TextBox 13">
            <a:extLst>
              <a:ext uri="{FF2B5EF4-FFF2-40B4-BE49-F238E27FC236}">
                <a16:creationId xmlns:a16="http://schemas.microsoft.com/office/drawing/2014/main" id="{80171496-A0B2-4F38-BC6F-46D6013384F3}"/>
              </a:ext>
            </a:extLst>
          </p:cNvPr>
          <p:cNvSpPr txBox="1"/>
          <p:nvPr/>
        </p:nvSpPr>
        <p:spPr>
          <a:xfrm>
            <a:off x="233144" y="1223045"/>
            <a:ext cx="6930190" cy="4124206"/>
          </a:xfrm>
          <a:prstGeom prst="rect">
            <a:avLst/>
          </a:prstGeom>
          <a:noFill/>
        </p:spPr>
        <p:txBody>
          <a:bodyPr wrap="square">
            <a:spAutoFit/>
          </a:bodyPr>
          <a:lstStyle/>
          <a:p>
            <a:pPr algn="just">
              <a:spcBef>
                <a:spcPts val="600"/>
              </a:spcBef>
            </a:pPr>
            <a:r>
              <a:rPr lang="fi-FI" sz="2400" dirty="0">
                <a:solidFill>
                  <a:schemeClr val="tx1">
                    <a:lumMod val="65000"/>
                    <a:lumOff val="35000"/>
                  </a:schemeClr>
                </a:solidFill>
                <a:latin typeface="Calibri" panose="020F0502020204030204" pitchFamily="34" charset="0"/>
                <a:cs typeface="Calibri" panose="020F0502020204030204" pitchFamily="34" charset="0"/>
              </a:rPr>
              <a:t>Kopējās izmaksas</a:t>
            </a:r>
            <a:r>
              <a:rPr lang="lv-LV" sz="2400" dirty="0">
                <a:solidFill>
                  <a:schemeClr val="tx1">
                    <a:lumMod val="65000"/>
                    <a:lumOff val="35000"/>
                  </a:schemeClr>
                </a:solidFill>
                <a:latin typeface="Calibri" panose="020F0502020204030204" pitchFamily="34" charset="0"/>
                <a:cs typeface="Calibri" panose="020F0502020204030204" pitchFamily="34" charset="0"/>
              </a:rPr>
              <a:t>:</a:t>
            </a:r>
            <a:r>
              <a:rPr lang="fi-FI" sz="2400" dirty="0">
                <a:solidFill>
                  <a:schemeClr val="tx1">
                    <a:lumMod val="65000"/>
                    <a:lumOff val="35000"/>
                  </a:schemeClr>
                </a:solidFill>
                <a:latin typeface="Calibri" panose="020F0502020204030204" pitchFamily="34" charset="0"/>
                <a:cs typeface="Calibri" panose="020F0502020204030204" pitchFamily="34" charset="0"/>
              </a:rPr>
              <a:t> </a:t>
            </a:r>
            <a:r>
              <a:rPr lang="lv-LV" sz="2400" dirty="0">
                <a:solidFill>
                  <a:schemeClr val="tx1">
                    <a:lumMod val="65000"/>
                    <a:lumOff val="35000"/>
                  </a:schemeClr>
                </a:solidFill>
                <a:latin typeface="Calibri" panose="020F0502020204030204" pitchFamily="34" charset="0"/>
                <a:cs typeface="Calibri" panose="020F0502020204030204" pitchFamily="34" charset="0"/>
              </a:rPr>
              <a:t>24,22</a:t>
            </a:r>
            <a:r>
              <a:rPr lang="fi-FI" sz="2400" dirty="0">
                <a:solidFill>
                  <a:schemeClr val="tx1">
                    <a:lumMod val="65000"/>
                    <a:lumOff val="35000"/>
                  </a:schemeClr>
                </a:solidFill>
                <a:latin typeface="Calibri" panose="020F0502020204030204" pitchFamily="34" charset="0"/>
                <a:cs typeface="Calibri" panose="020F0502020204030204" pitchFamily="34" charset="0"/>
              </a:rPr>
              <a:t> miljoni eiro</a:t>
            </a:r>
            <a:endParaRPr lang="lv-LV" sz="2400" dirty="0">
              <a:solidFill>
                <a:schemeClr val="tx1">
                  <a:lumMod val="65000"/>
                  <a:lumOff val="35000"/>
                </a:schemeClr>
              </a:solidFill>
              <a:latin typeface="Calibri" panose="020F0502020204030204" pitchFamily="34" charset="0"/>
              <a:cs typeface="Calibri" panose="020F0502020204030204" pitchFamily="34" charset="0"/>
            </a:endParaRPr>
          </a:p>
          <a:p>
            <a:pPr algn="just">
              <a:spcBef>
                <a:spcPts val="600"/>
              </a:spcBef>
            </a:pPr>
            <a:r>
              <a:rPr lang="lv-LV" sz="2400" dirty="0">
                <a:solidFill>
                  <a:schemeClr val="tx1">
                    <a:lumMod val="65000"/>
                    <a:lumOff val="35000"/>
                  </a:schemeClr>
                </a:solidFill>
                <a:latin typeface="Calibri" panose="020F0502020204030204" pitchFamily="34" charset="0"/>
                <a:cs typeface="Calibri" panose="020F0502020204030204" pitchFamily="34" charset="0"/>
              </a:rPr>
              <a:t>AF: 20,00 miljoni eiro</a:t>
            </a:r>
          </a:p>
          <a:p>
            <a:pPr algn="just">
              <a:spcBef>
                <a:spcPts val="600"/>
              </a:spcBef>
            </a:pPr>
            <a:r>
              <a:rPr lang="lv-LV" sz="2400" b="0" i="0" u="none" strike="noStrike" baseline="0" dirty="0">
                <a:solidFill>
                  <a:schemeClr val="tx1">
                    <a:lumMod val="65000"/>
                    <a:lumOff val="35000"/>
                  </a:schemeClr>
                </a:solidFill>
                <a:latin typeface="Calibri" panose="020F0502020204030204" pitchFamily="34" charset="0"/>
                <a:cs typeface="Calibri" panose="020F0502020204030204" pitchFamily="34" charset="0"/>
              </a:rPr>
              <a:t>Projekta īstenotājs: </a:t>
            </a:r>
            <a:r>
              <a:rPr lang="lv-LV" sz="2400" dirty="0">
                <a:solidFill>
                  <a:schemeClr val="tx1">
                    <a:lumMod val="65000"/>
                    <a:lumOff val="35000"/>
                  </a:schemeClr>
                </a:solidFill>
                <a:latin typeface="Calibri" panose="020F0502020204030204" pitchFamily="34" charset="0"/>
                <a:cs typeface="Calibri" panose="020F0502020204030204" pitchFamily="34" charset="0"/>
              </a:rPr>
              <a:t>Valmieras novada pašvaldība</a:t>
            </a:r>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lv-LV" sz="2000" dirty="0">
                <a:solidFill>
                  <a:schemeClr val="tx1">
                    <a:lumMod val="65000"/>
                    <a:lumOff val="35000"/>
                  </a:schemeClr>
                </a:solidFill>
                <a:latin typeface="Calibri" panose="020F0502020204030204" pitchFamily="34" charset="0"/>
                <a:cs typeface="Calibri" panose="020F0502020204030204" pitchFamily="34" charset="0"/>
              </a:rPr>
              <a:t>Projekta ietvaros 57,55 ha teritorijā izbūvēts: iekšējā dzelzceļa savienojums 3,1 km garumā (ar pieslēgumu publiskajam dzelzceļam), betona loģistikas laukums (44 600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noplanēts zemes laukums (368 000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turpmākai apbūvei, izbūvētas inženierkomunikācijas (ūdensapgāde, sadzīves kanalizācija, lietus ūdens kanalizācija), elektroenerģija 15 MW apmērā (ar jaudas ģenerācijas apjomu 9,8 MW), apgaismoti stāvlaukumi ilglaicīgai novietošanai (15 000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un stāvlaukums (10 000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3135B5A-E33F-4517-8585-4B5930822E85}"/>
              </a:ext>
            </a:extLst>
          </p:cNvPr>
          <p:cNvSpPr txBox="1"/>
          <p:nvPr/>
        </p:nvSpPr>
        <p:spPr>
          <a:xfrm>
            <a:off x="160421" y="6430003"/>
            <a:ext cx="2438400" cy="338554"/>
          </a:xfrm>
          <a:prstGeom prst="rect">
            <a:avLst/>
          </a:prstGeom>
          <a:noFill/>
        </p:spPr>
        <p:txBody>
          <a:bodyPr wrap="square">
            <a:spAutoFit/>
          </a:bodyPr>
          <a:lstStyle/>
          <a:p>
            <a:r>
              <a:rPr lang="lv-LV" sz="1600" dirty="0">
                <a:solidFill>
                  <a:schemeClr val="tx1">
                    <a:lumMod val="65000"/>
                    <a:lumOff val="35000"/>
                  </a:schemeClr>
                </a:solidFill>
                <a:latin typeface="Calibri" panose="020F0502020204030204" pitchFamily="34" charset="0"/>
                <a:cs typeface="Calibri" panose="020F0502020204030204" pitchFamily="34" charset="0"/>
              </a:rPr>
              <a:t>3.1.1.i.0/1/23/A/CFLA/008</a:t>
            </a:r>
          </a:p>
        </p:txBody>
      </p:sp>
      <p:pic>
        <p:nvPicPr>
          <p:cNvPr id="3" name="Picture 4" descr="A map of a field&#10;&#10;Description automatically generated">
            <a:extLst>
              <a:ext uri="{FF2B5EF4-FFF2-40B4-BE49-F238E27FC236}">
                <a16:creationId xmlns:a16="http://schemas.microsoft.com/office/drawing/2014/main" id="{21183DAE-EA4A-8762-D44C-0CD95D623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09" t="3742" r="4354" b="2924"/>
          <a:stretch/>
        </p:blipFill>
        <p:spPr bwMode="auto">
          <a:xfrm>
            <a:off x="7508315" y="-13702"/>
            <a:ext cx="4683685" cy="6871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908FB6DE-5779-9507-5098-0451B7C92E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05" t="61163" b="1"/>
          <a:stretch/>
        </p:blipFill>
        <p:spPr bwMode="auto">
          <a:xfrm>
            <a:off x="8074597" y="5117910"/>
            <a:ext cx="2234200" cy="174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3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160421" y="89443"/>
            <a:ext cx="6353014" cy="802105"/>
          </a:xfrm>
        </p:spPr>
        <p:txBody>
          <a:bodyPr>
            <a:normAutofit/>
          </a:bodyPr>
          <a:lstStyle/>
          <a:p>
            <a:r>
              <a:rPr lang="lv-LV" sz="2200" b="1" dirty="0">
                <a:solidFill>
                  <a:srgbClr val="257735"/>
                </a:solidFill>
                <a:latin typeface="Verdana"/>
                <a:ea typeface="Verdana"/>
              </a:rPr>
              <a:t>Madonas zaļā industriālā parka attīstība</a:t>
            </a:r>
          </a:p>
        </p:txBody>
      </p:sp>
      <p:sp>
        <p:nvSpPr>
          <p:cNvPr id="14" name="TextBox 13">
            <a:extLst>
              <a:ext uri="{FF2B5EF4-FFF2-40B4-BE49-F238E27FC236}">
                <a16:creationId xmlns:a16="http://schemas.microsoft.com/office/drawing/2014/main" id="{80171496-A0B2-4F38-BC6F-46D6013384F3}"/>
              </a:ext>
            </a:extLst>
          </p:cNvPr>
          <p:cNvSpPr txBox="1"/>
          <p:nvPr/>
        </p:nvSpPr>
        <p:spPr>
          <a:xfrm>
            <a:off x="233143" y="1223045"/>
            <a:ext cx="7224931" cy="4801314"/>
          </a:xfrm>
          <a:prstGeom prst="rect">
            <a:avLst/>
          </a:prstGeom>
          <a:noFill/>
        </p:spPr>
        <p:txBody>
          <a:bodyPr wrap="square">
            <a:spAutoFit/>
          </a:bodyPr>
          <a:lstStyle/>
          <a:p>
            <a:pPr algn="just">
              <a:spcBef>
                <a:spcPts val="600"/>
              </a:spcBef>
            </a:pPr>
            <a:r>
              <a:rPr lang="fi-FI" sz="2400" dirty="0">
                <a:solidFill>
                  <a:schemeClr val="tx1">
                    <a:lumMod val="65000"/>
                    <a:lumOff val="35000"/>
                  </a:schemeClr>
                </a:solidFill>
                <a:latin typeface="Calibri" panose="020F0502020204030204" pitchFamily="34" charset="0"/>
                <a:cs typeface="Calibri" panose="020F0502020204030204" pitchFamily="34" charset="0"/>
              </a:rPr>
              <a:t>Kopējās izmaksas</a:t>
            </a:r>
            <a:r>
              <a:rPr lang="lv-LV" sz="2400" dirty="0">
                <a:solidFill>
                  <a:schemeClr val="tx1">
                    <a:lumMod val="65000"/>
                    <a:lumOff val="35000"/>
                  </a:schemeClr>
                </a:solidFill>
                <a:latin typeface="Calibri" panose="020F0502020204030204" pitchFamily="34" charset="0"/>
                <a:cs typeface="Calibri" panose="020F0502020204030204" pitchFamily="34" charset="0"/>
              </a:rPr>
              <a:t>:</a:t>
            </a:r>
            <a:r>
              <a:rPr lang="fi-FI" sz="2400" dirty="0">
                <a:solidFill>
                  <a:schemeClr val="tx1">
                    <a:lumMod val="65000"/>
                    <a:lumOff val="35000"/>
                  </a:schemeClr>
                </a:solidFill>
                <a:latin typeface="Calibri" panose="020F0502020204030204" pitchFamily="34" charset="0"/>
                <a:cs typeface="Calibri" panose="020F0502020204030204" pitchFamily="34" charset="0"/>
              </a:rPr>
              <a:t> </a:t>
            </a:r>
            <a:r>
              <a:rPr lang="lv-LV" sz="2400" dirty="0">
                <a:solidFill>
                  <a:schemeClr val="tx1">
                    <a:lumMod val="65000"/>
                    <a:lumOff val="35000"/>
                  </a:schemeClr>
                </a:solidFill>
                <a:latin typeface="Calibri" panose="020F0502020204030204" pitchFamily="34" charset="0"/>
                <a:cs typeface="Calibri" panose="020F0502020204030204" pitchFamily="34" charset="0"/>
              </a:rPr>
              <a:t>5,26</a:t>
            </a:r>
            <a:r>
              <a:rPr lang="fi-FI" sz="2400" dirty="0">
                <a:solidFill>
                  <a:schemeClr val="tx1">
                    <a:lumMod val="65000"/>
                    <a:lumOff val="35000"/>
                  </a:schemeClr>
                </a:solidFill>
                <a:latin typeface="Calibri" panose="020F0502020204030204" pitchFamily="34" charset="0"/>
                <a:cs typeface="Calibri" panose="020F0502020204030204" pitchFamily="34" charset="0"/>
              </a:rPr>
              <a:t> miljoni eiro</a:t>
            </a:r>
            <a:endParaRPr lang="lv-LV" sz="2400" dirty="0">
              <a:solidFill>
                <a:schemeClr val="tx1">
                  <a:lumMod val="65000"/>
                  <a:lumOff val="35000"/>
                </a:schemeClr>
              </a:solidFill>
              <a:latin typeface="Calibri" panose="020F0502020204030204" pitchFamily="34" charset="0"/>
              <a:cs typeface="Calibri" panose="020F0502020204030204" pitchFamily="34" charset="0"/>
            </a:endParaRPr>
          </a:p>
          <a:p>
            <a:pPr algn="just">
              <a:spcBef>
                <a:spcPts val="600"/>
              </a:spcBef>
            </a:pPr>
            <a:r>
              <a:rPr lang="lv-LV" sz="2400" dirty="0">
                <a:solidFill>
                  <a:schemeClr val="tx1">
                    <a:lumMod val="65000"/>
                    <a:lumOff val="35000"/>
                  </a:schemeClr>
                </a:solidFill>
                <a:latin typeface="Calibri" panose="020F0502020204030204" pitchFamily="34" charset="0"/>
                <a:cs typeface="Calibri" panose="020F0502020204030204" pitchFamily="34" charset="0"/>
              </a:rPr>
              <a:t>TPF: 3,00 miljoni eiro</a:t>
            </a:r>
          </a:p>
          <a:p>
            <a:pPr algn="just">
              <a:spcBef>
                <a:spcPts val="600"/>
              </a:spcBef>
            </a:pPr>
            <a:r>
              <a:rPr lang="lv-LV" sz="2400" b="0" i="0" u="none" strike="noStrike" baseline="0" dirty="0">
                <a:solidFill>
                  <a:schemeClr val="tx1">
                    <a:lumMod val="65000"/>
                    <a:lumOff val="35000"/>
                  </a:schemeClr>
                </a:solidFill>
                <a:latin typeface="Calibri" panose="020F0502020204030204" pitchFamily="34" charset="0"/>
                <a:cs typeface="Calibri" panose="020F0502020204030204" pitchFamily="34" charset="0"/>
              </a:rPr>
              <a:t>Projekta īstenotājs: </a:t>
            </a:r>
            <a:r>
              <a:rPr lang="lv-LV" sz="2400" dirty="0">
                <a:solidFill>
                  <a:schemeClr val="tx1">
                    <a:lumMod val="65000"/>
                    <a:lumOff val="35000"/>
                  </a:schemeClr>
                </a:solidFill>
                <a:latin typeface="Calibri" panose="020F0502020204030204" pitchFamily="34" charset="0"/>
                <a:cs typeface="Calibri" panose="020F0502020204030204" pitchFamily="34" charset="0"/>
              </a:rPr>
              <a:t>Madonas novada pašvaldība</a:t>
            </a:r>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lv-LV" sz="24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lv-LV" sz="2000" dirty="0">
                <a:solidFill>
                  <a:schemeClr val="tx1">
                    <a:lumMod val="65000"/>
                    <a:lumOff val="35000"/>
                  </a:schemeClr>
                </a:solidFill>
                <a:latin typeface="Calibri" panose="020F0502020204030204" pitchFamily="34" charset="0"/>
                <a:cs typeface="Calibri" panose="020F0502020204030204" pitchFamily="34" charset="0"/>
              </a:rPr>
              <a:t>Projekta ietvaros plānots revitalizēt degradētu rūpniecības apbūves teritoriju Saules ielā 71, Madonā. Īpašumā paredzēts izbūvēt 3 jaunas angāra tipa ražošanas ēkas (1065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 1065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un 1094 m</a:t>
            </a:r>
            <a:r>
              <a:rPr lang="lv-LV" sz="2000" baseline="30000" dirty="0">
                <a:solidFill>
                  <a:schemeClr val="tx1">
                    <a:lumMod val="65000"/>
                    <a:lumOff val="35000"/>
                  </a:schemeClr>
                </a:solidFill>
                <a:latin typeface="Calibri" panose="020F0502020204030204" pitchFamily="34" charset="0"/>
                <a:cs typeface="Calibri" panose="020F0502020204030204" pitchFamily="34" charset="0"/>
              </a:rPr>
              <a:t>2</a:t>
            </a:r>
            <a:r>
              <a:rPr lang="lv-LV" sz="2000" dirty="0">
                <a:solidFill>
                  <a:schemeClr val="tx1">
                    <a:lumMod val="65000"/>
                    <a:lumOff val="35000"/>
                  </a:schemeClr>
                </a:solidFill>
                <a:latin typeface="Calibri" panose="020F0502020204030204" pitchFamily="34" charset="0"/>
                <a:cs typeface="Calibri" panose="020F0502020204030204" pitchFamily="34" charset="0"/>
              </a:rPr>
              <a:t>) un labiekārtot tām pieguļošās teritorijas.</a:t>
            </a:r>
          </a:p>
          <a:p>
            <a:pPr algn="just"/>
            <a:r>
              <a:rPr lang="lv-LV" sz="2000" dirty="0">
                <a:solidFill>
                  <a:schemeClr val="tx1">
                    <a:lumMod val="65000"/>
                    <a:lumOff val="35000"/>
                  </a:schemeClr>
                </a:solidFill>
                <a:latin typeface="Calibri" panose="020F0502020204030204" pitchFamily="34" charset="0"/>
                <a:cs typeface="Calibri" panose="020F0502020204030204" pitchFamily="34" charset="0"/>
              </a:rPr>
              <a:t>Visiem angāriem un teritorijai tiks nodrošināta atbilstība vairākiem pielāgošanās klimata pārmaiņām aspektiem, piemēram, projektā paredzēta kontrolēta lietus ūdens notece, kur lietus ūdeņus paredzēts novadīt </a:t>
            </a:r>
            <a:r>
              <a:rPr lang="lv-LV" sz="2000">
                <a:solidFill>
                  <a:schemeClr val="tx1">
                    <a:lumMod val="65000"/>
                    <a:lumOff val="35000"/>
                  </a:schemeClr>
                </a:solidFill>
                <a:latin typeface="Calibri" panose="020F0502020204030204" pitchFamily="34" charset="0"/>
                <a:cs typeface="Calibri" panose="020F0502020204030204" pitchFamily="34" charset="0"/>
              </a:rPr>
              <a:t>uz ūdens attīrīšanas </a:t>
            </a:r>
            <a:r>
              <a:rPr lang="lv-LV" sz="2000" dirty="0">
                <a:solidFill>
                  <a:schemeClr val="tx1">
                    <a:lumMod val="65000"/>
                    <a:lumOff val="35000"/>
                  </a:schemeClr>
                </a:solidFill>
                <a:latin typeface="Calibri" panose="020F0502020204030204" pitchFamily="34" charset="0"/>
                <a:cs typeface="Calibri" panose="020F0502020204030204" pitchFamily="34" charset="0"/>
              </a:rPr>
              <a:t>iekārtam, un pēc </a:t>
            </a:r>
            <a:r>
              <a:rPr lang="lv-LV" sz="2000">
                <a:solidFill>
                  <a:schemeClr val="tx1">
                    <a:lumMod val="65000"/>
                    <a:lumOff val="35000"/>
                  </a:schemeClr>
                </a:solidFill>
                <a:latin typeface="Calibri" panose="020F0502020204030204" pitchFamily="34" charset="0"/>
                <a:cs typeface="Calibri" panose="020F0502020204030204" pitchFamily="34" charset="0"/>
              </a:rPr>
              <a:t>attīrīšanas  pārsūknēt </a:t>
            </a:r>
            <a:r>
              <a:rPr lang="lv-LV" sz="2000" dirty="0">
                <a:solidFill>
                  <a:schemeClr val="tx1">
                    <a:lumMod val="65000"/>
                    <a:lumOff val="35000"/>
                  </a:schemeClr>
                </a:solidFill>
                <a:latin typeface="Calibri" panose="020F0502020204030204" pitchFamily="34" charset="0"/>
                <a:cs typeface="Calibri" panose="020F0502020204030204" pitchFamily="34" charset="0"/>
              </a:rPr>
              <a:t>uz susinātājgrāvi. Ēkās paredzētas vairākas siltumapgādes sistēmas, viena no tām siltumsūknis gaiss-ūdens</a:t>
            </a:r>
          </a:p>
        </p:txBody>
      </p:sp>
      <p:sp>
        <p:nvSpPr>
          <p:cNvPr id="9" name="TextBox 8">
            <a:extLst>
              <a:ext uri="{FF2B5EF4-FFF2-40B4-BE49-F238E27FC236}">
                <a16:creationId xmlns:a16="http://schemas.microsoft.com/office/drawing/2014/main" id="{93135B5A-E33F-4517-8585-4B5930822E85}"/>
              </a:ext>
            </a:extLst>
          </p:cNvPr>
          <p:cNvSpPr txBox="1"/>
          <p:nvPr/>
        </p:nvSpPr>
        <p:spPr>
          <a:xfrm>
            <a:off x="160421" y="6430003"/>
            <a:ext cx="2438400" cy="338554"/>
          </a:xfrm>
          <a:prstGeom prst="rect">
            <a:avLst/>
          </a:prstGeom>
          <a:noFill/>
        </p:spPr>
        <p:txBody>
          <a:bodyPr wrap="square">
            <a:spAutoFit/>
          </a:bodyPr>
          <a:lstStyle/>
          <a:p>
            <a:r>
              <a:rPr lang="lv-LV" sz="1600" dirty="0">
                <a:solidFill>
                  <a:schemeClr val="tx1">
                    <a:lumMod val="65000"/>
                    <a:lumOff val="35000"/>
                  </a:schemeClr>
                </a:solidFill>
                <a:latin typeface="Calibri" panose="020F0502020204030204" pitchFamily="34" charset="0"/>
                <a:cs typeface="Calibri" panose="020F0502020204030204" pitchFamily="34" charset="0"/>
              </a:rPr>
              <a:t>6.1.1.3/1/24/A/008</a:t>
            </a:r>
          </a:p>
        </p:txBody>
      </p:sp>
      <p:pic>
        <p:nvPicPr>
          <p:cNvPr id="8" name="Picture 7">
            <a:extLst>
              <a:ext uri="{FF2B5EF4-FFF2-40B4-BE49-F238E27FC236}">
                <a16:creationId xmlns:a16="http://schemas.microsoft.com/office/drawing/2014/main" id="{57DBEE41-045B-969F-B30A-52D82F94E7A2}"/>
              </a:ext>
            </a:extLst>
          </p:cNvPr>
          <p:cNvPicPr>
            <a:picLocks noChangeAspect="1"/>
          </p:cNvPicPr>
          <p:nvPr/>
        </p:nvPicPr>
        <p:blipFill rotWithShape="1">
          <a:blip r:embed="rId2"/>
          <a:srcRect l="17525" r="27802"/>
          <a:stretch/>
        </p:blipFill>
        <p:spPr>
          <a:xfrm>
            <a:off x="7924800" y="2156527"/>
            <a:ext cx="4267200" cy="4701473"/>
          </a:xfrm>
          <a:prstGeom prst="rect">
            <a:avLst/>
          </a:prstGeom>
        </p:spPr>
      </p:pic>
    </p:spTree>
    <p:extLst>
      <p:ext uri="{BB962C8B-B14F-4D97-AF65-F5344CB8AC3E}">
        <p14:creationId xmlns:p14="http://schemas.microsoft.com/office/powerpoint/2010/main" val="295526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FBCE-C3CC-DCF2-1053-5A2843C6F242}"/>
              </a:ext>
            </a:extLst>
          </p:cNvPr>
          <p:cNvSpPr>
            <a:spLocks noGrp="1"/>
          </p:cNvSpPr>
          <p:nvPr>
            <p:ph type="title"/>
          </p:nvPr>
        </p:nvSpPr>
        <p:spPr/>
        <p:txBody>
          <a:bodyPr>
            <a:normAutofit fontScale="90000"/>
          </a:bodyPr>
          <a:lstStyle/>
          <a:p>
            <a:r>
              <a:rPr lang="lv-LV" sz="2200" dirty="0">
                <a:solidFill>
                  <a:srgbClr val="257735"/>
                </a:solidFill>
                <a:latin typeface="Verdana"/>
                <a:ea typeface="Verdana"/>
                <a:cs typeface="+mj-cs"/>
              </a:rPr>
              <a:t>TPF 6.1.1.8. pasākums «Pašvaldību un reģionu speciālistu prasmju paaugstināšana klimatneitrālas ekonomikas un sociālekonomisko seku saistībā ar klimata pārmaiņām mazināšanas jautājumos»</a:t>
            </a:r>
          </a:p>
        </p:txBody>
      </p:sp>
      <p:sp>
        <p:nvSpPr>
          <p:cNvPr id="3" name="Text Placeholder 2">
            <a:extLst>
              <a:ext uri="{FF2B5EF4-FFF2-40B4-BE49-F238E27FC236}">
                <a16:creationId xmlns:a16="http://schemas.microsoft.com/office/drawing/2014/main" id="{12F18749-2959-19A0-4B89-2F15B27831C0}"/>
              </a:ext>
            </a:extLst>
          </p:cNvPr>
          <p:cNvSpPr>
            <a:spLocks noGrp="1"/>
          </p:cNvSpPr>
          <p:nvPr>
            <p:ph type="body" idx="1"/>
          </p:nvPr>
        </p:nvSpPr>
        <p:spPr/>
        <p:txBody>
          <a:bodyPr/>
          <a:lstStyle/>
          <a:p>
            <a:endParaRPr lang="lv-LV" dirty="0"/>
          </a:p>
        </p:txBody>
      </p:sp>
      <p:sp>
        <p:nvSpPr>
          <p:cNvPr id="4" name="Text Placeholder 3">
            <a:extLst>
              <a:ext uri="{FF2B5EF4-FFF2-40B4-BE49-F238E27FC236}">
                <a16:creationId xmlns:a16="http://schemas.microsoft.com/office/drawing/2014/main" id="{089C4BFF-8EF2-820B-8E9A-BC52FAC1396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6B4BC6C-79F0-E606-51D4-2F485E1A0B9C}"/>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08CC479B-FCF6-FAA6-08E7-1431E81B8E3A}"/>
              </a:ext>
            </a:extLst>
          </p:cNvPr>
          <p:cNvSpPr>
            <a:spLocks noGrp="1"/>
          </p:cNvSpPr>
          <p:nvPr>
            <p:ph type="sldNum" sz="quarter" idx="13"/>
          </p:nvPr>
        </p:nvSpPr>
        <p:spPr/>
        <p:txBody>
          <a:bodyPr/>
          <a:lstStyle/>
          <a:p>
            <a:pPr>
              <a:defRPr/>
            </a:pPr>
            <a:fld id="{0C4748C0-97F6-4124-ABAA-BC179355A8D9}" type="slidenum">
              <a:rPr lang="en-US" altLang="en-US" smtClean="0"/>
              <a:pPr>
                <a:defRPr/>
              </a:pPr>
              <a:t>18</a:t>
            </a:fld>
            <a:endParaRPr lang="en-US" altLang="en-US"/>
          </a:p>
        </p:txBody>
      </p:sp>
    </p:spTree>
    <p:extLst>
      <p:ext uri="{BB962C8B-B14F-4D97-AF65-F5344CB8AC3E}">
        <p14:creationId xmlns:p14="http://schemas.microsoft.com/office/powerpoint/2010/main" val="102308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19</a:t>
            </a:fld>
            <a:endParaRPr lang="en-US" altLang="en-US" sz="1000">
              <a:solidFill>
                <a:srgbClr val="898989"/>
              </a:solidFill>
              <a:latin typeface="Verdana" panose="020B0604030504040204" pitchFamily="34" charset="0"/>
            </a:endParaRPr>
          </a:p>
        </p:txBody>
      </p:sp>
      <p:pic>
        <p:nvPicPr>
          <p:cNvPr id="3" name="Picture 2">
            <a:extLst>
              <a:ext uri="{FF2B5EF4-FFF2-40B4-BE49-F238E27FC236}">
                <a16:creationId xmlns:a16="http://schemas.microsoft.com/office/drawing/2014/main" id="{D0C0873F-17A3-A783-777F-6C2954EE58F5}"/>
              </a:ext>
            </a:extLst>
          </p:cNvPr>
          <p:cNvPicPr>
            <a:picLocks noChangeAspect="1"/>
          </p:cNvPicPr>
          <p:nvPr/>
        </p:nvPicPr>
        <p:blipFill>
          <a:blip r:embed="rId3"/>
          <a:stretch>
            <a:fillRect/>
          </a:stretch>
        </p:blipFill>
        <p:spPr>
          <a:xfrm>
            <a:off x="10174800" y="1"/>
            <a:ext cx="2017200" cy="1137424"/>
          </a:xfrm>
          <a:prstGeom prst="rect">
            <a:avLst/>
          </a:prstGeom>
        </p:spPr>
      </p:pic>
      <p:sp>
        <p:nvSpPr>
          <p:cNvPr id="4" name="TextBox 3">
            <a:extLst>
              <a:ext uri="{FF2B5EF4-FFF2-40B4-BE49-F238E27FC236}">
                <a16:creationId xmlns:a16="http://schemas.microsoft.com/office/drawing/2014/main" id="{184BB674-B441-4A9E-7BD9-520A4142E740}"/>
              </a:ext>
            </a:extLst>
          </p:cNvPr>
          <p:cNvSpPr txBox="1"/>
          <p:nvPr/>
        </p:nvSpPr>
        <p:spPr>
          <a:xfrm>
            <a:off x="1906858" y="299582"/>
            <a:ext cx="8541835" cy="1885131"/>
          </a:xfrm>
          <a:prstGeom prst="rect">
            <a:avLst/>
          </a:prstGeom>
          <a:noFill/>
        </p:spPr>
        <p:txBody>
          <a:bodyPr wrap="square" rtlCol="0">
            <a:spAutoFit/>
          </a:bodyPr>
          <a:lstStyle/>
          <a:p>
            <a:pPr algn="ctr"/>
            <a:r>
              <a:rPr lang="lv-LV">
                <a:latin typeface="Verdana" panose="020B0604030504040204" pitchFamily="34" charset="0"/>
                <a:ea typeface="Verdana" panose="020B0604030504040204" pitchFamily="34" charset="0"/>
              </a:rPr>
              <a:t>ES kohēzijas politikas programmas 2021.–2027.g. prioritārā virziena „Taisnīgas pārkārtošanās fonda investīcijas”</a:t>
            </a:r>
          </a:p>
          <a:p>
            <a:pPr algn="ctr"/>
            <a:endParaRPr lang="lv-LV" sz="1050">
              <a:latin typeface="Verdana" panose="020B0604030504040204" pitchFamily="34" charset="0"/>
              <a:ea typeface="Verdana" panose="020B0604030504040204" pitchFamily="34" charset="0"/>
            </a:endParaRPr>
          </a:p>
          <a:p>
            <a:pPr algn="ctr"/>
            <a:r>
              <a:rPr lang="lv-LV" sz="1800" b="1">
                <a:latin typeface="Verdana" panose="020B0604030504040204" pitchFamily="34" charset="0"/>
                <a:ea typeface="Verdana" panose="020B0604030504040204" pitchFamily="34" charset="0"/>
              </a:rPr>
              <a:t> 6.1.1.8. pasākums «Pašvaldību un reģionu speciālistu prasmju paaugstināšana klimatneitrālas ekonomikas un sociālekonomisko seku saistībā ar klimata pārmaiņām mazināšanas jautājumos»</a:t>
            </a:r>
          </a:p>
        </p:txBody>
      </p:sp>
      <p:sp>
        <p:nvSpPr>
          <p:cNvPr id="2" name="Content Placeholder 2">
            <a:extLst>
              <a:ext uri="{FF2B5EF4-FFF2-40B4-BE49-F238E27FC236}">
                <a16:creationId xmlns:a16="http://schemas.microsoft.com/office/drawing/2014/main" id="{6A7FADB6-58B7-E26C-2BD6-8B673DDC5D42}"/>
              </a:ext>
            </a:extLst>
          </p:cNvPr>
          <p:cNvSpPr>
            <a:spLocks noGrp="1"/>
          </p:cNvSpPr>
          <p:nvPr>
            <p:ph idx="1"/>
          </p:nvPr>
        </p:nvSpPr>
        <p:spPr>
          <a:xfrm>
            <a:off x="850899" y="1888016"/>
            <a:ext cx="10266017" cy="4252279"/>
          </a:xfrm>
        </p:spPr>
        <p:txBody>
          <a:bodyPr>
            <a:noAutofit/>
          </a:bodyPr>
          <a:lstStyle/>
          <a:p>
            <a:pPr algn="just"/>
            <a:endParaRPr lang="lv-LV" sz="2400" b="1">
              <a:solidFill>
                <a:srgbClr val="257735"/>
              </a:solidFill>
              <a:cs typeface="Calibri" panose="020F0502020204030204" pitchFamily="34" charset="0"/>
            </a:endParaRPr>
          </a:p>
          <a:p>
            <a:pPr algn="just"/>
            <a:endParaRPr lang="lv-LV" sz="1100" b="1">
              <a:solidFill>
                <a:srgbClr val="257735"/>
              </a:solidFill>
              <a:cs typeface="Calibri" panose="020F0502020204030204" pitchFamily="34" charset="0"/>
            </a:endParaRPr>
          </a:p>
          <a:p>
            <a:pPr algn="just"/>
            <a:r>
              <a:rPr lang="lv-LV" sz="1800" b="1">
                <a:solidFill>
                  <a:srgbClr val="257735"/>
                </a:solidFill>
                <a:cs typeface="Calibri" panose="020F0502020204030204" pitchFamily="34" charset="0"/>
              </a:rPr>
              <a:t>Mērķis: </a:t>
            </a:r>
            <a:endParaRPr lang="lv-LV" sz="1600" b="1"/>
          </a:p>
          <a:p>
            <a:pPr marL="342900" indent="-342900" algn="just">
              <a:buFont typeface="Wingdings" panose="05000000000000000000" pitchFamily="2" charset="2"/>
              <a:buChar char="v"/>
            </a:pPr>
            <a:r>
              <a:rPr lang="lv-LV" sz="1600" b="1"/>
              <a:t>Paaugstināt </a:t>
            </a:r>
            <a:r>
              <a:rPr lang="lv-LV" sz="1600"/>
              <a:t>reģionu un pašvaldību speciālistu </a:t>
            </a:r>
            <a:r>
              <a:rPr lang="lv-LV" sz="1600" b="1"/>
              <a:t>prasmes, lai nodrošinātu virzību uz </a:t>
            </a:r>
            <a:r>
              <a:rPr lang="lv-LV" sz="1600" b="1" err="1"/>
              <a:t>klimatneitrālu</a:t>
            </a:r>
            <a:r>
              <a:rPr lang="lv-LV" sz="1600" b="1"/>
              <a:t> ekonomiku un mazinātu riskus saistībā ar klimata pārmaiņām </a:t>
            </a:r>
            <a:r>
              <a:rPr lang="lv-LV" sz="1600"/>
              <a:t>visvairāk skartajos reģionos, veicinot sociālekonomisko seku mazināšanu </a:t>
            </a:r>
          </a:p>
          <a:p>
            <a:pPr marL="342900" indent="-342900" algn="just">
              <a:buFont typeface="Wingdings" panose="05000000000000000000" pitchFamily="2" charset="2"/>
              <a:buChar char="v"/>
            </a:pPr>
            <a:endParaRPr lang="lv-LV" sz="1600"/>
          </a:p>
          <a:p>
            <a:pPr algn="just"/>
            <a:r>
              <a:rPr lang="lv-LV" sz="1800" b="1">
                <a:solidFill>
                  <a:srgbClr val="257735"/>
                </a:solidFill>
                <a:cs typeface="Calibri" panose="020F0502020204030204" pitchFamily="34" charset="0"/>
              </a:rPr>
              <a:t>Sasniedzamie rādītāji:</a:t>
            </a:r>
            <a:endParaRPr lang="lv-LV" sz="1600" b="1"/>
          </a:p>
          <a:p>
            <a:pPr marL="285750" indent="-285750" algn="just">
              <a:spcBef>
                <a:spcPts val="600"/>
              </a:spcBef>
              <a:spcAft>
                <a:spcPts val="600"/>
              </a:spcAft>
              <a:buFont typeface="Wingdings" panose="05000000000000000000" pitchFamily="2" charset="2"/>
              <a:buChar char="v"/>
            </a:pPr>
            <a:r>
              <a:rPr lang="lv-LV" sz="1600" b="1">
                <a:solidFill>
                  <a:srgbClr val="333333"/>
                </a:solidFill>
              </a:rPr>
              <a:t>Iznākuma rādītājs </a:t>
            </a:r>
            <a:r>
              <a:rPr lang="lv-LV" sz="1600">
                <a:solidFill>
                  <a:srgbClr val="333333"/>
                </a:solidFill>
              </a:rPr>
              <a:t>– īstenotas 4 reģionāla mēroga mācību programmas (pasākumu kopums) reģionu un pašvaldību speciālistu kvalifikācijas paaugstināšanai</a:t>
            </a:r>
          </a:p>
          <a:p>
            <a:pPr marL="285750" indent="-285750" algn="just">
              <a:spcBef>
                <a:spcPts val="600"/>
              </a:spcBef>
              <a:spcAft>
                <a:spcPts val="600"/>
              </a:spcAft>
              <a:buFont typeface="Wingdings" panose="05000000000000000000" pitchFamily="2" charset="2"/>
              <a:buChar char="v"/>
            </a:pPr>
            <a:r>
              <a:rPr lang="lv-LV" sz="1600" b="1">
                <a:solidFill>
                  <a:srgbClr val="333333"/>
                </a:solidFill>
              </a:rPr>
              <a:t>Rezultāta rādītājs </a:t>
            </a:r>
            <a:r>
              <a:rPr lang="lv-LV" sz="1600">
                <a:solidFill>
                  <a:srgbClr val="333333"/>
                </a:solidFill>
              </a:rPr>
              <a:t>– pilnveidotas zināšanas un prasmes vismaz 190 speciālistiem no pašvaldībām un reģioniem</a:t>
            </a:r>
          </a:p>
          <a:p>
            <a:pPr algn="just">
              <a:spcBef>
                <a:spcPts val="600"/>
              </a:spcBef>
              <a:spcAft>
                <a:spcPts val="600"/>
              </a:spcAft>
            </a:pPr>
            <a:endParaRPr lang="lv-LV" sz="400">
              <a:solidFill>
                <a:srgbClr val="333333"/>
              </a:solidFill>
            </a:endParaRPr>
          </a:p>
          <a:p>
            <a:pPr algn="just">
              <a:spcBef>
                <a:spcPts val="600"/>
              </a:spcBef>
              <a:spcAft>
                <a:spcPts val="1200"/>
              </a:spcAft>
            </a:pPr>
            <a:r>
              <a:rPr lang="pt-BR" sz="1800" b="1">
                <a:solidFill>
                  <a:srgbClr val="29702A"/>
                </a:solidFill>
              </a:rPr>
              <a:t>Kopējais pieejamais finansējums </a:t>
            </a:r>
            <a:r>
              <a:rPr lang="pt-BR" sz="1800" b="1"/>
              <a:t>ir 1 684 987  </a:t>
            </a:r>
            <a:r>
              <a:rPr lang="pt-BR" sz="1800" b="1" i="1"/>
              <a:t>euro</a:t>
            </a:r>
            <a:endParaRPr lang="lv-LV" sz="1800" b="1" i="1"/>
          </a:p>
          <a:p>
            <a:pPr algn="just">
              <a:spcBef>
                <a:spcPts val="600"/>
              </a:spcBef>
              <a:spcAft>
                <a:spcPts val="1200"/>
              </a:spcAft>
            </a:pPr>
            <a:r>
              <a:rPr lang="lv-LV" sz="1800" b="1">
                <a:solidFill>
                  <a:srgbClr val="29702A"/>
                </a:solidFill>
              </a:rPr>
              <a:t>Īstenošanas laiks </a:t>
            </a:r>
            <a:r>
              <a:rPr lang="lv-LV" sz="1800" b="1"/>
              <a:t>–līdz 2027.gada 31.maijam*</a:t>
            </a:r>
          </a:p>
          <a:p>
            <a:pPr algn="ctr"/>
            <a:endParaRPr lang="lv-LV" sz="1600"/>
          </a:p>
          <a:p>
            <a:pPr algn="ctr"/>
            <a:endParaRPr lang="lv-LV" sz="1600"/>
          </a:p>
        </p:txBody>
      </p:sp>
    </p:spTree>
    <p:extLst>
      <p:ext uri="{BB962C8B-B14F-4D97-AF65-F5344CB8AC3E}">
        <p14:creationId xmlns:p14="http://schemas.microsoft.com/office/powerpoint/2010/main" val="232795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B921-F531-C16B-49E5-A69DFBA44BF3}"/>
              </a:ext>
            </a:extLst>
          </p:cNvPr>
          <p:cNvSpPr>
            <a:spLocks noGrp="1"/>
          </p:cNvSpPr>
          <p:nvPr>
            <p:ph type="title"/>
          </p:nvPr>
        </p:nvSpPr>
        <p:spPr/>
        <p:txBody>
          <a:bodyPr>
            <a:normAutofit/>
          </a:bodyPr>
          <a:lstStyle/>
          <a:p>
            <a:pPr algn="ctr"/>
            <a:r>
              <a:rPr lang="lv-LV" sz="2800" dirty="0">
                <a:solidFill>
                  <a:srgbClr val="257735"/>
                </a:solidFill>
                <a:latin typeface="Verdana"/>
                <a:ea typeface="Verdana"/>
              </a:rPr>
              <a:t>Saturs</a:t>
            </a:r>
          </a:p>
        </p:txBody>
      </p:sp>
      <p:sp>
        <p:nvSpPr>
          <p:cNvPr id="3" name="Content Placeholder 2">
            <a:extLst>
              <a:ext uri="{FF2B5EF4-FFF2-40B4-BE49-F238E27FC236}">
                <a16:creationId xmlns:a16="http://schemas.microsoft.com/office/drawing/2014/main" id="{AD8AC858-1FE9-608F-BC37-F08EFD24FD8D}"/>
              </a:ext>
            </a:extLst>
          </p:cNvPr>
          <p:cNvSpPr>
            <a:spLocks noGrp="1"/>
          </p:cNvSpPr>
          <p:nvPr>
            <p:ph idx="1"/>
          </p:nvPr>
        </p:nvSpPr>
        <p:spPr>
          <a:xfrm>
            <a:off x="2387599" y="1752601"/>
            <a:ext cx="8613335" cy="4373573"/>
          </a:xfrm>
        </p:spPr>
        <p:txBody>
          <a:bodyPr>
            <a:normAutofit/>
          </a:bodyPr>
          <a:lstStyle/>
          <a:p>
            <a:pPr marL="457200" indent="-457200" algn="just">
              <a:spcBef>
                <a:spcPts val="1200"/>
              </a:spcBef>
              <a:spcAft>
                <a:spcPts val="1200"/>
              </a:spcAft>
              <a:buFont typeface="+mj-lt"/>
              <a:buAutoNum type="arabicPeriod"/>
            </a:pPr>
            <a:r>
              <a:rPr lang="lv-LV" sz="2400" dirty="0">
                <a:solidFill>
                  <a:srgbClr val="257735"/>
                </a:solidFill>
                <a:latin typeface="Verdana"/>
                <a:ea typeface="Verdana"/>
              </a:rPr>
              <a:t>Pašvaldību līdz 2025.gadam īstenotie ES fondu uzņēmējdarbības veicināšanas projekti</a:t>
            </a:r>
          </a:p>
          <a:p>
            <a:pPr marL="457200" indent="-457200" algn="just">
              <a:spcBef>
                <a:spcPts val="1200"/>
              </a:spcBef>
              <a:spcAft>
                <a:spcPts val="1200"/>
              </a:spcAft>
              <a:buFont typeface="+mj-lt"/>
              <a:buAutoNum type="arabicPeriod"/>
            </a:pPr>
            <a:r>
              <a:rPr lang="lv-LV" sz="2400" dirty="0">
                <a:solidFill>
                  <a:srgbClr val="257735"/>
                </a:solidFill>
                <a:latin typeface="Verdana"/>
                <a:ea typeface="Verdana"/>
              </a:rPr>
              <a:t>Progress ES fondu </a:t>
            </a:r>
            <a:r>
              <a:rPr lang="lv-LV" sz="2400" dirty="0">
                <a:solidFill>
                  <a:srgbClr val="257735"/>
                </a:solidFill>
              </a:rPr>
              <a:t>2021.–2027. gada plānošanas perioda </a:t>
            </a:r>
            <a:r>
              <a:rPr lang="lv-LV" sz="2400" dirty="0">
                <a:solidFill>
                  <a:srgbClr val="257735"/>
                </a:solidFill>
                <a:latin typeface="Verdana"/>
                <a:ea typeface="Verdana"/>
              </a:rPr>
              <a:t>uzņēmējdarbības veicināšanas projektos</a:t>
            </a:r>
          </a:p>
          <a:p>
            <a:pPr marL="457200" indent="-457200" algn="just">
              <a:spcBef>
                <a:spcPts val="1200"/>
              </a:spcBef>
              <a:spcAft>
                <a:spcPts val="1200"/>
              </a:spcAft>
              <a:buFont typeface="+mj-lt"/>
              <a:buAutoNum type="arabicPeriod"/>
            </a:pPr>
            <a:r>
              <a:rPr lang="lv-LV" sz="2400" dirty="0">
                <a:solidFill>
                  <a:srgbClr val="257735"/>
                </a:solidFill>
                <a:latin typeface="Verdana"/>
                <a:ea typeface="Verdana"/>
              </a:rPr>
              <a:t>Taisnīgas pārkārtošanās fonda 6.1.1.8. pasākums «Pašvaldību un reģionu speciālistu prasmju paaugstināšana klimatneitrālas ekonomikas un sociālekonomisko seku saistībā ar klimata pārmaiņām mazināšanas jautājumos»</a:t>
            </a:r>
          </a:p>
        </p:txBody>
      </p:sp>
      <p:sp>
        <p:nvSpPr>
          <p:cNvPr id="6" name="Slide Number Placeholder 5">
            <a:extLst>
              <a:ext uri="{FF2B5EF4-FFF2-40B4-BE49-F238E27FC236}">
                <a16:creationId xmlns:a16="http://schemas.microsoft.com/office/drawing/2014/main" id="{E6D8B4E2-8528-3505-1864-59002A03ECD2}"/>
              </a:ext>
            </a:extLst>
          </p:cNvPr>
          <p:cNvSpPr>
            <a:spLocks noGrp="1"/>
          </p:cNvSpPr>
          <p:nvPr>
            <p:ph type="sldNum" sz="quarter" idx="13"/>
          </p:nvPr>
        </p:nvSpPr>
        <p:spPr/>
        <p:txBody>
          <a:bodyPr/>
          <a:lstStyle/>
          <a:p>
            <a:pPr>
              <a:defRPr/>
            </a:pPr>
            <a:fld id="{CA50152C-A5AE-4037-8E77-C398DB665690}" type="slidenum">
              <a:rPr lang="en-US" altLang="en-US" sz="1050" smtClean="0"/>
              <a:pPr>
                <a:defRPr/>
              </a:pPr>
              <a:t>2</a:t>
            </a:fld>
            <a:endParaRPr lang="en-US" altLang="en-US" sz="1050"/>
          </a:p>
        </p:txBody>
      </p:sp>
    </p:spTree>
    <p:extLst>
      <p:ext uri="{BB962C8B-B14F-4D97-AF65-F5344CB8AC3E}">
        <p14:creationId xmlns:p14="http://schemas.microsoft.com/office/powerpoint/2010/main" val="184814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6DA9F46C-7138-6ED4-34E0-4909E2A25D2E}"/>
              </a:ext>
            </a:extLst>
          </p:cNvPr>
          <p:cNvSpPr>
            <a:spLocks noGrp="1"/>
          </p:cNvSpPr>
          <p:nvPr>
            <p:ph type="title"/>
          </p:nvPr>
        </p:nvSpPr>
        <p:spPr>
          <a:xfrm>
            <a:off x="3021724" y="169826"/>
            <a:ext cx="8357473" cy="1404230"/>
          </a:xfrm>
        </p:spPr>
        <p:txBody>
          <a:bodyPr>
            <a:normAutofit/>
          </a:bodyPr>
          <a:lstStyle/>
          <a:p>
            <a:pPr algn="ctr"/>
            <a:br>
              <a:rPr lang="lv-LV">
                <a:solidFill>
                  <a:srgbClr val="257735"/>
                </a:solidFill>
                <a:cs typeface="Calibri" panose="020F0502020204030204" pitchFamily="34" charset="0"/>
              </a:rPr>
            </a:br>
            <a:r>
              <a:rPr lang="lv-LV">
                <a:solidFill>
                  <a:srgbClr val="257735"/>
                </a:solidFill>
                <a:cs typeface="Calibri" panose="020F0502020204030204" pitchFamily="34" charset="0"/>
              </a:rPr>
              <a:t>Projektā plānoto darbību tematiskais tvērums un aktuālais statuss (1)</a:t>
            </a:r>
          </a:p>
        </p:txBody>
      </p:sp>
      <p:sp>
        <p:nvSpPr>
          <p:cNvPr id="2" name="Rectangle: Rounded Corners 1">
            <a:extLst>
              <a:ext uri="{FF2B5EF4-FFF2-40B4-BE49-F238E27FC236}">
                <a16:creationId xmlns:a16="http://schemas.microsoft.com/office/drawing/2014/main" id="{A0B46813-C931-CEE8-B861-B4D53C39FA64}"/>
              </a:ext>
            </a:extLst>
          </p:cNvPr>
          <p:cNvSpPr/>
          <p:nvPr/>
        </p:nvSpPr>
        <p:spPr>
          <a:xfrm>
            <a:off x="552601" y="4972330"/>
            <a:ext cx="11232998" cy="627507"/>
          </a:xfrm>
          <a:prstGeom prst="roundRect">
            <a:avLst/>
          </a:prstGeom>
          <a:solidFill>
            <a:srgbClr val="ECEB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800" b="1">
                <a:solidFill>
                  <a:srgbClr val="29702A"/>
                </a:solidFill>
                <a:latin typeface="Verdana" panose="020B0604030504040204" pitchFamily="34" charset="0"/>
                <a:ea typeface="Verdana" panose="020B0604030504040204" pitchFamily="34" charset="0"/>
              </a:rPr>
              <a:t>KPR</a:t>
            </a:r>
            <a:r>
              <a:rPr lang="lv-LV" sz="1800">
                <a:solidFill>
                  <a:srgbClr val="29702A"/>
                </a:solidFill>
                <a:latin typeface="Verdana" panose="020B0604030504040204" pitchFamily="34" charset="0"/>
                <a:ea typeface="Verdana" panose="020B0604030504040204" pitchFamily="34" charset="0"/>
              </a:rPr>
              <a:t>: Atjaunojamie energoresursi, to pārvaldība un </a:t>
            </a:r>
            <a:r>
              <a:rPr lang="lv-LV" sz="1800" err="1">
                <a:solidFill>
                  <a:srgbClr val="29702A"/>
                </a:solidFill>
                <a:latin typeface="Verdana" panose="020B0604030504040204" pitchFamily="34" charset="0"/>
                <a:ea typeface="Verdana" panose="020B0604030504040204" pitchFamily="34" charset="0"/>
              </a:rPr>
              <a:t>energokopienu</a:t>
            </a:r>
            <a:r>
              <a:rPr lang="lv-LV" sz="1800">
                <a:solidFill>
                  <a:srgbClr val="29702A"/>
                </a:solidFill>
                <a:latin typeface="Verdana" panose="020B0604030504040204" pitchFamily="34" charset="0"/>
                <a:ea typeface="Verdana" panose="020B0604030504040204" pitchFamily="34" charset="0"/>
              </a:rPr>
              <a:t> veidošana </a:t>
            </a:r>
          </a:p>
        </p:txBody>
      </p:sp>
      <p:sp>
        <p:nvSpPr>
          <p:cNvPr id="5" name="TextBox 4">
            <a:extLst>
              <a:ext uri="{FF2B5EF4-FFF2-40B4-BE49-F238E27FC236}">
                <a16:creationId xmlns:a16="http://schemas.microsoft.com/office/drawing/2014/main" id="{D2763DD1-C5AB-3A24-4593-7FE1D964E1EF}"/>
              </a:ext>
            </a:extLst>
          </p:cNvPr>
          <p:cNvSpPr txBox="1"/>
          <p:nvPr/>
        </p:nvSpPr>
        <p:spPr>
          <a:xfrm>
            <a:off x="516049" y="5599837"/>
            <a:ext cx="11232998" cy="877163"/>
          </a:xfrm>
          <a:prstGeom prst="rect">
            <a:avLst/>
          </a:prstGeom>
          <a:noFill/>
        </p:spPr>
        <p:txBody>
          <a:bodyPr wrap="square" rtlCol="0">
            <a:spAutoFit/>
          </a:bodyPr>
          <a:lstStyle/>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09.06.2025. noslēgts līgums ar SIA KPMG Baltics par KPR pašvaldību speciālistu zināšanu </a:t>
            </a:r>
            <a:r>
              <a:rPr lang="lv-LV" err="1">
                <a:latin typeface="Verdana" panose="020B0604030504040204" pitchFamily="34" charset="0"/>
                <a:ea typeface="Verdana" panose="020B0604030504040204" pitchFamily="34" charset="0"/>
              </a:rPr>
              <a:t>izvērtējuma</a:t>
            </a:r>
            <a:r>
              <a:rPr lang="lv-LV">
                <a:latin typeface="Verdana" panose="020B0604030504040204" pitchFamily="34" charset="0"/>
                <a:ea typeface="Verdana" panose="020B0604030504040204" pitchFamily="34" charset="0"/>
              </a:rPr>
              <a:t> un ieteikumu izstrādi mācību programmas īstenošanai;  </a:t>
            </a:r>
          </a:p>
          <a:p>
            <a:pPr marL="285750" indent="-285750" algn="just">
              <a:buFont typeface="Courier New" panose="02070309020205020404" pitchFamily="49" charset="0"/>
              <a:buChar char="o"/>
            </a:pPr>
            <a:r>
              <a:rPr lang="lv-LV" b="1" err="1">
                <a:latin typeface="Verdana" panose="020B0604030504040204" pitchFamily="34" charset="0"/>
                <a:ea typeface="Verdana" panose="020B0604030504040204" pitchFamily="34" charset="0"/>
              </a:rPr>
              <a:t>Izvērtējumu</a:t>
            </a:r>
            <a:r>
              <a:rPr lang="lv-LV" b="1">
                <a:latin typeface="Verdana" panose="020B0604030504040204" pitchFamily="34" charset="0"/>
                <a:ea typeface="Verdana" panose="020B0604030504040204" pitchFamily="34" charset="0"/>
              </a:rPr>
              <a:t> plānots pabeigt līdz š.g. septembra vidum</a:t>
            </a:r>
          </a:p>
        </p:txBody>
      </p:sp>
      <p:sp>
        <p:nvSpPr>
          <p:cNvPr id="3" name="Rectangle: Rounded Corners 2">
            <a:extLst>
              <a:ext uri="{FF2B5EF4-FFF2-40B4-BE49-F238E27FC236}">
                <a16:creationId xmlns:a16="http://schemas.microsoft.com/office/drawing/2014/main" id="{F4D4F402-4F79-E7B5-E94E-A8FBCBB2AEE0}"/>
              </a:ext>
            </a:extLst>
          </p:cNvPr>
          <p:cNvSpPr/>
          <p:nvPr/>
        </p:nvSpPr>
        <p:spPr>
          <a:xfrm>
            <a:off x="516050" y="2015063"/>
            <a:ext cx="11232997" cy="627507"/>
          </a:xfrm>
          <a:prstGeom prst="roundRect">
            <a:avLst/>
          </a:prstGeom>
          <a:solidFill>
            <a:srgbClr val="ECEB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800" b="1">
                <a:solidFill>
                  <a:srgbClr val="29702A"/>
                </a:solidFill>
                <a:latin typeface="Verdana" panose="020B0604030504040204" pitchFamily="34" charset="0"/>
                <a:ea typeface="Verdana" panose="020B0604030504040204" pitchFamily="34" charset="0"/>
              </a:rPr>
              <a:t>VARAM</a:t>
            </a:r>
            <a:r>
              <a:rPr lang="lv-LV" sz="1800">
                <a:solidFill>
                  <a:srgbClr val="29702A"/>
                </a:solidFill>
                <a:latin typeface="Verdana" panose="020B0604030504040204" pitchFamily="34" charset="0"/>
                <a:ea typeface="Verdana" panose="020B0604030504040204" pitchFamily="34" charset="0"/>
              </a:rPr>
              <a:t>: Projekta vadošais partneris / Finansējuma saņēmējs </a:t>
            </a:r>
          </a:p>
        </p:txBody>
      </p:sp>
      <p:sp>
        <p:nvSpPr>
          <p:cNvPr id="4" name="TextBox 3">
            <a:extLst>
              <a:ext uri="{FF2B5EF4-FFF2-40B4-BE49-F238E27FC236}">
                <a16:creationId xmlns:a16="http://schemas.microsoft.com/office/drawing/2014/main" id="{53059954-41E0-9078-B225-C25988912FBA}"/>
              </a:ext>
            </a:extLst>
          </p:cNvPr>
          <p:cNvSpPr txBox="1"/>
          <p:nvPr/>
        </p:nvSpPr>
        <p:spPr>
          <a:xfrm>
            <a:off x="479499" y="2713308"/>
            <a:ext cx="11306097" cy="2123658"/>
          </a:xfrm>
          <a:prstGeom prst="rect">
            <a:avLst/>
          </a:prstGeom>
          <a:noFill/>
        </p:spPr>
        <p:txBody>
          <a:bodyPr wrap="square" rtlCol="0">
            <a:spAutoFit/>
          </a:bodyPr>
          <a:lstStyle/>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Pašvaldību un plānošanas reģionu speciālistu zināšanu un prasmju celšanas pasākumu kopums plānošanas reģionu identificēto tēmu horizontālajos jautājumos:</a:t>
            </a:r>
          </a:p>
          <a:p>
            <a:pPr algn="just"/>
            <a:endParaRPr lang="lv-LV" sz="800">
              <a:latin typeface="Verdana" panose="020B0604030504040204" pitchFamily="34" charset="0"/>
              <a:ea typeface="Verdana" panose="020B0604030504040204" pitchFamily="34" charset="0"/>
            </a:endParaRPr>
          </a:p>
          <a:p>
            <a:pPr algn="just"/>
            <a:r>
              <a:rPr lang="lv-LV" sz="1500" i="1">
                <a:latin typeface="Verdana" panose="020B0604030504040204" pitchFamily="34" charset="0"/>
                <a:ea typeface="Verdana" panose="020B0604030504040204" pitchFamily="34" charset="0"/>
              </a:rPr>
              <a:t>Piemēram, par klimata ietekmes mērīšanu un novērtēšanu, sekmējot prasmes atbilstoša kartogrāfiskā materiāla sagatavošanai; dažādu modelēšanas rīku izmantošanu; zaļā publiskā iepirkuma organizēšanu; mākslīgā intelekta rīku izmantošanu u.c.;</a:t>
            </a:r>
          </a:p>
          <a:p>
            <a:pPr algn="just"/>
            <a:endParaRPr lang="lv-LV" sz="700" i="1">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r>
              <a:rPr lang="lv-LV" b="1">
                <a:latin typeface="Verdana" panose="020B0604030504040204" pitchFamily="34" charset="0"/>
                <a:ea typeface="Verdana" panose="020B0604030504040204" pitchFamily="34" charset="0"/>
              </a:rPr>
              <a:t>Projekta atklāšanas konferences organizēšana indikatīvi š.g. 9.oktobrī Rīgā</a:t>
            </a:r>
            <a:r>
              <a:rPr lang="lv-LV">
                <a:latin typeface="Verdana" panose="020B0604030504040204" pitchFamily="34" charset="0"/>
                <a:ea typeface="Verdana" panose="020B0604030504040204" pitchFamily="34" charset="0"/>
              </a:rPr>
              <a:t>;</a:t>
            </a:r>
          </a:p>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Veikts reģionālās politikas klimata mērķu sasniegšanai novērtējums </a:t>
            </a:r>
          </a:p>
        </p:txBody>
      </p:sp>
    </p:spTree>
    <p:extLst>
      <p:ext uri="{BB962C8B-B14F-4D97-AF65-F5344CB8AC3E}">
        <p14:creationId xmlns:p14="http://schemas.microsoft.com/office/powerpoint/2010/main" val="188073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97532-A59E-53A5-0B6B-50ED02EEA1CC}"/>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D2D7BD99-1D46-D429-6C74-0029AC9495E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C9B0EB59-146C-4F03-E812-7F8AB08645B9}"/>
              </a:ext>
            </a:extLst>
          </p:cNvPr>
          <p:cNvSpPr>
            <a:spLocks noGrp="1"/>
          </p:cNvSpPr>
          <p:nvPr>
            <p:ph type="title"/>
          </p:nvPr>
        </p:nvSpPr>
        <p:spPr>
          <a:xfrm>
            <a:off x="3021724" y="169826"/>
            <a:ext cx="8357473" cy="1404230"/>
          </a:xfrm>
        </p:spPr>
        <p:txBody>
          <a:bodyPr>
            <a:normAutofit/>
          </a:bodyPr>
          <a:lstStyle/>
          <a:p>
            <a:pPr algn="ctr"/>
            <a:br>
              <a:rPr lang="lv-LV">
                <a:solidFill>
                  <a:srgbClr val="257735"/>
                </a:solidFill>
                <a:cs typeface="Calibri" panose="020F0502020204030204" pitchFamily="34" charset="0"/>
              </a:rPr>
            </a:br>
            <a:r>
              <a:rPr lang="lv-LV">
                <a:solidFill>
                  <a:srgbClr val="257735"/>
                </a:solidFill>
                <a:cs typeface="Calibri" panose="020F0502020204030204" pitchFamily="34" charset="0"/>
              </a:rPr>
              <a:t>Projektā plānoto darbību tematiskais tvērums un aktuālais statuss (2)</a:t>
            </a:r>
          </a:p>
        </p:txBody>
      </p:sp>
      <p:sp>
        <p:nvSpPr>
          <p:cNvPr id="3" name="Rectangle: Rounded Corners 2">
            <a:extLst>
              <a:ext uri="{FF2B5EF4-FFF2-40B4-BE49-F238E27FC236}">
                <a16:creationId xmlns:a16="http://schemas.microsoft.com/office/drawing/2014/main" id="{684FF4DB-6D05-277F-60F9-75DB9D71B4F2}"/>
              </a:ext>
            </a:extLst>
          </p:cNvPr>
          <p:cNvSpPr/>
          <p:nvPr/>
        </p:nvSpPr>
        <p:spPr>
          <a:xfrm>
            <a:off x="663708" y="3710068"/>
            <a:ext cx="11312700" cy="536392"/>
          </a:xfrm>
          <a:prstGeom prst="roundRect">
            <a:avLst/>
          </a:prstGeom>
          <a:solidFill>
            <a:srgbClr val="ECEB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lv-LV" sz="1800" b="1">
              <a:solidFill>
                <a:srgbClr val="29702A"/>
              </a:solidFill>
              <a:latin typeface="Verdana" panose="020B0604030504040204" pitchFamily="34" charset="0"/>
              <a:ea typeface="Verdana" panose="020B0604030504040204" pitchFamily="34" charset="0"/>
            </a:endParaRPr>
          </a:p>
          <a:p>
            <a:r>
              <a:rPr lang="lv-LV" sz="1800" b="1">
                <a:solidFill>
                  <a:srgbClr val="29702A"/>
                </a:solidFill>
                <a:latin typeface="Verdana" panose="020B0604030504040204" pitchFamily="34" charset="0"/>
                <a:ea typeface="Verdana" panose="020B0604030504040204" pitchFamily="34" charset="0"/>
              </a:rPr>
              <a:t>VPR</a:t>
            </a:r>
            <a:r>
              <a:rPr lang="lv-LV" sz="1800">
                <a:solidFill>
                  <a:srgbClr val="29702A"/>
                </a:solidFill>
                <a:latin typeface="Verdana" panose="020B0604030504040204" pitchFamily="34" charset="0"/>
                <a:ea typeface="Verdana" panose="020B0604030504040204" pitchFamily="34" charset="0"/>
              </a:rPr>
              <a:t>: Infrastruktūras un būvniecības risinājumi klimata mērķu sasniegšanā</a:t>
            </a:r>
          </a:p>
          <a:p>
            <a:endParaRPr lang="lv-LV" sz="1800">
              <a:solidFill>
                <a:srgbClr val="29702A"/>
              </a:solidFill>
              <a:latin typeface="Verdana" panose="020B0604030504040204" pitchFamily="34" charset="0"/>
              <a:ea typeface="Verdana" panose="020B0604030504040204" pitchFamily="34" charset="0"/>
            </a:endParaRPr>
          </a:p>
        </p:txBody>
      </p:sp>
      <p:sp>
        <p:nvSpPr>
          <p:cNvPr id="15" name="Rectangle: Rounded Corners 14">
            <a:extLst>
              <a:ext uri="{FF2B5EF4-FFF2-40B4-BE49-F238E27FC236}">
                <a16:creationId xmlns:a16="http://schemas.microsoft.com/office/drawing/2014/main" id="{5D307CFE-E80E-0314-4C2C-143BE3347CC4}"/>
              </a:ext>
            </a:extLst>
          </p:cNvPr>
          <p:cNvSpPr/>
          <p:nvPr/>
        </p:nvSpPr>
        <p:spPr>
          <a:xfrm>
            <a:off x="682700" y="5299919"/>
            <a:ext cx="11293707" cy="791616"/>
          </a:xfrm>
          <a:prstGeom prst="roundRect">
            <a:avLst/>
          </a:prstGeom>
          <a:solidFill>
            <a:srgbClr val="ECEB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800" b="1">
                <a:solidFill>
                  <a:srgbClr val="29702A"/>
                </a:solidFill>
                <a:latin typeface="Verdana" panose="020B0604030504040204" pitchFamily="34" charset="0"/>
                <a:ea typeface="Verdana" panose="020B0604030504040204" pitchFamily="34" charset="0"/>
              </a:rPr>
              <a:t>ZPR</a:t>
            </a:r>
            <a:r>
              <a:rPr lang="lv-LV" sz="1800">
                <a:solidFill>
                  <a:srgbClr val="29702A"/>
                </a:solidFill>
                <a:latin typeface="Verdana" panose="020B0604030504040204" pitchFamily="34" charset="0"/>
                <a:ea typeface="Verdana" panose="020B0604030504040204" pitchFamily="34" charset="0"/>
              </a:rPr>
              <a:t>: Aprites ekonomika un uzņēmējdarbības sekmēšana pašvaldībās klimata mērķu sasniegšanai</a:t>
            </a:r>
          </a:p>
        </p:txBody>
      </p:sp>
      <p:sp>
        <p:nvSpPr>
          <p:cNvPr id="4" name="TextBox 3">
            <a:extLst>
              <a:ext uri="{FF2B5EF4-FFF2-40B4-BE49-F238E27FC236}">
                <a16:creationId xmlns:a16="http://schemas.microsoft.com/office/drawing/2014/main" id="{83451C19-1BFA-B482-B4F3-7B6B797DC16B}"/>
              </a:ext>
            </a:extLst>
          </p:cNvPr>
          <p:cNvSpPr txBox="1"/>
          <p:nvPr/>
        </p:nvSpPr>
        <p:spPr>
          <a:xfrm>
            <a:off x="552602" y="4323473"/>
            <a:ext cx="11312700" cy="877163"/>
          </a:xfrm>
          <a:prstGeom prst="rect">
            <a:avLst/>
          </a:prstGeom>
          <a:noFill/>
        </p:spPr>
        <p:txBody>
          <a:bodyPr wrap="square" rtlCol="0">
            <a:spAutoFit/>
          </a:bodyPr>
          <a:lstStyle/>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Norit piedāvājumu izvērtēšana iepirkumam par </a:t>
            </a:r>
            <a:r>
              <a:rPr lang="lv-LV" err="1">
                <a:latin typeface="Verdana" panose="020B0604030504040204" pitchFamily="34" charset="0"/>
                <a:ea typeface="Verdana" panose="020B0604030504040204" pitchFamily="34" charset="0"/>
              </a:rPr>
              <a:t>izvērtējuma</a:t>
            </a:r>
            <a:r>
              <a:rPr lang="lv-LV">
                <a:latin typeface="Verdana" panose="020B0604030504040204" pitchFamily="34" charset="0"/>
                <a:ea typeface="Verdana" panose="020B0604030504040204" pitchFamily="34" charset="0"/>
              </a:rPr>
              <a:t> un mācību programmas ieteikumu izstrādi;</a:t>
            </a:r>
          </a:p>
          <a:p>
            <a:pPr marL="285750" indent="-285750" algn="just">
              <a:buFont typeface="Courier New" panose="02070309020205020404" pitchFamily="49" charset="0"/>
              <a:buChar char="o"/>
            </a:pPr>
            <a:r>
              <a:rPr lang="lv-LV" b="1">
                <a:latin typeface="Verdana" panose="020B0604030504040204" pitchFamily="34" charset="0"/>
                <a:ea typeface="Verdana" panose="020B0604030504040204" pitchFamily="34" charset="0"/>
              </a:rPr>
              <a:t>Provizoriskais </a:t>
            </a:r>
            <a:r>
              <a:rPr lang="lv-LV" b="1" err="1">
                <a:latin typeface="Verdana" panose="020B0604030504040204" pitchFamily="34" charset="0"/>
                <a:ea typeface="Verdana" panose="020B0604030504040204" pitchFamily="34" charset="0"/>
              </a:rPr>
              <a:t>izvērtējuma</a:t>
            </a:r>
            <a:r>
              <a:rPr lang="lv-LV" b="1">
                <a:latin typeface="Verdana" panose="020B0604030504040204" pitchFamily="34" charset="0"/>
                <a:ea typeface="Verdana" panose="020B0604030504040204" pitchFamily="34" charset="0"/>
              </a:rPr>
              <a:t> izstrādes termiņš: š.g. novembra beigas/decembra sākums</a:t>
            </a:r>
          </a:p>
        </p:txBody>
      </p:sp>
      <p:sp>
        <p:nvSpPr>
          <p:cNvPr id="5" name="TextBox 4">
            <a:extLst>
              <a:ext uri="{FF2B5EF4-FFF2-40B4-BE49-F238E27FC236}">
                <a16:creationId xmlns:a16="http://schemas.microsoft.com/office/drawing/2014/main" id="{0E28669C-4519-7617-BADD-8A0D15D9E949}"/>
              </a:ext>
            </a:extLst>
          </p:cNvPr>
          <p:cNvSpPr txBox="1"/>
          <p:nvPr/>
        </p:nvSpPr>
        <p:spPr>
          <a:xfrm>
            <a:off x="552602" y="6169223"/>
            <a:ext cx="11423805" cy="615553"/>
          </a:xfrm>
          <a:prstGeom prst="rect">
            <a:avLst/>
          </a:prstGeom>
          <a:noFill/>
        </p:spPr>
        <p:txBody>
          <a:bodyPr wrap="square" rtlCol="0">
            <a:spAutoFit/>
          </a:bodyPr>
          <a:lstStyle/>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Izsludināts atkārtots iepirkums pašvaldību speciālistu zināšanu un prasmju </a:t>
            </a:r>
            <a:r>
              <a:rPr lang="lv-LV" err="1">
                <a:latin typeface="Verdana" panose="020B0604030504040204" pitchFamily="34" charset="0"/>
                <a:ea typeface="Verdana" panose="020B0604030504040204" pitchFamily="34" charset="0"/>
              </a:rPr>
              <a:t>izvērtējumam</a:t>
            </a:r>
            <a:r>
              <a:rPr lang="lv-LV">
                <a:latin typeface="Verdana" panose="020B0604030504040204" pitchFamily="34" charset="0"/>
                <a:ea typeface="Verdana" panose="020B0604030504040204" pitchFamily="34" charset="0"/>
              </a:rPr>
              <a:t>, ņemot vērā, ka iepriekšējās iepirkuma procedūras noslēdzās bez rezultāta</a:t>
            </a:r>
          </a:p>
        </p:txBody>
      </p:sp>
      <p:sp>
        <p:nvSpPr>
          <p:cNvPr id="2" name="Rectangle: Rounded Corners 1">
            <a:extLst>
              <a:ext uri="{FF2B5EF4-FFF2-40B4-BE49-F238E27FC236}">
                <a16:creationId xmlns:a16="http://schemas.microsoft.com/office/drawing/2014/main" id="{602C4FFA-1B1A-450C-19B3-9FB4E2CE2BE5}"/>
              </a:ext>
            </a:extLst>
          </p:cNvPr>
          <p:cNvSpPr/>
          <p:nvPr/>
        </p:nvSpPr>
        <p:spPr>
          <a:xfrm>
            <a:off x="663708" y="1809027"/>
            <a:ext cx="11312701" cy="733617"/>
          </a:xfrm>
          <a:prstGeom prst="roundRect">
            <a:avLst/>
          </a:prstGeom>
          <a:solidFill>
            <a:srgbClr val="ECEB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800" b="1">
                <a:solidFill>
                  <a:srgbClr val="29702A"/>
                </a:solidFill>
                <a:latin typeface="Verdana" panose="020B0604030504040204" pitchFamily="34" charset="0"/>
                <a:ea typeface="Verdana" panose="020B0604030504040204" pitchFamily="34" charset="0"/>
              </a:rPr>
              <a:t>LPR</a:t>
            </a:r>
            <a:r>
              <a:rPr lang="lv-LV" sz="1800">
                <a:solidFill>
                  <a:srgbClr val="29702A"/>
                </a:solidFill>
                <a:latin typeface="Verdana" panose="020B0604030504040204" pitchFamily="34" charset="0"/>
                <a:ea typeface="Verdana" panose="020B0604030504040204" pitchFamily="34" charset="0"/>
              </a:rPr>
              <a:t>: Atjaunojamo energoresursu pielietojums komunālo pakalpojumu nodrošināšanā</a:t>
            </a:r>
          </a:p>
        </p:txBody>
      </p:sp>
      <p:sp>
        <p:nvSpPr>
          <p:cNvPr id="7" name="TextBox 6">
            <a:extLst>
              <a:ext uri="{FF2B5EF4-FFF2-40B4-BE49-F238E27FC236}">
                <a16:creationId xmlns:a16="http://schemas.microsoft.com/office/drawing/2014/main" id="{9E71F5E0-6C38-36C3-738E-F14AB7462A2C}"/>
              </a:ext>
            </a:extLst>
          </p:cNvPr>
          <p:cNvSpPr txBox="1"/>
          <p:nvPr/>
        </p:nvSpPr>
        <p:spPr>
          <a:xfrm>
            <a:off x="552601" y="2534528"/>
            <a:ext cx="11423807" cy="1138773"/>
          </a:xfrm>
          <a:prstGeom prst="rect">
            <a:avLst/>
          </a:prstGeom>
          <a:noFill/>
        </p:spPr>
        <p:txBody>
          <a:bodyPr wrap="square" rtlCol="0">
            <a:spAutoFit/>
          </a:bodyPr>
          <a:lstStyle/>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20.06.2025. noslēgts līgums ar SIA </a:t>
            </a:r>
            <a:r>
              <a:rPr lang="lv-LV" err="1">
                <a:latin typeface="Verdana" panose="020B0604030504040204" pitchFamily="34" charset="0"/>
                <a:ea typeface="Verdana" panose="020B0604030504040204" pitchFamily="34" charset="0"/>
              </a:rPr>
              <a:t>Sustinere</a:t>
            </a:r>
            <a:r>
              <a:rPr lang="lv-LV">
                <a:latin typeface="Verdana" panose="020B0604030504040204" pitchFamily="34" charset="0"/>
                <a:ea typeface="Verdana" panose="020B0604030504040204" pitchFamily="34" charset="0"/>
              </a:rPr>
              <a:t> Latvija par LPR pašvaldību speciālistu zināšanu un prasmju </a:t>
            </a:r>
            <a:r>
              <a:rPr lang="lv-LV" err="1">
                <a:latin typeface="Verdana" panose="020B0604030504040204" pitchFamily="34" charset="0"/>
                <a:ea typeface="Verdana" panose="020B0604030504040204" pitchFamily="34" charset="0"/>
              </a:rPr>
              <a:t>izvērtējumu</a:t>
            </a:r>
            <a:r>
              <a:rPr lang="lv-LV">
                <a:latin typeface="Verdana" panose="020B0604030504040204" pitchFamily="34" charset="0"/>
                <a:ea typeface="Verdana" panose="020B0604030504040204" pitchFamily="34" charset="0"/>
              </a:rPr>
              <a:t> un mācību programmas satura izstrādi</a:t>
            </a:r>
            <a:r>
              <a:rPr lang="lv-LV">
                <a:highlight>
                  <a:srgbClr val="FFFFFF"/>
                </a:highlight>
                <a:latin typeface="Verdana" panose="020B0604030504040204" pitchFamily="34" charset="0"/>
                <a:ea typeface="Verdana" panose="020B0604030504040204" pitchFamily="34" charset="0"/>
              </a:rPr>
              <a:t>;</a:t>
            </a:r>
          </a:p>
          <a:p>
            <a:pPr marL="285750" indent="-285750" algn="just">
              <a:buFont typeface="Courier New" panose="02070309020205020404" pitchFamily="49" charset="0"/>
              <a:buChar char="o"/>
            </a:pPr>
            <a:r>
              <a:rPr lang="lv-LV" b="1" err="1">
                <a:highlight>
                  <a:srgbClr val="FFFFFF"/>
                </a:highlight>
                <a:latin typeface="Verdana" panose="020B0604030504040204" pitchFamily="34" charset="0"/>
                <a:ea typeface="Verdana" panose="020B0604030504040204" pitchFamily="34" charset="0"/>
              </a:rPr>
              <a:t>Izvērtējumu</a:t>
            </a:r>
            <a:r>
              <a:rPr lang="lv-LV" b="1">
                <a:highlight>
                  <a:srgbClr val="FFFFFF"/>
                </a:highlight>
                <a:latin typeface="Verdana" panose="020B0604030504040204" pitchFamily="34" charset="0"/>
                <a:ea typeface="Verdana" panose="020B0604030504040204" pitchFamily="34" charset="0"/>
              </a:rPr>
              <a:t> plānots pabeigt līdz š.g.19.oktobrim</a:t>
            </a:r>
            <a:r>
              <a:rPr lang="lv-LV">
                <a:highlight>
                  <a:srgbClr val="FFFFFF"/>
                </a:highlight>
                <a:latin typeface="Verdana" panose="020B0604030504040204" pitchFamily="34" charset="0"/>
                <a:ea typeface="Verdana" panose="020B0604030504040204" pitchFamily="34" charset="0"/>
              </a:rPr>
              <a:t>;  </a:t>
            </a:r>
          </a:p>
          <a:p>
            <a:pPr marL="285750" indent="-285750" algn="just">
              <a:buFont typeface="Courier New" panose="02070309020205020404" pitchFamily="49" charset="0"/>
              <a:buChar char="o"/>
            </a:pPr>
            <a:r>
              <a:rPr lang="lv-LV">
                <a:latin typeface="Verdana" panose="020B0604030504040204" pitchFamily="34" charset="0"/>
                <a:ea typeface="Verdana" panose="020B0604030504040204" pitchFamily="34" charset="0"/>
              </a:rPr>
              <a:t>N</a:t>
            </a:r>
            <a:r>
              <a:rPr lang="pt-BR">
                <a:latin typeface="Verdana" panose="020B0604030504040204" pitchFamily="34" charset="0"/>
                <a:ea typeface="Verdana" panose="020B0604030504040204" pitchFamily="34" charset="0"/>
              </a:rPr>
              <a:t>o š.g. 24.-27.augustam</a:t>
            </a:r>
            <a:r>
              <a:rPr lang="lv-LV">
                <a:latin typeface="Verdana" panose="020B0604030504040204" pitchFamily="34" charset="0"/>
                <a:ea typeface="Verdana" panose="020B0604030504040204" pitchFamily="34" charset="0"/>
              </a:rPr>
              <a:t> norisinājās pieredzes apmaiņas brauciens uz Dāniju</a:t>
            </a:r>
          </a:p>
        </p:txBody>
      </p:sp>
    </p:spTree>
    <p:extLst>
      <p:ext uri="{BB962C8B-B14F-4D97-AF65-F5344CB8AC3E}">
        <p14:creationId xmlns:p14="http://schemas.microsoft.com/office/powerpoint/2010/main" val="78019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7">
            <a:extLst>
              <a:ext uri="{FF2B5EF4-FFF2-40B4-BE49-F238E27FC236}">
                <a16:creationId xmlns:a16="http://schemas.microsoft.com/office/drawing/2014/main" id="{3B4C6ED7-B2DA-48C3-8A98-B8F425A68937}"/>
              </a:ext>
            </a:extLst>
          </p:cNvPr>
          <p:cNvSpPr>
            <a:spLocks noChangeArrowheads="1"/>
          </p:cNvSpPr>
          <p:nvPr>
            <p:custDataLst>
              <p:tags r:id="rId1"/>
            </p:custDataLst>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2075" name="Picture 7" descr="twitter x, new logo, x, rounded Icon">
            <a:hlinkClick r:id="rId15"/>
            <a:extLst>
              <a:ext uri="{FF2B5EF4-FFF2-40B4-BE49-F238E27FC236}">
                <a16:creationId xmlns:a16="http://schemas.microsoft.com/office/drawing/2014/main" id="{008B8CB5-555A-98CE-8218-3A27355947B7}"/>
              </a:ext>
            </a:extLst>
          </p:cNvPr>
          <p:cNvPicPr>
            <a:picLocks noChangeAspect="1" noChangeArrowheads="1"/>
          </p:cNvPicPr>
          <p:nvPr>
            <p:custDataLst>
              <p:tags r:id="rId2"/>
            </p:custDataLst>
          </p:nvPr>
        </p:nvPicPr>
        <p:blipFill>
          <a:blip r:embed="rId16">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D795A40-31A8-F280-56AC-54A9170E4659}"/>
              </a:ext>
            </a:extLst>
          </p:cNvPr>
          <p:cNvPicPr>
            <a:picLocks noChangeAspect="1" noChangeArrowheads="1"/>
          </p:cNvPicPr>
          <p:nvPr>
            <p:custDataLst>
              <p:tags r:id="rId3"/>
            </p:custDataLst>
          </p:nvPr>
        </p:nvPicPr>
        <p:blipFill>
          <a:blip r:embed="rId17" r:link="rId18">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CD70E122-B453-634A-1FA7-65ED21560E69}"/>
              </a:ext>
            </a:extLst>
          </p:cNvPr>
          <p:cNvPicPr>
            <a:picLocks noChangeAspect="1" noChangeArrowheads="1"/>
          </p:cNvPicPr>
          <p:nvPr>
            <p:custDataLst>
              <p:tags r:id="rId4"/>
            </p:custDataLst>
          </p:nvPr>
        </p:nvPicPr>
        <p:blipFill>
          <a:blip r:embed="rId19" r:link="rId20">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21"/>
            <a:extLst>
              <a:ext uri="{FF2B5EF4-FFF2-40B4-BE49-F238E27FC236}">
                <a16:creationId xmlns:a16="http://schemas.microsoft.com/office/drawing/2014/main" id="{300A1193-E984-9E96-C8CC-36532B6DBF3B}"/>
              </a:ext>
            </a:extLst>
          </p:cNvPr>
          <p:cNvPicPr>
            <a:picLocks noChangeAspect="1" noChangeArrowheads="1"/>
          </p:cNvPicPr>
          <p:nvPr>
            <p:custDataLst>
              <p:tags r:id="rId5"/>
            </p:custDataLst>
          </p:nvPr>
        </p:nvPicPr>
        <p:blipFill>
          <a:blip r:embed="rId22">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D7002F92-26E0-B16A-FAC0-C9C0D0D26ED6}"/>
              </a:ext>
            </a:extLst>
          </p:cNvPr>
          <p:cNvPicPr>
            <a:picLocks noChangeAspect="1" noChangeArrowheads="1"/>
          </p:cNvPicPr>
          <p:nvPr>
            <p:custDataLst>
              <p:tags r:id="rId6"/>
            </p:custDataLst>
          </p:nvPr>
        </p:nvPicPr>
        <p:blipFill>
          <a:blip r:embed="rId23" r:link="rId24">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23113D06-9E7A-E8A9-C73D-2122EBBFCB0A}"/>
              </a:ext>
            </a:extLst>
          </p:cNvPr>
          <p:cNvSpPr>
            <a:spLocks noChangeArrowheads="1"/>
          </p:cNvSpPr>
          <p:nvPr>
            <p:custDataLst>
              <p:tags r:id="rId7"/>
            </p:custDataLst>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Rectangle 29">
            <a:extLst>
              <a:ext uri="{FF2B5EF4-FFF2-40B4-BE49-F238E27FC236}">
                <a16:creationId xmlns:a16="http://schemas.microsoft.com/office/drawing/2014/main" id="{81D383DC-3AFE-5769-6D57-BB2578F2050E}"/>
              </a:ext>
            </a:extLst>
          </p:cNvPr>
          <p:cNvSpPr>
            <a:spLocks noChangeArrowheads="1"/>
          </p:cNvSpPr>
          <p:nvPr>
            <p:custDataLst>
              <p:tags r:id="rId8"/>
            </p:custDataLst>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CC66AD99-F7FA-835D-81BD-4F17E7EDAEF3}"/>
              </a:ext>
            </a:extLst>
          </p:cNvPr>
          <p:cNvSpPr>
            <a:spLocks noChangeArrowheads="1"/>
          </p:cNvSpPr>
          <p:nvPr>
            <p:custDataLst>
              <p:tags r:id="rId9"/>
            </p:custDataLst>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8" name="Rectangle 31">
            <a:extLst>
              <a:ext uri="{FF2B5EF4-FFF2-40B4-BE49-F238E27FC236}">
                <a16:creationId xmlns:a16="http://schemas.microsoft.com/office/drawing/2014/main" id="{C94FB742-EFD1-BAB7-1DC9-5412D51921EC}"/>
              </a:ext>
            </a:extLst>
          </p:cNvPr>
          <p:cNvSpPr>
            <a:spLocks noChangeArrowheads="1"/>
          </p:cNvSpPr>
          <p:nvPr>
            <p:custDataLst>
              <p:tags r:id="rId10"/>
            </p:custDataLst>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9" name="Rectangle 32">
            <a:extLst>
              <a:ext uri="{FF2B5EF4-FFF2-40B4-BE49-F238E27FC236}">
                <a16:creationId xmlns:a16="http://schemas.microsoft.com/office/drawing/2014/main" id="{685C4CF1-9A6A-A0ED-588C-9DF571103B98}"/>
              </a:ext>
            </a:extLst>
          </p:cNvPr>
          <p:cNvSpPr>
            <a:spLocks noChangeArrowheads="1"/>
          </p:cNvSpPr>
          <p:nvPr>
            <p:custDataLst>
              <p:tags r:id="rId11"/>
            </p:custDataLst>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0" name="Rectangle 33">
            <a:extLst>
              <a:ext uri="{FF2B5EF4-FFF2-40B4-BE49-F238E27FC236}">
                <a16:creationId xmlns:a16="http://schemas.microsoft.com/office/drawing/2014/main" id="{01E412A9-8A46-CF64-0C03-F6AD93936130}"/>
              </a:ext>
            </a:extLst>
          </p:cNvPr>
          <p:cNvSpPr>
            <a:spLocks noChangeArrowheads="1"/>
          </p:cNvSpPr>
          <p:nvPr>
            <p:custDataLst>
              <p:tags r:id="rId12"/>
            </p:custDataLst>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TextBox 4">
            <a:extLst>
              <a:ext uri="{FF2B5EF4-FFF2-40B4-BE49-F238E27FC236}">
                <a16:creationId xmlns:a16="http://schemas.microsoft.com/office/drawing/2014/main" id="{1AB2ACB5-18E7-26AF-00E8-EC3E5CEC0A8C}"/>
              </a:ext>
            </a:extLst>
          </p:cNvPr>
          <p:cNvSpPr txBox="1"/>
          <p:nvPr>
            <p:custDataLst>
              <p:tags r:id="rId13"/>
            </p:custDataLst>
          </p:nvPr>
        </p:nvSpPr>
        <p:spPr>
          <a:xfrm>
            <a:off x="3334107" y="3669636"/>
            <a:ext cx="5372100" cy="584775"/>
          </a:xfrm>
          <a:prstGeom prst="rect">
            <a:avLst/>
          </a:prstGeom>
          <a:noFill/>
        </p:spPr>
        <p:txBody>
          <a:bodyPr wrap="square" rtlCol="0">
            <a:spAutoFit/>
          </a:bodyPr>
          <a:lstStyle/>
          <a:p>
            <a:pPr algn="ctr"/>
            <a:r>
              <a:rPr lang="lv-LV" sz="3200">
                <a:latin typeface="Verdana" panose="020B0604030504040204" pitchFamily="34" charset="0"/>
                <a:ea typeface="Verdana" panose="020B0604030504040204" pitchFamily="34" charset="0"/>
              </a:rPr>
              <a:t>Paldies!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region of latvia&#10;&#10;Description automatically generated">
            <a:extLst>
              <a:ext uri="{FF2B5EF4-FFF2-40B4-BE49-F238E27FC236}">
                <a16:creationId xmlns:a16="http://schemas.microsoft.com/office/drawing/2014/main" id="{3AF1E4D2-2A08-898C-FAF3-F86906316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1309353"/>
            <a:ext cx="9194800" cy="5403861"/>
          </a:xfrm>
          <a:prstGeom prst="rect">
            <a:avLst/>
          </a:prstGeom>
        </p:spPr>
      </p:pic>
      <p:sp>
        <p:nvSpPr>
          <p:cNvPr id="2" name="Title 1">
            <a:extLst>
              <a:ext uri="{FF2B5EF4-FFF2-40B4-BE49-F238E27FC236}">
                <a16:creationId xmlns:a16="http://schemas.microsoft.com/office/drawing/2014/main" id="{278B21EE-8551-1B1C-69E9-95F42E8591A7}"/>
              </a:ext>
            </a:extLst>
          </p:cNvPr>
          <p:cNvSpPr>
            <a:spLocks noGrp="1"/>
          </p:cNvSpPr>
          <p:nvPr>
            <p:ph type="title"/>
          </p:nvPr>
        </p:nvSpPr>
        <p:spPr>
          <a:xfrm>
            <a:off x="2387600" y="272712"/>
            <a:ext cx="8128000" cy="1036642"/>
          </a:xfrm>
        </p:spPr>
        <p:txBody>
          <a:bodyPr>
            <a:normAutofit fontScale="90000"/>
          </a:bodyPr>
          <a:lstStyle/>
          <a:p>
            <a:pPr algn="ctr"/>
            <a:r>
              <a:rPr lang="lv-LV" dirty="0">
                <a:solidFill>
                  <a:srgbClr val="257735"/>
                </a:solidFill>
                <a:latin typeface="Verdana"/>
                <a:ea typeface="Verdana"/>
              </a:rPr>
              <a:t>Pašvaldību īstenotie ES fondu uzņēmējdarbības veicināšanas projekti (2016.-2024.)</a:t>
            </a:r>
            <a:endParaRPr lang="en-US" b="0" dirty="0">
              <a:latin typeface="Verdana"/>
              <a:ea typeface="Verdana"/>
            </a:endParaRPr>
          </a:p>
        </p:txBody>
      </p:sp>
      <p:sp>
        <p:nvSpPr>
          <p:cNvPr id="6" name="Slide Number Placeholder 5">
            <a:extLst>
              <a:ext uri="{FF2B5EF4-FFF2-40B4-BE49-F238E27FC236}">
                <a16:creationId xmlns:a16="http://schemas.microsoft.com/office/drawing/2014/main" id="{9788D43B-D5B9-3DC9-4710-2CAF3CEAC103}"/>
              </a:ext>
            </a:extLst>
          </p:cNvPr>
          <p:cNvSpPr>
            <a:spLocks noGrp="1"/>
          </p:cNvSpPr>
          <p:nvPr>
            <p:ph type="sldNum" sz="quarter" idx="13"/>
          </p:nvPr>
        </p:nvSpPr>
        <p:spPr/>
        <p:txBody>
          <a:bodyPr/>
          <a:lstStyle/>
          <a:p>
            <a:pPr>
              <a:defRPr/>
            </a:pPr>
            <a:fld id="{CA50152C-A5AE-4037-8E77-C398DB665690}" type="slidenum">
              <a:rPr lang="en-US" altLang="en-US"/>
              <a:pPr>
                <a:defRPr/>
              </a:pPr>
              <a:t>3</a:t>
            </a:fld>
            <a:endParaRPr lang="en-US" altLang="en-US"/>
          </a:p>
        </p:txBody>
      </p:sp>
      <p:sp>
        <p:nvSpPr>
          <p:cNvPr id="8" name="TextBox 7">
            <a:extLst>
              <a:ext uri="{FF2B5EF4-FFF2-40B4-BE49-F238E27FC236}">
                <a16:creationId xmlns:a16="http://schemas.microsoft.com/office/drawing/2014/main" id="{B6EA7C71-1910-2F4B-F464-A5A056AF8081}"/>
              </a:ext>
            </a:extLst>
          </p:cNvPr>
          <p:cNvSpPr txBox="1"/>
          <p:nvPr/>
        </p:nvSpPr>
        <p:spPr>
          <a:xfrm>
            <a:off x="296333" y="6011332"/>
            <a:ext cx="7315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latin typeface="Verdana"/>
                <a:ea typeface="Verdana"/>
                <a:cs typeface="Arial"/>
              </a:rPr>
              <a:t>Kopā</a:t>
            </a:r>
            <a:r>
              <a:rPr lang="en-US" sz="1400" dirty="0">
                <a:latin typeface="Verdana"/>
                <a:ea typeface="Verdana"/>
                <a:cs typeface="Arial"/>
              </a:rPr>
              <a:t> </a:t>
            </a:r>
            <a:r>
              <a:rPr lang="en-US" sz="1400" dirty="0" err="1">
                <a:latin typeface="Verdana"/>
                <a:ea typeface="Verdana"/>
                <a:cs typeface="Arial"/>
              </a:rPr>
              <a:t>īstenoti</a:t>
            </a:r>
            <a:r>
              <a:rPr lang="en-US" sz="1400" dirty="0">
                <a:latin typeface="Verdana"/>
                <a:ea typeface="Verdana"/>
                <a:cs typeface="Arial"/>
              </a:rPr>
              <a:t> 22</a:t>
            </a:r>
            <a:r>
              <a:rPr lang="lv-LV" sz="1400" dirty="0">
                <a:latin typeface="Verdana"/>
                <a:ea typeface="Verdana"/>
                <a:cs typeface="Arial"/>
              </a:rPr>
              <a:t>7</a:t>
            </a:r>
            <a:r>
              <a:rPr lang="en-US" sz="1400" dirty="0">
                <a:latin typeface="Verdana"/>
                <a:ea typeface="Verdana"/>
                <a:cs typeface="Arial"/>
              </a:rPr>
              <a:t> </a:t>
            </a:r>
            <a:r>
              <a:rPr lang="en-US" sz="1400" dirty="0" err="1">
                <a:latin typeface="Verdana"/>
                <a:ea typeface="Verdana"/>
                <a:cs typeface="Arial"/>
              </a:rPr>
              <a:t>projekti</a:t>
            </a:r>
            <a:r>
              <a:rPr lang="en-US" sz="1400" dirty="0">
                <a:latin typeface="Verdana"/>
                <a:ea typeface="Verdana"/>
                <a:cs typeface="Arial"/>
              </a:rPr>
              <a:t>, </a:t>
            </a:r>
            <a:r>
              <a:rPr lang="en-US" sz="1400" dirty="0" err="1">
                <a:latin typeface="Verdana"/>
                <a:ea typeface="Verdana"/>
                <a:cs typeface="Arial"/>
              </a:rPr>
              <a:t>ieguldot</a:t>
            </a:r>
            <a:r>
              <a:rPr lang="en-US" sz="1400" dirty="0">
                <a:latin typeface="Verdana"/>
                <a:ea typeface="Verdana"/>
                <a:cs typeface="Arial"/>
              </a:rPr>
              <a:t> </a:t>
            </a:r>
            <a:r>
              <a:rPr lang="lv-LV" sz="1400" dirty="0">
                <a:latin typeface="Verdana"/>
                <a:ea typeface="Verdana"/>
                <a:cs typeface="Arial"/>
              </a:rPr>
              <a:t>474,4 milj. eiro (ERAF 280,4 milj. eiro)</a:t>
            </a:r>
            <a:endParaRPr lang="en-US" sz="1400" dirty="0">
              <a:latin typeface="Verdana"/>
              <a:ea typeface="Verdana"/>
            </a:endParaRPr>
          </a:p>
        </p:txBody>
      </p:sp>
    </p:spTree>
    <p:extLst>
      <p:ext uri="{BB962C8B-B14F-4D97-AF65-F5344CB8AC3E}">
        <p14:creationId xmlns:p14="http://schemas.microsoft.com/office/powerpoint/2010/main" val="308585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09CA-32B2-8B2E-D243-B281DBC4C92D}"/>
              </a:ext>
            </a:extLst>
          </p:cNvPr>
          <p:cNvSpPr>
            <a:spLocks noGrp="1"/>
          </p:cNvSpPr>
          <p:nvPr>
            <p:ph type="title"/>
          </p:nvPr>
        </p:nvSpPr>
        <p:spPr/>
        <p:txBody>
          <a:bodyPr>
            <a:normAutofit/>
          </a:bodyPr>
          <a:lstStyle/>
          <a:p>
            <a:pPr algn="ctr"/>
            <a:r>
              <a:rPr lang="lv-LV" sz="2200" dirty="0">
                <a:solidFill>
                  <a:srgbClr val="257735"/>
                </a:solidFill>
                <a:latin typeface="Verdana"/>
                <a:ea typeface="Verdana"/>
              </a:rPr>
              <a:t>5.6.2. un 3.3.1. SAM projektos veikto darbību apkopojums (I)</a:t>
            </a:r>
          </a:p>
        </p:txBody>
      </p:sp>
      <p:sp>
        <p:nvSpPr>
          <p:cNvPr id="3" name="Content Placeholder 2">
            <a:extLst>
              <a:ext uri="{FF2B5EF4-FFF2-40B4-BE49-F238E27FC236}">
                <a16:creationId xmlns:a16="http://schemas.microsoft.com/office/drawing/2014/main" id="{6286292F-1769-4B49-A586-3469AED9BE96}"/>
              </a:ext>
            </a:extLst>
          </p:cNvPr>
          <p:cNvSpPr>
            <a:spLocks noGrp="1"/>
          </p:cNvSpPr>
          <p:nvPr>
            <p:ph idx="1"/>
          </p:nvPr>
        </p:nvSpPr>
        <p:spPr>
          <a:xfrm>
            <a:off x="844061" y="1837009"/>
            <a:ext cx="10818055" cy="4724399"/>
          </a:xfrm>
        </p:spPr>
        <p:txBody>
          <a:bodyPr>
            <a:noAutofit/>
          </a:bodyPr>
          <a:lstStyle/>
          <a:p>
            <a:pPr>
              <a:lnSpc>
                <a:spcPct val="107000"/>
              </a:lnSpc>
              <a:spcBef>
                <a:spcPts val="600"/>
              </a:spcBef>
              <a:spcAft>
                <a:spcPts val="600"/>
              </a:spcAft>
            </a:pPr>
            <a:r>
              <a:rPr lang="lv-LV" sz="1800" dirty="0">
                <a:effectLst/>
                <a:cs typeface="Times New Roman" panose="02020603050405020304" pitchFamily="18" charset="0"/>
              </a:rPr>
              <a:t>1) Komersantiem nozīmīgu </a:t>
            </a:r>
            <a:r>
              <a:rPr lang="lv-LV" sz="1800" b="1" dirty="0">
                <a:effectLst/>
                <a:cs typeface="Times New Roman" panose="02020603050405020304" pitchFamily="18" charset="0"/>
              </a:rPr>
              <a:t>ceļu un ielu pārbūve </a:t>
            </a:r>
            <a:r>
              <a:rPr lang="lv-LV" sz="1800" dirty="0">
                <a:effectLst/>
                <a:cs typeface="Times New Roman" panose="02020603050405020304" pitchFamily="18" charset="0"/>
              </a:rPr>
              <a:t>vai to seguma atjaunošana 321,1 km garumā (197 projektos)</a:t>
            </a:r>
          </a:p>
          <a:p>
            <a:pPr>
              <a:lnSpc>
                <a:spcPct val="107000"/>
              </a:lnSpc>
              <a:spcBef>
                <a:spcPts val="600"/>
              </a:spcBef>
              <a:spcAft>
                <a:spcPts val="600"/>
              </a:spcAft>
            </a:pPr>
            <a:r>
              <a:rPr lang="lv-LV" sz="1800" dirty="0">
                <a:effectLst/>
                <a:cs typeface="Times New Roman" panose="02020603050405020304" pitchFamily="18" charset="0"/>
              </a:rPr>
              <a:t>2) Jaunu komercdarbībai nepieciešamu </a:t>
            </a:r>
            <a:r>
              <a:rPr lang="lv-LV" sz="1800" b="1" dirty="0">
                <a:effectLst/>
                <a:cs typeface="Times New Roman" panose="02020603050405020304" pitchFamily="18" charset="0"/>
              </a:rPr>
              <a:t>ēku būvniecība un esošo ēku pārbūve </a:t>
            </a:r>
            <a:r>
              <a:rPr lang="lv-LV" sz="1800" dirty="0">
                <a:effectLst/>
                <a:cs typeface="Times New Roman" panose="02020603050405020304" pitchFamily="18" charset="0"/>
              </a:rPr>
              <a:t>(50 projektos):</a:t>
            </a:r>
          </a:p>
          <a:p>
            <a:pPr marL="342900" lvl="0" indent="-342900">
              <a:lnSpc>
                <a:spcPct val="107000"/>
              </a:lnSpc>
              <a:spcBef>
                <a:spcPts val="600"/>
              </a:spcBef>
              <a:spcAft>
                <a:spcPts val="600"/>
              </a:spcAft>
              <a:buFont typeface="Calibri" panose="020F0502020204030204" pitchFamily="34" charset="0"/>
              <a:buChar char="-"/>
            </a:pPr>
            <a:r>
              <a:rPr lang="lv-LV" sz="1800" dirty="0">
                <a:effectLst/>
                <a:cs typeface="Times New Roman" panose="02020603050405020304" pitchFamily="18" charset="0"/>
              </a:rPr>
              <a:t>Uzbūvētas </a:t>
            </a:r>
            <a:r>
              <a:rPr lang="lv-LV" sz="1800" b="1" dirty="0">
                <a:effectLst/>
                <a:cs typeface="Times New Roman" panose="02020603050405020304" pitchFamily="18" charset="0"/>
              </a:rPr>
              <a:t>39 jaunas ēkas </a:t>
            </a:r>
            <a:r>
              <a:rPr lang="lv-LV" sz="1800" dirty="0">
                <a:effectLst/>
                <a:cs typeface="Times New Roman" panose="02020603050405020304" pitchFamily="18" charset="0"/>
              </a:rPr>
              <a:t>131 993,2 m</a:t>
            </a:r>
            <a:r>
              <a:rPr lang="lv-LV" sz="1800" baseline="30000" dirty="0">
                <a:effectLst/>
                <a:cs typeface="Times New Roman" panose="02020603050405020304" pitchFamily="18" charset="0"/>
              </a:rPr>
              <a:t>2</a:t>
            </a:r>
            <a:r>
              <a:rPr lang="lv-LV" sz="1800" dirty="0">
                <a:effectLst/>
                <a:cs typeface="Times New Roman" panose="02020603050405020304" pitchFamily="18" charset="0"/>
              </a:rPr>
              <a:t> platībā, t.sk. 2 jaunas ēkas bez precīzi norādītas platības</a:t>
            </a:r>
          </a:p>
          <a:p>
            <a:pPr marL="342900" lvl="0" indent="-342900">
              <a:lnSpc>
                <a:spcPct val="107000"/>
              </a:lnSpc>
              <a:spcBef>
                <a:spcPts val="600"/>
              </a:spcBef>
              <a:spcAft>
                <a:spcPts val="600"/>
              </a:spcAft>
              <a:buFont typeface="Calibri" panose="020F0502020204030204" pitchFamily="34" charset="0"/>
              <a:buChar char="-"/>
            </a:pPr>
            <a:r>
              <a:rPr lang="lv-LV" sz="1800" b="1" dirty="0">
                <a:effectLst/>
                <a:cs typeface="Times New Roman" panose="02020603050405020304" pitchFamily="18" charset="0"/>
              </a:rPr>
              <a:t>11 pārbūvētas ēkas </a:t>
            </a:r>
            <a:r>
              <a:rPr lang="lv-LV" sz="1800" dirty="0">
                <a:effectLst/>
                <a:cs typeface="Times New Roman" panose="02020603050405020304" pitchFamily="18" charset="0"/>
              </a:rPr>
              <a:t>11 934,4 m</a:t>
            </a:r>
            <a:r>
              <a:rPr lang="lv-LV" sz="1800" baseline="30000" dirty="0">
                <a:effectLst/>
                <a:cs typeface="Times New Roman" panose="02020603050405020304" pitchFamily="18" charset="0"/>
              </a:rPr>
              <a:t>2</a:t>
            </a:r>
            <a:r>
              <a:rPr lang="lv-LV" sz="1800" dirty="0">
                <a:effectLst/>
                <a:cs typeface="Times New Roman" panose="02020603050405020304" pitchFamily="18" charset="0"/>
              </a:rPr>
              <a:t> platībā, t.sk. 3 pārbūvētas ēkas bez precīzi norādītas platības</a:t>
            </a:r>
          </a:p>
          <a:p>
            <a:pPr>
              <a:lnSpc>
                <a:spcPct val="107000"/>
              </a:lnSpc>
              <a:spcBef>
                <a:spcPts val="600"/>
              </a:spcBef>
              <a:spcAft>
                <a:spcPts val="600"/>
              </a:spcAft>
            </a:pPr>
            <a:r>
              <a:rPr lang="lv-LV" sz="1800" dirty="0">
                <a:effectLst/>
                <a:cs typeface="Times New Roman" panose="02020603050405020304" pitchFamily="18" charset="0"/>
              </a:rPr>
              <a:t>3) </a:t>
            </a:r>
            <a:r>
              <a:rPr lang="lv-LV" sz="1800" b="1" dirty="0">
                <a:effectLst/>
                <a:cs typeface="Times New Roman" panose="02020603050405020304" pitchFamily="18" charset="0"/>
              </a:rPr>
              <a:t>Industriālo, ražošanas teritoriju un cietā seguma laukumu izbūve </a:t>
            </a:r>
            <a:r>
              <a:rPr lang="lv-LV" sz="1800" dirty="0">
                <a:effectLst/>
                <a:cs typeface="Times New Roman" panose="02020603050405020304" pitchFamily="18" charset="0"/>
              </a:rPr>
              <a:t>21,9 ha platībā (16 projektos)</a:t>
            </a:r>
          </a:p>
        </p:txBody>
      </p:sp>
      <p:sp>
        <p:nvSpPr>
          <p:cNvPr id="6" name="Slide Number Placeholder 5">
            <a:extLst>
              <a:ext uri="{FF2B5EF4-FFF2-40B4-BE49-F238E27FC236}">
                <a16:creationId xmlns:a16="http://schemas.microsoft.com/office/drawing/2014/main" id="{94720A10-B42A-FAC6-766D-3C9245015E9B}"/>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4</a:t>
            </a:fld>
            <a:endParaRPr lang="en-US" altLang="en-US">
              <a:ea typeface="Verdana" panose="020B0604030504040204" pitchFamily="34" charset="0"/>
            </a:endParaRPr>
          </a:p>
        </p:txBody>
      </p:sp>
    </p:spTree>
    <p:extLst>
      <p:ext uri="{BB962C8B-B14F-4D97-AF65-F5344CB8AC3E}">
        <p14:creationId xmlns:p14="http://schemas.microsoft.com/office/powerpoint/2010/main" val="30185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09CA-32B2-8B2E-D243-B281DBC4C92D}"/>
              </a:ext>
            </a:extLst>
          </p:cNvPr>
          <p:cNvSpPr>
            <a:spLocks noGrp="1"/>
          </p:cNvSpPr>
          <p:nvPr>
            <p:ph type="title"/>
          </p:nvPr>
        </p:nvSpPr>
        <p:spPr/>
        <p:txBody>
          <a:bodyPr>
            <a:normAutofit/>
          </a:bodyPr>
          <a:lstStyle/>
          <a:p>
            <a:pPr algn="ctr"/>
            <a:r>
              <a:rPr lang="lv-LV" sz="2200" dirty="0">
                <a:solidFill>
                  <a:srgbClr val="257735"/>
                </a:solidFill>
                <a:latin typeface="Verdana"/>
                <a:ea typeface="Verdana"/>
              </a:rPr>
              <a:t>5.6.2. un 3.3.1. SAM projektos veikto darbību apkopojums (II)</a:t>
            </a:r>
          </a:p>
        </p:txBody>
      </p:sp>
      <p:sp>
        <p:nvSpPr>
          <p:cNvPr id="3" name="Content Placeholder 2">
            <a:extLst>
              <a:ext uri="{FF2B5EF4-FFF2-40B4-BE49-F238E27FC236}">
                <a16:creationId xmlns:a16="http://schemas.microsoft.com/office/drawing/2014/main" id="{6286292F-1769-4B49-A586-3469AED9BE96}"/>
              </a:ext>
            </a:extLst>
          </p:cNvPr>
          <p:cNvSpPr>
            <a:spLocks noGrp="1"/>
          </p:cNvSpPr>
          <p:nvPr>
            <p:ph idx="1"/>
          </p:nvPr>
        </p:nvSpPr>
        <p:spPr>
          <a:xfrm>
            <a:off x="844061" y="1752601"/>
            <a:ext cx="10818055" cy="4724399"/>
          </a:xfrm>
        </p:spPr>
        <p:txBody>
          <a:bodyPr>
            <a:noAutofit/>
          </a:bodyPr>
          <a:lstStyle/>
          <a:p>
            <a:pPr>
              <a:lnSpc>
                <a:spcPct val="107000"/>
              </a:lnSpc>
              <a:spcBef>
                <a:spcPts val="600"/>
              </a:spcBef>
              <a:spcAft>
                <a:spcPts val="600"/>
              </a:spcAft>
            </a:pPr>
            <a:r>
              <a:rPr lang="lv-LV" sz="1800" dirty="0">
                <a:effectLst/>
                <a:cs typeface="Times New Roman" panose="02020603050405020304" pitchFamily="18" charset="0"/>
              </a:rPr>
              <a:t>4) </a:t>
            </a:r>
            <a:r>
              <a:rPr lang="lv-LV" sz="1800" b="1" dirty="0">
                <a:cs typeface="Times New Roman" panose="02020603050405020304" pitchFamily="18" charset="0"/>
              </a:rPr>
              <a:t>I</a:t>
            </a:r>
            <a:r>
              <a:rPr lang="lv-LV" sz="1800" b="1" dirty="0">
                <a:effectLst/>
                <a:cs typeface="Times New Roman" panose="02020603050405020304" pitchFamily="18" charset="0"/>
              </a:rPr>
              <a:t>zbūvētas jaunas un pārbūvētas esošās inženierkomunikācijas </a:t>
            </a:r>
            <a:r>
              <a:rPr lang="lv-LV" sz="1800" dirty="0">
                <a:effectLst/>
                <a:cs typeface="Times New Roman" panose="02020603050405020304" pitchFamily="18" charset="0"/>
              </a:rPr>
              <a:t>(117 projektos): </a:t>
            </a:r>
          </a:p>
          <a:p>
            <a:pPr marL="342900" lvl="0" indent="-342900">
              <a:lnSpc>
                <a:spcPct val="107000"/>
              </a:lnSpc>
              <a:spcBef>
                <a:spcPts val="600"/>
              </a:spcBef>
              <a:spcAft>
                <a:spcPts val="600"/>
              </a:spcAft>
              <a:buFont typeface="Calibri" panose="020F0502020204030204" pitchFamily="34" charset="0"/>
              <a:buChar char="-"/>
            </a:pPr>
            <a:r>
              <a:rPr lang="lv-LV" sz="1800" dirty="0">
                <a:effectLst/>
                <a:cs typeface="Times New Roman" panose="02020603050405020304" pitchFamily="18" charset="0"/>
              </a:rPr>
              <a:t>ūdensapgādes un kanalizācijas sistēmas 124,6 km garumā</a:t>
            </a:r>
          </a:p>
          <a:p>
            <a:pPr marL="342900" lvl="0" indent="-342900">
              <a:lnSpc>
                <a:spcPct val="107000"/>
              </a:lnSpc>
              <a:spcBef>
                <a:spcPts val="600"/>
              </a:spcBef>
              <a:spcAft>
                <a:spcPts val="600"/>
              </a:spcAft>
              <a:buFont typeface="Calibri" panose="020F0502020204030204" pitchFamily="34" charset="0"/>
              <a:buChar char="-"/>
            </a:pPr>
            <a:r>
              <a:rPr lang="lv-LV" sz="1800" dirty="0">
                <a:effectLst/>
                <a:cs typeface="Times New Roman" panose="02020603050405020304" pitchFamily="18" charset="0"/>
              </a:rPr>
              <a:t>siltumapgādes, elektroapgādes, gāzes apgādes sistēmas, vājstrāvas tīklu, kanalizācijas sūkņu staciju, notekūdeņu attīrīšanas staciju izbūve</a:t>
            </a:r>
          </a:p>
          <a:p>
            <a:pPr>
              <a:lnSpc>
                <a:spcPct val="107000"/>
              </a:lnSpc>
              <a:spcBef>
                <a:spcPts val="600"/>
              </a:spcBef>
              <a:spcAft>
                <a:spcPts val="600"/>
              </a:spcAft>
            </a:pPr>
            <a:r>
              <a:rPr lang="lv-LV" sz="1800" dirty="0">
                <a:effectLst/>
                <a:cs typeface="Times New Roman" panose="02020603050405020304" pitchFamily="18" charset="0"/>
              </a:rPr>
              <a:t>5) </a:t>
            </a:r>
            <a:r>
              <a:rPr lang="lv-LV" sz="1800" b="1" dirty="0">
                <a:effectLst/>
                <a:cs typeface="Times New Roman" panose="02020603050405020304" pitchFamily="18" charset="0"/>
              </a:rPr>
              <a:t>Degradēto teritoriju labiekārtošana, sanācija, </a:t>
            </a:r>
            <a:r>
              <a:rPr lang="lv-LV" sz="1800" b="1" dirty="0">
                <a:cs typeface="Times New Roman" panose="02020603050405020304" pitchFamily="18" charset="0"/>
              </a:rPr>
              <a:t>ēku demontāža, infrastruktūras izbūve, </a:t>
            </a:r>
            <a:r>
              <a:rPr lang="lv-LV" sz="1800" b="1" dirty="0">
                <a:effectLst/>
                <a:cs typeface="Times New Roman" panose="02020603050405020304" pitchFamily="18" charset="0"/>
              </a:rPr>
              <a:t>apzaļumošana </a:t>
            </a:r>
            <a:r>
              <a:rPr lang="lv-LV" sz="1800" dirty="0">
                <a:effectLst/>
                <a:cs typeface="Times New Roman" panose="02020603050405020304" pitchFamily="18" charset="0"/>
              </a:rPr>
              <a:t>50,3 ha platībā (33 projektos)</a:t>
            </a:r>
          </a:p>
          <a:p>
            <a:pPr>
              <a:lnSpc>
                <a:spcPct val="107000"/>
              </a:lnSpc>
              <a:spcBef>
                <a:spcPts val="600"/>
              </a:spcBef>
              <a:spcAft>
                <a:spcPts val="600"/>
              </a:spcAft>
            </a:pPr>
            <a:r>
              <a:rPr lang="lv-LV" sz="1800" dirty="0">
                <a:effectLst/>
                <a:cs typeface="Times New Roman" panose="02020603050405020304" pitchFamily="18" charset="0"/>
              </a:rPr>
              <a:t>6) </a:t>
            </a:r>
            <a:r>
              <a:rPr lang="lv-LV" sz="1800" b="1" dirty="0">
                <a:effectLst/>
                <a:cs typeface="Times New Roman" panose="02020603050405020304" pitchFamily="18" charset="0"/>
              </a:rPr>
              <a:t>Iegādāti 32 nekustamie īpašumi </a:t>
            </a:r>
            <a:r>
              <a:rPr lang="lv-LV" sz="1800" dirty="0">
                <a:effectLst/>
                <a:cs typeface="Times New Roman" panose="02020603050405020304" pitchFamily="18" charset="0"/>
              </a:rPr>
              <a:t>(21 projektā)</a:t>
            </a:r>
          </a:p>
          <a:p>
            <a:pPr>
              <a:lnSpc>
                <a:spcPct val="107000"/>
              </a:lnSpc>
              <a:spcBef>
                <a:spcPts val="600"/>
              </a:spcBef>
              <a:spcAft>
                <a:spcPts val="600"/>
              </a:spcAft>
            </a:pPr>
            <a:r>
              <a:rPr lang="lv-LV" sz="1800" dirty="0">
                <a:effectLst/>
                <a:cs typeface="Times New Roman" panose="02020603050405020304" pitchFamily="18" charset="0"/>
              </a:rPr>
              <a:t>7) </a:t>
            </a:r>
            <a:r>
              <a:rPr lang="lv-LV" sz="1800" b="1" dirty="0">
                <a:effectLst/>
                <a:cs typeface="Times New Roman" panose="02020603050405020304" pitchFamily="18" charset="0"/>
              </a:rPr>
              <a:t>Izbūvēti publiski pieejami auto stāvlaukumi </a:t>
            </a:r>
            <a:r>
              <a:rPr lang="lv-LV" sz="1800" dirty="0">
                <a:effectLst/>
                <a:cs typeface="Times New Roman" panose="02020603050405020304" pitchFamily="18" charset="0"/>
              </a:rPr>
              <a:t>6,5 ha platībā, izbūvētas 233 autostāvvietas (8 projektos)</a:t>
            </a:r>
          </a:p>
        </p:txBody>
      </p:sp>
      <p:sp>
        <p:nvSpPr>
          <p:cNvPr id="6" name="Slide Number Placeholder 5">
            <a:extLst>
              <a:ext uri="{FF2B5EF4-FFF2-40B4-BE49-F238E27FC236}">
                <a16:creationId xmlns:a16="http://schemas.microsoft.com/office/drawing/2014/main" id="{94720A10-B42A-FAC6-766D-3C9245015E9B}"/>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5</a:t>
            </a:fld>
            <a:endParaRPr lang="en-US" altLang="en-US">
              <a:ea typeface="Verdana" panose="020B0604030504040204" pitchFamily="34" charset="0"/>
            </a:endParaRPr>
          </a:p>
        </p:txBody>
      </p:sp>
    </p:spTree>
    <p:extLst>
      <p:ext uri="{BB962C8B-B14F-4D97-AF65-F5344CB8AC3E}">
        <p14:creationId xmlns:p14="http://schemas.microsoft.com/office/powerpoint/2010/main" val="36181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4905536" y="365125"/>
            <a:ext cx="5743414" cy="1325563"/>
          </a:xfrm>
        </p:spPr>
        <p:txBody>
          <a:bodyPr>
            <a:normAutofit/>
          </a:bodyPr>
          <a:lstStyle/>
          <a:p>
            <a:r>
              <a:rPr lang="lv-LV" sz="2200" b="1" dirty="0">
                <a:solidFill>
                  <a:srgbClr val="257735"/>
                </a:solidFill>
                <a:latin typeface="Verdana"/>
                <a:ea typeface="Verdana"/>
              </a:rPr>
              <a:t>Lielupes industriālās teritorijas labiekārtošana Jelgavā</a:t>
            </a:r>
          </a:p>
        </p:txBody>
      </p:sp>
      <p:pic>
        <p:nvPicPr>
          <p:cNvPr id="6" name="Picture 5">
            <a:extLst>
              <a:ext uri="{FF2B5EF4-FFF2-40B4-BE49-F238E27FC236}">
                <a16:creationId xmlns:a16="http://schemas.microsoft.com/office/drawing/2014/main" id="{FEB0D10D-D5CE-4D8C-85AD-5C0051FA1C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5216"/>
            <a:ext cx="4246746" cy="3795916"/>
          </a:xfrm>
          <a:prstGeom prst="rect">
            <a:avLst/>
          </a:prstGeom>
          <a:noFill/>
          <a:ln>
            <a:noFill/>
          </a:ln>
        </p:spPr>
      </p:pic>
      <p:pic>
        <p:nvPicPr>
          <p:cNvPr id="10" name="Picture 9" descr="A picture containing sky, outdoor, snow, day&#10;&#10;Description automatically generated">
            <a:extLst>
              <a:ext uri="{FF2B5EF4-FFF2-40B4-BE49-F238E27FC236}">
                <a16:creationId xmlns:a16="http://schemas.microsoft.com/office/drawing/2014/main" id="{5540B964-849C-4D98-B913-0879A76CDD22}"/>
              </a:ext>
            </a:extLst>
          </p:cNvPr>
          <p:cNvPicPr>
            <a:picLocks noChangeAspect="1"/>
          </p:cNvPicPr>
          <p:nvPr/>
        </p:nvPicPr>
        <p:blipFill rotWithShape="1">
          <a:blip r:embed="rId3">
            <a:extLst>
              <a:ext uri="{28A0092B-C50C-407E-A947-70E740481C1C}">
                <a14:useLocalDpi xmlns:a14="http://schemas.microsoft.com/office/drawing/2010/main" val="0"/>
              </a:ext>
            </a:extLst>
          </a:blip>
          <a:srcRect l="25185" t="17196" r="13529" b="1"/>
          <a:stretch/>
        </p:blipFill>
        <p:spPr>
          <a:xfrm>
            <a:off x="-154984" y="3533989"/>
            <a:ext cx="4401519" cy="3323180"/>
          </a:xfrm>
          <a:prstGeom prst="rect">
            <a:avLst/>
          </a:prstGeom>
        </p:spPr>
      </p:pic>
      <p:sp>
        <p:nvSpPr>
          <p:cNvPr id="14" name="TextBox 13">
            <a:extLst>
              <a:ext uri="{FF2B5EF4-FFF2-40B4-BE49-F238E27FC236}">
                <a16:creationId xmlns:a16="http://schemas.microsoft.com/office/drawing/2014/main" id="{80171496-A0B2-4F38-BC6F-46D6013384F3}"/>
              </a:ext>
            </a:extLst>
          </p:cNvPr>
          <p:cNvSpPr txBox="1"/>
          <p:nvPr/>
        </p:nvSpPr>
        <p:spPr>
          <a:xfrm>
            <a:off x="4866490" y="2414588"/>
            <a:ext cx="6874328" cy="3893374"/>
          </a:xfrm>
          <a:prstGeom prst="rect">
            <a:avLst/>
          </a:prstGeom>
          <a:noFill/>
        </p:spPr>
        <p:txBody>
          <a:bodyPr wrap="square">
            <a:spAutoFit/>
          </a:bodyPr>
          <a:lstStyle/>
          <a:p>
            <a:pPr algn="just">
              <a:spcBef>
                <a:spcPts val="600"/>
              </a:spcBef>
            </a:pPr>
            <a:r>
              <a:rPr lang="fi-FI" sz="2400" dirty="0">
                <a:solidFill>
                  <a:schemeClr val="tx1">
                    <a:lumMod val="65000"/>
                    <a:lumOff val="35000"/>
                  </a:schemeClr>
                </a:solidFill>
                <a:latin typeface="Calibri" panose="020F0502020204030204" pitchFamily="34" charset="0"/>
                <a:cs typeface="Calibri" panose="020F0502020204030204" pitchFamily="34" charset="0"/>
              </a:rPr>
              <a:t>Kopējās izmaksas</a:t>
            </a:r>
            <a:r>
              <a:rPr lang="lv-LV" sz="2400" dirty="0">
                <a:solidFill>
                  <a:schemeClr val="tx1">
                    <a:lumMod val="65000"/>
                    <a:lumOff val="35000"/>
                  </a:schemeClr>
                </a:solidFill>
                <a:latin typeface="Calibri" panose="020F0502020204030204" pitchFamily="34" charset="0"/>
                <a:cs typeface="Calibri" panose="020F0502020204030204" pitchFamily="34" charset="0"/>
              </a:rPr>
              <a:t>:</a:t>
            </a:r>
            <a:r>
              <a:rPr lang="fi-FI" sz="2400" dirty="0">
                <a:solidFill>
                  <a:schemeClr val="tx1">
                    <a:lumMod val="65000"/>
                    <a:lumOff val="35000"/>
                  </a:schemeClr>
                </a:solidFill>
                <a:latin typeface="Calibri" panose="020F0502020204030204" pitchFamily="34" charset="0"/>
                <a:cs typeface="Calibri" panose="020F0502020204030204" pitchFamily="34" charset="0"/>
              </a:rPr>
              <a:t> </a:t>
            </a:r>
            <a:r>
              <a:rPr lang="lv-LV" sz="2400" dirty="0">
                <a:solidFill>
                  <a:schemeClr val="tx1">
                    <a:lumMod val="65000"/>
                    <a:lumOff val="35000"/>
                  </a:schemeClr>
                </a:solidFill>
                <a:latin typeface="Calibri" panose="020F0502020204030204" pitchFamily="34" charset="0"/>
                <a:cs typeface="Calibri" panose="020F0502020204030204" pitchFamily="34" charset="0"/>
              </a:rPr>
              <a:t>10,14</a:t>
            </a:r>
            <a:r>
              <a:rPr lang="fi-FI" sz="2400" dirty="0">
                <a:solidFill>
                  <a:schemeClr val="tx1">
                    <a:lumMod val="65000"/>
                    <a:lumOff val="35000"/>
                  </a:schemeClr>
                </a:solidFill>
                <a:latin typeface="Calibri" panose="020F0502020204030204" pitchFamily="34" charset="0"/>
                <a:cs typeface="Calibri" panose="020F0502020204030204" pitchFamily="34" charset="0"/>
              </a:rPr>
              <a:t> miljoni eiro</a:t>
            </a:r>
            <a:endParaRPr lang="lv-LV" sz="2400" dirty="0">
              <a:solidFill>
                <a:schemeClr val="tx1">
                  <a:lumMod val="65000"/>
                  <a:lumOff val="35000"/>
                </a:schemeClr>
              </a:solidFill>
              <a:latin typeface="Calibri" panose="020F0502020204030204" pitchFamily="34" charset="0"/>
              <a:cs typeface="Calibri" panose="020F0502020204030204" pitchFamily="34" charset="0"/>
            </a:endParaRPr>
          </a:p>
          <a:p>
            <a:pPr algn="just">
              <a:spcBef>
                <a:spcPts val="600"/>
              </a:spcBef>
            </a:pPr>
            <a:r>
              <a:rPr lang="lv-LV" sz="2400" dirty="0">
                <a:solidFill>
                  <a:schemeClr val="tx1">
                    <a:lumMod val="65000"/>
                    <a:lumOff val="35000"/>
                  </a:schemeClr>
                </a:solidFill>
                <a:latin typeface="Calibri" panose="020F0502020204030204" pitchFamily="34" charset="0"/>
                <a:cs typeface="Calibri" panose="020F0502020204030204" pitchFamily="34" charset="0"/>
              </a:rPr>
              <a:t>ERAF: 7,52 miljoni eiro</a:t>
            </a:r>
          </a:p>
          <a:p>
            <a:pPr algn="just">
              <a:spcBef>
                <a:spcPts val="600"/>
              </a:spcBef>
            </a:pPr>
            <a:r>
              <a:rPr lang="lv-LV" sz="2400" b="0" i="0" u="none" strike="noStrike" baseline="0" dirty="0">
                <a:solidFill>
                  <a:schemeClr val="tx1">
                    <a:lumMod val="65000"/>
                    <a:lumOff val="35000"/>
                  </a:schemeClr>
                </a:solidFill>
                <a:latin typeface="Calibri" panose="020F0502020204030204" pitchFamily="34" charset="0"/>
                <a:cs typeface="Calibri" panose="020F0502020204030204" pitchFamily="34" charset="0"/>
              </a:rPr>
              <a:t>Projekta īstenotājs: Jelgavas valstspilsētas pašvaldība</a:t>
            </a:r>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fi-FI" sz="2000" b="0" i="0" u="none" strike="noStrike" baseline="0" dirty="0">
              <a:solidFill>
                <a:schemeClr val="tx1">
                  <a:lumMod val="65000"/>
                  <a:lumOff val="35000"/>
                </a:schemeClr>
              </a:solidFill>
              <a:latin typeface="Calibri" panose="020F0502020204030204" pitchFamily="34" charset="0"/>
              <a:cs typeface="Calibri" panose="020F0502020204030204" pitchFamily="34" charset="0"/>
            </a:endParaRPr>
          </a:p>
          <a:p>
            <a:pPr algn="just">
              <a:spcAft>
                <a:spcPts val="600"/>
              </a:spcAft>
            </a:pPr>
            <a:r>
              <a:rPr lang="lv-LV" sz="20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Teritorijas potenciāla attīstīšanai veikta nepieciešamo industriālo </a:t>
            </a:r>
            <a:r>
              <a:rPr lang="lv-LV"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pieslēgumu ierīkošana, Neretas ielas (540m) pārbūve, Prohorova ielas (1300m)  pārbūve un Garozas ielas (1000m) posma pārbūve, t.sk. pārbūvējot inženiertehniskās komunikācijas, nostiprināts Lielupes krasts 135 metru garumā un izbūvēts 10 650 kvadrātmetru plašs cietā seguma laukums</a:t>
            </a:r>
          </a:p>
          <a:p>
            <a:pPr algn="just">
              <a:spcAft>
                <a:spcPts val="600"/>
              </a:spcAft>
            </a:pPr>
            <a:r>
              <a:rPr lang="lv-LV" sz="20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Radīt</a:t>
            </a:r>
            <a:r>
              <a:rPr lang="lv-LV"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as vismaz 92 jaunas darbavietas</a:t>
            </a:r>
            <a:endParaRPr lang="lv-LV" sz="20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AB7E1FA-7F49-4898-890D-D5AD51B72AA8}"/>
              </a:ext>
            </a:extLst>
          </p:cNvPr>
          <p:cNvSpPr txBox="1"/>
          <p:nvPr/>
        </p:nvSpPr>
        <p:spPr>
          <a:xfrm>
            <a:off x="10550462" y="6477864"/>
            <a:ext cx="1641538" cy="338554"/>
          </a:xfrm>
          <a:prstGeom prst="rect">
            <a:avLst/>
          </a:prstGeom>
          <a:noFill/>
        </p:spPr>
        <p:txBody>
          <a:bodyPr wrap="square">
            <a:spAutoFit/>
          </a:bodyPr>
          <a:lstStyle/>
          <a:p>
            <a:r>
              <a:rPr lang="lv-LV" sz="1600">
                <a:solidFill>
                  <a:schemeClr val="tx1">
                    <a:lumMod val="65000"/>
                    <a:lumOff val="35000"/>
                  </a:schemeClr>
                </a:solidFill>
                <a:latin typeface="Calibri" panose="020F0502020204030204" pitchFamily="34" charset="0"/>
                <a:cs typeface="Calibri" panose="020F0502020204030204" pitchFamily="34" charset="0"/>
              </a:rPr>
              <a:t>5.6.2.0/18/I/011</a:t>
            </a:r>
          </a:p>
        </p:txBody>
      </p:sp>
    </p:spTree>
    <p:extLst>
      <p:ext uri="{BB962C8B-B14F-4D97-AF65-F5344CB8AC3E}">
        <p14:creationId xmlns:p14="http://schemas.microsoft.com/office/powerpoint/2010/main" val="387507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7563173" y="126639"/>
            <a:ext cx="4061791" cy="1386072"/>
          </a:xfrm>
        </p:spPr>
        <p:txBody>
          <a:bodyPr vert="horz" lIns="91440" tIns="45720" rIns="91440" bIns="45720" rtlCol="0" anchor="b">
            <a:normAutofit/>
          </a:bodyPr>
          <a:lstStyle/>
          <a:p>
            <a:r>
              <a:rPr lang="lv-LV" sz="2200" b="1" dirty="0">
                <a:solidFill>
                  <a:srgbClr val="257735"/>
                </a:solidFill>
                <a:latin typeface="Verdana"/>
                <a:ea typeface="Verdana"/>
              </a:rPr>
              <a:t>Zinātnes un inovāciju centra “VIZIUM” izveide Ventspilī</a:t>
            </a:r>
            <a:endParaRPr lang="en-US" sz="2200" b="1" dirty="0">
              <a:solidFill>
                <a:srgbClr val="257735"/>
              </a:solidFill>
              <a:latin typeface="Verdana"/>
              <a:ea typeface="Verdana"/>
            </a:endParaRPr>
          </a:p>
        </p:txBody>
      </p:sp>
      <p:sp>
        <p:nvSpPr>
          <p:cNvPr id="14" name="TextBox 13">
            <a:extLst>
              <a:ext uri="{FF2B5EF4-FFF2-40B4-BE49-F238E27FC236}">
                <a16:creationId xmlns:a16="http://schemas.microsoft.com/office/drawing/2014/main" id="{80171496-A0B2-4F38-BC6F-46D6013384F3}"/>
              </a:ext>
            </a:extLst>
          </p:cNvPr>
          <p:cNvSpPr txBox="1"/>
          <p:nvPr/>
        </p:nvSpPr>
        <p:spPr>
          <a:xfrm>
            <a:off x="7079627" y="1753617"/>
            <a:ext cx="4545337" cy="3797085"/>
          </a:xfrm>
          <a:prstGeom prst="rect">
            <a:avLst/>
          </a:prstGeom>
        </p:spPr>
        <p:txBody>
          <a:bodyPr vert="horz" lIns="91440" tIns="45720" rIns="91440" bIns="45720" rtlCol="0">
            <a:normAutofit fontScale="92500" lnSpcReduction="10000"/>
          </a:bodyPr>
          <a:lstStyle/>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Kopējās izmaksas: 9,09 miljoni eiro</a:t>
            </a:r>
          </a:p>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ERAF: 6,17 miljoni eiro</a:t>
            </a:r>
          </a:p>
          <a:p>
            <a:pPr algn="just">
              <a:lnSpc>
                <a:spcPct val="90000"/>
              </a:lnSpc>
              <a:spcBef>
                <a:spcPts val="600"/>
              </a:spcBef>
            </a:pPr>
            <a:r>
              <a:rPr lang="lv-LV" sz="2200" dirty="0">
                <a:solidFill>
                  <a:schemeClr val="tx1">
                    <a:lumMod val="65000"/>
                    <a:lumOff val="35000"/>
                  </a:schemeClr>
                </a:solidFill>
                <a:latin typeface="Calibri" panose="020F0502020204030204" pitchFamily="34" charset="0"/>
                <a:cs typeface="Calibri" panose="020F0502020204030204" pitchFamily="34" charset="0"/>
              </a:rPr>
              <a:t>Projekta īstenotājs: Ventspils valstspilsētas pašvaldība</a:t>
            </a:r>
          </a:p>
          <a:p>
            <a:pPr algn="just">
              <a:lnSpc>
                <a:spcPct val="90000"/>
              </a:lnSpc>
            </a:pPr>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90000"/>
              </a:lnSpc>
            </a:pPr>
            <a:r>
              <a:rPr lang="lv-LV" sz="2000" dirty="0">
                <a:solidFill>
                  <a:schemeClr val="tx1">
                    <a:lumMod val="65000"/>
                    <a:lumOff val="35000"/>
                  </a:schemeClr>
                </a:solidFill>
                <a:latin typeface="Calibri" panose="020F0502020204030204" pitchFamily="34" charset="0"/>
                <a:cs typeface="Calibri" panose="020F0502020204030204" pitchFamily="34" charset="0"/>
              </a:rPr>
              <a:t>Uzbūvēta 6 stāvu zinātnes centra ēka, publiskais stāvlaukums un veikta teritorijas labiekārtošana. Tajā ir izveidotas universālas biroja telpas jauno uzņēmēju piesaistei un atbalstam. Videospēļu kontrolieru ražotājs SIA «Azeron» un citi komersanti ir radījuši 111 jaunas darbavietas</a:t>
            </a:r>
          </a:p>
          <a:p>
            <a:pPr algn="just">
              <a:lnSpc>
                <a:spcPct val="90000"/>
              </a:lnSpc>
            </a:pPr>
            <a:endParaRPr lang="lv-LV" sz="2100"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90000"/>
              </a:lnSpc>
            </a:pPr>
            <a:r>
              <a:rPr lang="lv-LV" sz="2100" dirty="0">
                <a:solidFill>
                  <a:schemeClr val="tx1">
                    <a:lumMod val="65000"/>
                    <a:lumOff val="35000"/>
                  </a:schemeClr>
                </a:solidFill>
                <a:latin typeface="Calibri" panose="020F0502020204030204" pitchFamily="34" charset="0"/>
                <a:cs typeface="Calibri" panose="020F0502020204030204" pitchFamily="34" charset="0"/>
              </a:rPr>
              <a:t>Ēka sasniegusi energoefektivitātes A+ klasi</a:t>
            </a:r>
          </a:p>
        </p:txBody>
      </p:sp>
      <p:sp>
        <p:nvSpPr>
          <p:cNvPr id="12" name="TextBox 11">
            <a:extLst>
              <a:ext uri="{FF2B5EF4-FFF2-40B4-BE49-F238E27FC236}">
                <a16:creationId xmlns:a16="http://schemas.microsoft.com/office/drawing/2014/main" id="{D018FE4D-3F73-41BA-8EE2-EC2331D1CE04}"/>
              </a:ext>
            </a:extLst>
          </p:cNvPr>
          <p:cNvSpPr txBox="1"/>
          <p:nvPr/>
        </p:nvSpPr>
        <p:spPr>
          <a:xfrm>
            <a:off x="10560239" y="6500396"/>
            <a:ext cx="1641538" cy="338554"/>
          </a:xfrm>
          <a:prstGeom prst="rect">
            <a:avLst/>
          </a:prstGeom>
          <a:noFill/>
        </p:spPr>
        <p:txBody>
          <a:bodyPr wrap="square">
            <a:spAutoFit/>
          </a:bodyPr>
          <a:lstStyle/>
          <a:p>
            <a:r>
              <a:rPr lang="lv-LV" sz="1600" dirty="0">
                <a:solidFill>
                  <a:schemeClr val="tx1">
                    <a:lumMod val="65000"/>
                    <a:lumOff val="35000"/>
                  </a:schemeClr>
                </a:solidFill>
                <a:latin typeface="Calibri" panose="020F0502020204030204" pitchFamily="34" charset="0"/>
                <a:cs typeface="Calibri" panose="020F0502020204030204" pitchFamily="34" charset="0"/>
              </a:rPr>
              <a:t>5.6.2.0/19/I/003</a:t>
            </a:r>
          </a:p>
        </p:txBody>
      </p:sp>
      <p:pic>
        <p:nvPicPr>
          <p:cNvPr id="3" name="Picture 2" descr="Ekspluatācijā ir nodots “VIZIUM” - Ventspils.lv">
            <a:extLst>
              <a:ext uri="{FF2B5EF4-FFF2-40B4-BE49-F238E27FC236}">
                <a16:creationId xmlns:a16="http://schemas.microsoft.com/office/drawing/2014/main" id="{0C2D94C5-FE96-F175-22C2-912F1311C7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53617"/>
            <a:ext cx="6572412" cy="3549748"/>
          </a:xfrm>
          <a:prstGeom prst="rect">
            <a:avLst/>
          </a:prstGeom>
          <a:noFill/>
          <a:ln>
            <a:noFill/>
          </a:ln>
        </p:spPr>
      </p:pic>
    </p:spTree>
    <p:extLst>
      <p:ext uri="{BB962C8B-B14F-4D97-AF65-F5344CB8AC3E}">
        <p14:creationId xmlns:p14="http://schemas.microsoft.com/office/powerpoint/2010/main" val="335945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294469" y="3628865"/>
            <a:ext cx="3657600" cy="2452687"/>
          </a:xfrm>
        </p:spPr>
        <p:txBody>
          <a:bodyPr vert="horz" lIns="91440" tIns="45720" rIns="91440" bIns="45720" rtlCol="0" anchor="ctr">
            <a:normAutofit/>
          </a:bodyPr>
          <a:lstStyle/>
          <a:p>
            <a:r>
              <a:rPr lang="lv-LV" sz="2200" b="1" dirty="0">
                <a:solidFill>
                  <a:srgbClr val="257735"/>
                </a:solidFill>
                <a:latin typeface="Verdana"/>
                <a:ea typeface="Verdana"/>
              </a:rPr>
              <a:t>Ražošanas zonas izveidošana Krāslavā</a:t>
            </a:r>
          </a:p>
        </p:txBody>
      </p:sp>
      <p:pic>
        <p:nvPicPr>
          <p:cNvPr id="6" name="Picture 5">
            <a:extLst>
              <a:ext uri="{FF2B5EF4-FFF2-40B4-BE49-F238E27FC236}">
                <a16:creationId xmlns:a16="http://schemas.microsoft.com/office/drawing/2014/main" id="{F54A1506-3BA0-4FF9-B3D4-F539E25CDB68}"/>
              </a:ext>
            </a:extLst>
          </p:cNvPr>
          <p:cNvPicPr>
            <a:picLocks noChangeAspect="1"/>
          </p:cNvPicPr>
          <p:nvPr/>
        </p:nvPicPr>
        <p:blipFill rotWithShape="1">
          <a:blip r:embed="rId2" cstate="print"/>
          <a:srcRect t="21725" b="2030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4" name="TextBox 13">
            <a:extLst>
              <a:ext uri="{FF2B5EF4-FFF2-40B4-BE49-F238E27FC236}">
                <a16:creationId xmlns:a16="http://schemas.microsoft.com/office/drawing/2014/main" id="{80171496-A0B2-4F38-BC6F-46D6013384F3}"/>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algn="just">
              <a:lnSpc>
                <a:spcPct val="90000"/>
              </a:lnSpc>
              <a:spcBef>
                <a:spcPts val="600"/>
              </a:spcBef>
            </a:pPr>
            <a:r>
              <a:rPr lang="lv-LV" sz="2400">
                <a:solidFill>
                  <a:schemeClr val="tx1">
                    <a:lumMod val="65000"/>
                    <a:lumOff val="35000"/>
                  </a:schemeClr>
                </a:solidFill>
                <a:latin typeface="Calibri" panose="020F0502020204030204" pitchFamily="34" charset="0"/>
                <a:cs typeface="Calibri" panose="020F0502020204030204" pitchFamily="34" charset="0"/>
              </a:rPr>
              <a:t>Kopējās izmaksas: 1,90 miljoni eiro</a:t>
            </a:r>
          </a:p>
          <a:p>
            <a:pPr algn="just">
              <a:lnSpc>
                <a:spcPct val="90000"/>
              </a:lnSpc>
              <a:spcBef>
                <a:spcPts val="600"/>
              </a:spcBef>
            </a:pPr>
            <a:r>
              <a:rPr lang="lv-LV" sz="2400">
                <a:solidFill>
                  <a:schemeClr val="tx1">
                    <a:lumMod val="65000"/>
                    <a:lumOff val="35000"/>
                  </a:schemeClr>
                </a:solidFill>
                <a:latin typeface="Calibri" panose="020F0502020204030204" pitchFamily="34" charset="0"/>
                <a:cs typeface="Calibri" panose="020F0502020204030204" pitchFamily="34" charset="0"/>
              </a:rPr>
              <a:t>ERAF: 1,44 miljoni eiro</a:t>
            </a:r>
          </a:p>
          <a:p>
            <a:pPr algn="just">
              <a:lnSpc>
                <a:spcPct val="90000"/>
              </a:lnSpc>
              <a:spcBef>
                <a:spcPts val="600"/>
              </a:spcBef>
            </a:pPr>
            <a:r>
              <a:rPr lang="lv-LV" sz="2400">
                <a:solidFill>
                  <a:schemeClr val="tx1">
                    <a:lumMod val="65000"/>
                    <a:lumOff val="35000"/>
                  </a:schemeClr>
                </a:solidFill>
                <a:latin typeface="Calibri" panose="020F0502020204030204" pitchFamily="34" charset="0"/>
                <a:cs typeface="Calibri" panose="020F0502020204030204" pitchFamily="34" charset="0"/>
              </a:rPr>
              <a:t>Projekta īstenotājs: Krāslavas novada pašvaldība</a:t>
            </a:r>
          </a:p>
          <a:p>
            <a:pPr algn="just">
              <a:lnSpc>
                <a:spcPct val="90000"/>
              </a:lnSpc>
            </a:pPr>
            <a:endParaRPr lang="lv-LV" sz="200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90000"/>
              </a:lnSpc>
            </a:pPr>
            <a:r>
              <a:rPr lang="lv-LV" sz="2000">
                <a:solidFill>
                  <a:schemeClr val="tx1">
                    <a:lumMod val="65000"/>
                    <a:lumOff val="35000"/>
                  </a:schemeClr>
                </a:solidFill>
                <a:latin typeface="Calibri" panose="020F0502020204030204" pitchFamily="34" charset="0"/>
                <a:cs typeface="Calibri" panose="020F0502020204030204" pitchFamily="34" charset="0"/>
              </a:rPr>
              <a:t>Projekta ietvaros uzbūvētas 3 jaunas rūpnieciskās ražošanas ēkas (katra 682 m</a:t>
            </a:r>
            <a:r>
              <a:rPr lang="lv-LV" sz="2000" baseline="30000">
                <a:solidFill>
                  <a:schemeClr val="tx1">
                    <a:lumMod val="65000"/>
                    <a:lumOff val="35000"/>
                  </a:schemeClr>
                </a:solidFill>
                <a:latin typeface="Calibri" panose="020F0502020204030204" pitchFamily="34" charset="0"/>
                <a:cs typeface="Calibri" panose="020F0502020204030204" pitchFamily="34" charset="0"/>
              </a:rPr>
              <a:t>2</a:t>
            </a:r>
            <a:r>
              <a:rPr lang="lv-LV" sz="2000">
                <a:solidFill>
                  <a:schemeClr val="tx1">
                    <a:lumMod val="65000"/>
                    <a:lumOff val="35000"/>
                  </a:schemeClr>
                </a:solidFill>
                <a:latin typeface="Calibri" panose="020F0502020204030204" pitchFamily="34" charset="0"/>
                <a:cs typeface="Calibri" panose="020F0502020204030204" pitchFamily="34" charset="0"/>
              </a:rPr>
              <a:t>) ar konteinera tipa apkures katlu katrai. Uzbūvēts jauns asfaltēts ielas posmu ar stāvlaukumu un inženiertīkliem</a:t>
            </a:r>
          </a:p>
        </p:txBody>
      </p:sp>
      <p:sp>
        <p:nvSpPr>
          <p:cNvPr id="5" name="TextBox 4">
            <a:extLst>
              <a:ext uri="{FF2B5EF4-FFF2-40B4-BE49-F238E27FC236}">
                <a16:creationId xmlns:a16="http://schemas.microsoft.com/office/drawing/2014/main" id="{2A8551F8-1281-410C-8AB3-6B732137D48F}"/>
              </a:ext>
            </a:extLst>
          </p:cNvPr>
          <p:cNvSpPr txBox="1"/>
          <p:nvPr/>
        </p:nvSpPr>
        <p:spPr>
          <a:xfrm>
            <a:off x="10550462" y="6519436"/>
            <a:ext cx="1641538" cy="338554"/>
          </a:xfrm>
          <a:prstGeom prst="rect">
            <a:avLst/>
          </a:prstGeom>
          <a:noFill/>
        </p:spPr>
        <p:txBody>
          <a:bodyPr wrap="square">
            <a:spAutoFit/>
          </a:bodyPr>
          <a:lstStyle/>
          <a:p>
            <a:r>
              <a:rPr lang="lv-LV" sz="1600">
                <a:solidFill>
                  <a:schemeClr val="tx1">
                    <a:lumMod val="65000"/>
                    <a:lumOff val="35000"/>
                  </a:schemeClr>
                </a:solidFill>
                <a:latin typeface="Calibri" panose="020F0502020204030204" pitchFamily="34" charset="0"/>
                <a:cs typeface="Calibri" panose="020F0502020204030204" pitchFamily="34" charset="0"/>
              </a:rPr>
              <a:t>5.6.2.0/19/I/013</a:t>
            </a:r>
          </a:p>
        </p:txBody>
      </p:sp>
    </p:spTree>
    <p:extLst>
      <p:ext uri="{BB962C8B-B14F-4D97-AF65-F5344CB8AC3E}">
        <p14:creationId xmlns:p14="http://schemas.microsoft.com/office/powerpoint/2010/main" val="31456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8C2-54B8-4CAF-B159-F88B0F293DB1}"/>
              </a:ext>
            </a:extLst>
          </p:cNvPr>
          <p:cNvSpPr>
            <a:spLocks noGrp="1"/>
          </p:cNvSpPr>
          <p:nvPr>
            <p:ph type="title"/>
          </p:nvPr>
        </p:nvSpPr>
        <p:spPr>
          <a:xfrm>
            <a:off x="4905536" y="365125"/>
            <a:ext cx="6353014" cy="1325563"/>
          </a:xfrm>
        </p:spPr>
        <p:txBody>
          <a:bodyPr>
            <a:normAutofit/>
          </a:bodyPr>
          <a:lstStyle/>
          <a:p>
            <a:r>
              <a:rPr lang="lv-LV" sz="2200" b="1" dirty="0">
                <a:solidFill>
                  <a:srgbClr val="257735"/>
                </a:solidFill>
                <a:latin typeface="Verdana"/>
                <a:ea typeface="Verdana"/>
              </a:rPr>
              <a:t>Infrastruktūras izveide komercdarbības attīstībai Pils ielā, Ventspilī</a:t>
            </a:r>
          </a:p>
        </p:txBody>
      </p:sp>
      <p:sp>
        <p:nvSpPr>
          <p:cNvPr id="14" name="TextBox 13">
            <a:extLst>
              <a:ext uri="{FF2B5EF4-FFF2-40B4-BE49-F238E27FC236}">
                <a16:creationId xmlns:a16="http://schemas.microsoft.com/office/drawing/2014/main" id="{80171496-A0B2-4F38-BC6F-46D6013384F3}"/>
              </a:ext>
            </a:extLst>
          </p:cNvPr>
          <p:cNvSpPr txBox="1"/>
          <p:nvPr/>
        </p:nvSpPr>
        <p:spPr>
          <a:xfrm>
            <a:off x="4866490" y="2414588"/>
            <a:ext cx="6874328" cy="3200876"/>
          </a:xfrm>
          <a:prstGeom prst="rect">
            <a:avLst/>
          </a:prstGeom>
          <a:noFill/>
        </p:spPr>
        <p:txBody>
          <a:bodyPr wrap="square">
            <a:spAutoFit/>
          </a:bodyPr>
          <a:lstStyle/>
          <a:p>
            <a:pPr algn="just">
              <a:spcBef>
                <a:spcPts val="600"/>
              </a:spcBef>
            </a:pPr>
            <a:r>
              <a:rPr lang="fi-FI" sz="2400" dirty="0">
                <a:solidFill>
                  <a:schemeClr val="tx1">
                    <a:lumMod val="65000"/>
                    <a:lumOff val="35000"/>
                  </a:schemeClr>
                </a:solidFill>
                <a:latin typeface="Calibri" panose="020F0502020204030204" pitchFamily="34" charset="0"/>
                <a:cs typeface="Calibri" panose="020F0502020204030204" pitchFamily="34" charset="0"/>
              </a:rPr>
              <a:t>Kopējās izmaksas</a:t>
            </a:r>
            <a:r>
              <a:rPr lang="lv-LV" sz="2400" dirty="0">
                <a:solidFill>
                  <a:schemeClr val="tx1">
                    <a:lumMod val="65000"/>
                    <a:lumOff val="35000"/>
                  </a:schemeClr>
                </a:solidFill>
                <a:latin typeface="Calibri" panose="020F0502020204030204" pitchFamily="34" charset="0"/>
                <a:cs typeface="Calibri" panose="020F0502020204030204" pitchFamily="34" charset="0"/>
              </a:rPr>
              <a:t>:</a:t>
            </a:r>
            <a:r>
              <a:rPr lang="fi-FI" sz="2400" dirty="0">
                <a:solidFill>
                  <a:schemeClr val="tx1">
                    <a:lumMod val="65000"/>
                    <a:lumOff val="35000"/>
                  </a:schemeClr>
                </a:solidFill>
                <a:latin typeface="Calibri" panose="020F0502020204030204" pitchFamily="34" charset="0"/>
                <a:cs typeface="Calibri" panose="020F0502020204030204" pitchFamily="34" charset="0"/>
              </a:rPr>
              <a:t> </a:t>
            </a:r>
            <a:r>
              <a:rPr lang="lv-LV" sz="2400" dirty="0">
                <a:solidFill>
                  <a:schemeClr val="tx1">
                    <a:lumMod val="65000"/>
                    <a:lumOff val="35000"/>
                  </a:schemeClr>
                </a:solidFill>
                <a:latin typeface="Calibri" panose="020F0502020204030204" pitchFamily="34" charset="0"/>
                <a:cs typeface="Calibri" panose="020F0502020204030204" pitchFamily="34" charset="0"/>
              </a:rPr>
              <a:t>2,13</a:t>
            </a:r>
            <a:r>
              <a:rPr lang="fi-FI" sz="2400" dirty="0">
                <a:solidFill>
                  <a:schemeClr val="tx1">
                    <a:lumMod val="65000"/>
                    <a:lumOff val="35000"/>
                  </a:schemeClr>
                </a:solidFill>
                <a:latin typeface="Calibri" panose="020F0502020204030204" pitchFamily="34" charset="0"/>
                <a:cs typeface="Calibri" panose="020F0502020204030204" pitchFamily="34" charset="0"/>
              </a:rPr>
              <a:t> miljoni eiro</a:t>
            </a:r>
            <a:endParaRPr lang="lv-LV" sz="2400" dirty="0">
              <a:solidFill>
                <a:schemeClr val="tx1">
                  <a:lumMod val="65000"/>
                  <a:lumOff val="35000"/>
                </a:schemeClr>
              </a:solidFill>
              <a:latin typeface="Calibri" panose="020F0502020204030204" pitchFamily="34" charset="0"/>
              <a:cs typeface="Calibri" panose="020F0502020204030204" pitchFamily="34" charset="0"/>
            </a:endParaRPr>
          </a:p>
          <a:p>
            <a:pPr algn="just">
              <a:spcBef>
                <a:spcPts val="600"/>
              </a:spcBef>
            </a:pPr>
            <a:r>
              <a:rPr lang="lv-LV" sz="2400" dirty="0">
                <a:solidFill>
                  <a:schemeClr val="tx1">
                    <a:lumMod val="65000"/>
                    <a:lumOff val="35000"/>
                  </a:schemeClr>
                </a:solidFill>
                <a:latin typeface="Calibri" panose="020F0502020204030204" pitchFamily="34" charset="0"/>
                <a:cs typeface="Calibri" panose="020F0502020204030204" pitchFamily="34" charset="0"/>
              </a:rPr>
              <a:t>ERAF: 1,73 miljoni eiro</a:t>
            </a:r>
          </a:p>
          <a:p>
            <a:pPr algn="just">
              <a:spcBef>
                <a:spcPts val="600"/>
              </a:spcBef>
            </a:pPr>
            <a:r>
              <a:rPr lang="lv-LV" sz="2400" b="0" i="0" u="none" strike="noStrike" baseline="0" dirty="0">
                <a:solidFill>
                  <a:schemeClr val="tx1">
                    <a:lumMod val="65000"/>
                    <a:lumOff val="35000"/>
                  </a:schemeClr>
                </a:solidFill>
                <a:latin typeface="Calibri" panose="020F0502020204030204" pitchFamily="34" charset="0"/>
                <a:cs typeface="Calibri" panose="020F0502020204030204" pitchFamily="34" charset="0"/>
              </a:rPr>
              <a:t>Projekta īstenotājs: </a:t>
            </a:r>
            <a:r>
              <a:rPr lang="lv-LV" sz="2400" dirty="0">
                <a:solidFill>
                  <a:schemeClr val="tx1">
                    <a:lumMod val="65000"/>
                    <a:lumOff val="35000"/>
                  </a:schemeClr>
                </a:solidFill>
                <a:latin typeface="Calibri" panose="020F0502020204030204" pitchFamily="34" charset="0"/>
                <a:cs typeface="Calibri" panose="020F0502020204030204" pitchFamily="34" charset="0"/>
              </a:rPr>
              <a:t>Ventspils Komunālā pārvalde</a:t>
            </a:r>
            <a:endParaRPr lang="lv-LV"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fi-FI" sz="2000" b="0" i="0" u="none" strike="noStrike" baseline="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lv-LV" sz="20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Ventspils </a:t>
            </a:r>
            <a:r>
              <a:rPr lang="lv-LV" sz="2000" dirty="0">
                <a:solidFill>
                  <a:schemeClr val="tx1">
                    <a:lumMod val="65000"/>
                    <a:lumOff val="35000"/>
                  </a:schemeClr>
                </a:solidFill>
                <a:latin typeface="Calibri" panose="020F0502020204030204" pitchFamily="34" charset="0"/>
                <a:cs typeface="Calibri" panose="020F0502020204030204" pitchFamily="34" charset="0"/>
              </a:rPr>
              <a:t>vēsturiskās apbūves teritorijā pārbūvētas divas avārijas stāvoklī esošas ēkas, kas ietver arī iekšējo un ārējo komunikāciju izbūvi un teritorijas labiekārtošanu. Ēkās izveidotas daudzfunkcionālas biroja telpas (831 m2) komersantiem.</a:t>
            </a:r>
          </a:p>
          <a:p>
            <a:pPr algn="just"/>
            <a:r>
              <a:rPr lang="lv-LV" sz="2000" dirty="0">
                <a:solidFill>
                  <a:schemeClr val="tx1">
                    <a:lumMod val="65000"/>
                    <a:lumOff val="35000"/>
                  </a:schemeClr>
                </a:solidFill>
                <a:latin typeface="Calibri" panose="020F0502020204030204" pitchFamily="34" charset="0"/>
                <a:cs typeface="Calibri" panose="020F0502020204030204" pitchFamily="34" charset="0"/>
              </a:rPr>
              <a:t>Radītas 49 jaunas darbavietas</a:t>
            </a:r>
          </a:p>
        </p:txBody>
      </p:sp>
      <p:pic>
        <p:nvPicPr>
          <p:cNvPr id="7" name="Picture 6">
            <a:extLst>
              <a:ext uri="{FF2B5EF4-FFF2-40B4-BE49-F238E27FC236}">
                <a16:creationId xmlns:a16="http://schemas.microsoft.com/office/drawing/2014/main" id="{984ED0EA-A202-4004-8699-AB5195C0AF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21" r="7685"/>
          <a:stretch/>
        </p:blipFill>
        <p:spPr bwMode="auto">
          <a:xfrm>
            <a:off x="-77491" y="0"/>
            <a:ext cx="4556501" cy="3429000"/>
          </a:xfrm>
          <a:prstGeom prst="rect">
            <a:avLst/>
          </a:prstGeom>
          <a:noFill/>
          <a:ln>
            <a:noFill/>
          </a:ln>
        </p:spPr>
      </p:pic>
      <p:pic>
        <p:nvPicPr>
          <p:cNvPr id="8" name="Picture 7">
            <a:extLst>
              <a:ext uri="{FF2B5EF4-FFF2-40B4-BE49-F238E27FC236}">
                <a16:creationId xmlns:a16="http://schemas.microsoft.com/office/drawing/2014/main" id="{8E0B6320-0CA5-43B7-8715-7296F85466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725"/>
          <a:stretch/>
        </p:blipFill>
        <p:spPr bwMode="auto">
          <a:xfrm>
            <a:off x="0" y="3429000"/>
            <a:ext cx="4432515" cy="3429001"/>
          </a:xfrm>
          <a:prstGeom prst="rect">
            <a:avLst/>
          </a:prstGeom>
          <a:noFill/>
          <a:ln>
            <a:noFill/>
          </a:ln>
        </p:spPr>
      </p:pic>
      <p:sp>
        <p:nvSpPr>
          <p:cNvPr id="9" name="TextBox 8">
            <a:extLst>
              <a:ext uri="{FF2B5EF4-FFF2-40B4-BE49-F238E27FC236}">
                <a16:creationId xmlns:a16="http://schemas.microsoft.com/office/drawing/2014/main" id="{93135B5A-E33F-4517-8585-4B5930822E85}"/>
              </a:ext>
            </a:extLst>
          </p:cNvPr>
          <p:cNvSpPr txBox="1"/>
          <p:nvPr/>
        </p:nvSpPr>
        <p:spPr>
          <a:xfrm>
            <a:off x="10550462" y="6519446"/>
            <a:ext cx="1641538" cy="338554"/>
          </a:xfrm>
          <a:prstGeom prst="rect">
            <a:avLst/>
          </a:prstGeom>
          <a:noFill/>
        </p:spPr>
        <p:txBody>
          <a:bodyPr wrap="square">
            <a:spAutoFit/>
          </a:bodyPr>
          <a:lstStyle/>
          <a:p>
            <a:r>
              <a:rPr lang="lv-LV" sz="1600">
                <a:solidFill>
                  <a:schemeClr val="tx1">
                    <a:lumMod val="65000"/>
                    <a:lumOff val="35000"/>
                  </a:schemeClr>
                </a:solidFill>
                <a:latin typeface="Calibri" panose="020F0502020204030204" pitchFamily="34" charset="0"/>
                <a:cs typeface="Calibri" panose="020F0502020204030204" pitchFamily="34" charset="0"/>
              </a:rPr>
              <a:t>5.6.2.0/18/I/006</a:t>
            </a:r>
          </a:p>
        </p:txBody>
      </p:sp>
    </p:spTree>
    <p:extLst>
      <p:ext uri="{BB962C8B-B14F-4D97-AF65-F5344CB8AC3E}">
        <p14:creationId xmlns:p14="http://schemas.microsoft.com/office/powerpoint/2010/main" val="55148908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6.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ags/tag3.xml><?xml version="1.0" encoding="utf-8"?>
<p:tagLst xmlns:a="http://schemas.openxmlformats.org/drawingml/2006/main" xmlns:r="http://schemas.openxmlformats.org/officeDocument/2006/relationships" xmlns:p="http://schemas.openxmlformats.org/presentationml/2006/main">
  <p:tag name="ALREADY-CHECKED" val="TRUE"/>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ags/tag6.xml><?xml version="1.0" encoding="utf-8"?>
<p:tagLst xmlns:a="http://schemas.openxmlformats.org/drawingml/2006/main" xmlns:r="http://schemas.openxmlformats.org/officeDocument/2006/relationships" xmlns:p="http://schemas.openxmlformats.org/presentationml/2006/main">
  <p:tag name="ALREADY-CHECKED" val="TRUE"/>
</p:tagLst>
</file>

<file path=ppt/tags/tag7.xml><?xml version="1.0" encoding="utf-8"?>
<p:tagLst xmlns:a="http://schemas.openxmlformats.org/drawingml/2006/main" xmlns:r="http://schemas.openxmlformats.org/officeDocument/2006/relationships" xmlns:p="http://schemas.openxmlformats.org/presentationml/2006/main">
  <p:tag name="ALREADY-CHECKED" val="TRUE"/>
</p:tagLst>
</file>

<file path=ppt/tags/tag8.xml><?xml version="1.0" encoding="utf-8"?>
<p:tagLst xmlns:a="http://schemas.openxmlformats.org/drawingml/2006/main" xmlns:r="http://schemas.openxmlformats.org/officeDocument/2006/relationships" xmlns:p="http://schemas.openxmlformats.org/presentationml/2006/main">
  <p:tag name="ALREADY-CHECKED" val="TRUE"/>
</p:tagLst>
</file>

<file path=ppt/tags/tag9.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667AD451B437284393D39498E788D012" ma:contentTypeVersion="16" ma:contentTypeDescription="Izveidot jaunu dokumentu." ma:contentTypeScope="" ma:versionID="eb118a2c589208f0e20fd95cd73f1a77">
  <xsd:schema xmlns:xsd="http://www.w3.org/2001/XMLSchema" xmlns:xs="http://www.w3.org/2001/XMLSchema" xmlns:p="http://schemas.microsoft.com/office/2006/metadata/properties" xmlns:ns2="2048be11-5002-450c-8e3b-782732941017" xmlns:ns3="f7e7d789-9268-4b55-8873-a73e5b415d66" targetNamespace="http://schemas.microsoft.com/office/2006/metadata/properties" ma:root="true" ma:fieldsID="9e5dcbc519a2436c3eae95d94feb4bd8" ns2:_="" ns3:_="">
    <xsd:import namespace="2048be11-5002-450c-8e3b-782732941017"/>
    <xsd:import namespace="f7e7d789-9268-4b55-8873-a73e5b415d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8be11-5002-450c-8e3b-782732941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e7d789-9268-4b55-8873-a73e5b415d66"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14" nillable="true" ma:displayName="Taxonomy Catch All Column" ma:hidden="true" ma:list="{c648655c-5c52-4057-8b3e-ccfd248cba54}" ma:internalName="TaxCatchAll" ma:showField="CatchAllData" ma:web="f7e7d789-9268-4b55-8873-a73e5b415d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48be11-5002-450c-8e3b-782732941017">
      <Terms xmlns="http://schemas.microsoft.com/office/infopath/2007/PartnerControls"/>
    </lcf76f155ced4ddcb4097134ff3c332f>
    <TaxCatchAll xmlns="f7e7d789-9268-4b55-8873-a73e5b415d6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7F872-D7B2-41AF-BABF-FBA094446166}">
  <ds:schemaRefs>
    <ds:schemaRef ds:uri="2048be11-5002-450c-8e3b-782732941017"/>
    <ds:schemaRef ds:uri="f7e7d789-9268-4b55-8873-a73e5b415d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7B9A8A-1CC4-487E-A56F-FA247C24599E}">
  <ds:schemaRefs>
    <ds:schemaRef ds:uri="2048be11-5002-450c-8e3b-782732941017"/>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f7e7d789-9268-4b55-8873-a73e5b415d66"/>
    <ds:schemaRef ds:uri="http://schemas.microsoft.com/office/2006/metadata/properties"/>
  </ds:schemaRefs>
</ds:datastoreItem>
</file>

<file path=customXml/itemProps3.xml><?xml version="1.0" encoding="utf-8"?>
<ds:datastoreItem xmlns:ds="http://schemas.openxmlformats.org/officeDocument/2006/customXml" ds:itemID="{413D2570-9282-43C8-8D10-111FDF2A3D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4179</TotalTime>
  <Words>2125</Words>
  <Application>Microsoft Office PowerPoint</Application>
  <PresentationFormat>Widescreen</PresentationFormat>
  <Paragraphs>187</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Arial,Sans-Serif</vt:lpstr>
      <vt:lpstr>Calibri</vt:lpstr>
      <vt:lpstr>Courier New</vt:lpstr>
      <vt:lpstr>Times New Roman</vt:lpstr>
      <vt:lpstr>Verdana</vt:lpstr>
      <vt:lpstr>Wingdings</vt:lpstr>
      <vt:lpstr>89_Prezentacija_templateLV</vt:lpstr>
      <vt:lpstr>   </vt:lpstr>
      <vt:lpstr>Saturs</vt:lpstr>
      <vt:lpstr>Pašvaldību īstenotie ES fondu uzņēmējdarbības veicināšanas projekti (2016.-2024.)</vt:lpstr>
      <vt:lpstr>5.6.2. un 3.3.1. SAM projektos veikto darbību apkopojums (I)</vt:lpstr>
      <vt:lpstr>5.6.2. un 3.3.1. SAM projektos veikto darbību apkopojums (II)</vt:lpstr>
      <vt:lpstr>Lielupes industriālās teritorijas labiekārtošana Jelgavā</vt:lpstr>
      <vt:lpstr>Zinātnes un inovāciju centra “VIZIUM” izveide Ventspilī</vt:lpstr>
      <vt:lpstr>Ražošanas zonas izveidošana Krāslavā</vt:lpstr>
      <vt:lpstr>Infrastruktūras izveide komercdarbības attīstībai Pils ielā, Ventspilī</vt:lpstr>
      <vt:lpstr>Vieglās rūpniecības ražotnes izveide Augšdaugavas novada Randenē</vt:lpstr>
      <vt:lpstr>Pārbūvēta ēka Aizkraukles novada Pļaviņās</vt:lpstr>
      <vt:lpstr>PowerPoint Presentation</vt:lpstr>
      <vt:lpstr>AF 3.1.1.3.i. “Investīcijas uzņēmējdarbības publiskajā infrastruktūrā industriālo parku un teritoriju attīstīšanai reģionos”</vt:lpstr>
      <vt:lpstr>Kohēzijas politikas programmas SAM 5.1.1.1. “Infrastruktūra uzņēmējdarbības atbalstam”</vt:lpstr>
      <vt:lpstr>TPF 6.1.1.3. “Atbalsts uzņēmējdarbībai nepieciešamās publiskās infrastruktūras attīstībai, veicinot pāreju uz klimatneitrālu ekonomiku”</vt:lpstr>
      <vt:lpstr>Valmieras industriālā parka attīstība</vt:lpstr>
      <vt:lpstr>Madonas zaļā industriālā parka attīstība</vt:lpstr>
      <vt:lpstr>TPF 6.1.1.8. pasākums «Pašvaldību un reģionu speciālistu prasmju paaugstināšana klimatneitrālas ekonomikas un sociālekonomisko seku saistībā ar klimata pārmaiņām mazināšanas jautājumos»</vt:lpstr>
      <vt:lpstr>PowerPoint Presentation</vt:lpstr>
      <vt:lpstr> Projektā plānoto darbību tematiskais tvērums un aktuālais statuss (1)</vt:lpstr>
      <vt:lpstr> Projektā plānoto darbību tematiskais tvērums un aktuālais statuss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Andris Eglītis</cp:lastModifiedBy>
  <cp:revision>22</cp:revision>
  <dcterms:created xsi:type="dcterms:W3CDTF">2014-11-20T14:46:47Z</dcterms:created>
  <dcterms:modified xsi:type="dcterms:W3CDTF">2025-09-02T09:25:54Z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0x010100667AD451B437284393D39498E788D012</vt:lpwstr>
  </property>
  <property fmtid="{D5CDD505-2E9C-101B-9397-08002B2CF9AE}" pid="3" name="MediaServiceImageTags">
    <vt:lpwstr/>
  </property>
</Properties>
</file>