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77" r:id="rId2"/>
    <p:sldId id="301" r:id="rId3"/>
    <p:sldId id="314" r:id="rId4"/>
    <p:sldId id="310" r:id="rId5"/>
    <p:sldId id="313" r:id="rId6"/>
    <p:sldId id="311" r:id="rId7"/>
    <p:sldId id="309" r:id="rId8"/>
    <p:sldId id="319" r:id="rId9"/>
    <p:sldId id="306" r:id="rId10"/>
    <p:sldId id="316" r:id="rId11"/>
    <p:sldId id="283" r:id="rId12"/>
    <p:sldId id="281" r:id="rId13"/>
    <p:sldId id="317" r:id="rId14"/>
    <p:sldId id="318" r:id="rId15"/>
    <p:sldId id="315" r:id="rId16"/>
    <p:sldId id="302" r:id="rId17"/>
    <p:sldId id="303" r:id="rId18"/>
    <p:sldId id="304" r:id="rId19"/>
    <p:sldId id="276" r:id="rId20"/>
  </p:sldIdLst>
  <p:sldSz cx="12192000" cy="6858000"/>
  <p:notesSz cx="6858000" cy="9144000"/>
  <p:embeddedFontLst>
    <p:embeddedFont>
      <p:font typeface="Open Sans" panose="020B0606030504020204" pitchFamily="34" charset="0"/>
      <p:regular r:id="rId22"/>
      <p:bold r:id="rId23"/>
      <p:italic r:id="rId24"/>
      <p:boldItalic r:id="rId25"/>
    </p:embeddedFont>
    <p:embeddedFont>
      <p:font typeface="Open Sans SemiBold" panose="020B070603080402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gi0Wcs51Mz3AZ6ETzexSl1NPqe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003399"/>
    <a:srgbClr val="545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Gaišs stils 1 - izcēlums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Gaišs stils 1 - izcēlum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7853C-536D-4A76-A0AE-DD22124D55A5}" styleName="Dizaina stils 1 - izcēlum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Gaišs stils 2 - izcēlums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54" autoAdjust="0"/>
    <p:restoredTop sz="83421" autoAdjust="0"/>
  </p:normalViewPr>
  <p:slideViewPr>
    <p:cSldViewPr snapToGrid="0">
      <p:cViewPr varScale="1">
        <p:scale>
          <a:sx n="65" d="100"/>
          <a:sy n="65" d="100"/>
        </p:scale>
        <p:origin x="113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Darbgr&#257;ma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etotajs\Desktop\ZPR\10_BIOWIND\A_EXCHANGE%20OF%20EXPERIENCE\A2_Stakeholder%20policy%20learning\A2.1_Partners%20stakeholder%20meetings\04_4th%20SGM_4.per_051224\Prezent&#257;cijas\ENB210_20241202-15223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Darbgr&#257;mata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rPr lang="lv-LV"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Elektroenerģija</a:t>
            </a:r>
            <a:r>
              <a:rPr lang="lv-LV" sz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Latvijā 2024.g.</a:t>
            </a:r>
            <a:endParaRPr lang="en-US" sz="120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Lapa1!$B$17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00CC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086-440C-99FE-F1D5224C90FB}"/>
              </c:ext>
            </c:extLst>
          </c:dPt>
          <c:dPt>
            <c:idx val="1"/>
            <c:bubble3D val="0"/>
            <c:spPr>
              <a:solidFill>
                <a:srgbClr val="FF669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086-440C-99FE-F1D5224C90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Lapa1!$A$18:$A$19</c:f>
              <c:strCache>
                <c:ptCount val="2"/>
                <c:pt idx="0">
                  <c:v>Latvijā saražotā elektroenerģija</c:v>
                </c:pt>
                <c:pt idx="1">
                  <c:v>Importētā elektroenerģija</c:v>
                </c:pt>
              </c:strCache>
            </c:strRef>
          </c:cat>
          <c:val>
            <c:numRef>
              <c:f>Lapa1!$B$18:$B$19</c:f>
              <c:numCache>
                <c:formatCode>0.0%</c:formatCode>
                <c:ptCount val="2"/>
                <c:pt idx="0">
                  <c:v>0.84599999999999997</c:v>
                </c:pt>
                <c:pt idx="1">
                  <c:v>0.154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86-440C-99FE-F1D5224C90F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36856055836793"/>
          <c:y val="1.569498730859914E-2"/>
          <c:w val="0.85109043247130856"/>
          <c:h val="0.783304505822353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'ENB210'!$B$4</c:f>
              <c:strCache>
                <c:ptCount val="1"/>
                <c:pt idx="0">
                  <c:v>Rīgas statistiskais reģions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18319743573687E-2"/>
                  <c:y val="-3.32470132663436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1E-4621-A6F4-F1DF21264E9B}"/>
                </c:ext>
              </c:extLst>
            </c:dLbl>
            <c:dLbl>
              <c:idx val="1"/>
              <c:layout>
                <c:manualLayout>
                  <c:x val="-1.6183197435736912E-2"/>
                  <c:y val="-3.32470132663436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1E-4621-A6F4-F1DF21264E9B}"/>
                </c:ext>
              </c:extLst>
            </c:dLbl>
            <c:dLbl>
              <c:idx val="3"/>
              <c:layout>
                <c:manualLayout>
                  <c:x val="-2.1815004978802593E-2"/>
                  <c:y val="-5.934376567057846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1E-4621-A6F4-F1DF21264E9B}"/>
                </c:ext>
              </c:extLst>
            </c:dLbl>
            <c:dLbl>
              <c:idx val="4"/>
              <c:layout>
                <c:manualLayout>
                  <c:x val="-1.6835171834389415E-2"/>
                  <c:y val="-2.63962938797714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1E-4621-A6F4-F1DF21264E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'ENB210'!$C$3:$G$3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'ENB210'!$C$4:$G$4</c:f>
              <c:numCache>
                <c:formatCode>0.0</c:formatCode>
                <c:ptCount val="5"/>
                <c:pt idx="0">
                  <c:v>19.3</c:v>
                </c:pt>
                <c:pt idx="1">
                  <c:v>31.1</c:v>
                </c:pt>
                <c:pt idx="2">
                  <c:v>30.3</c:v>
                </c:pt>
                <c:pt idx="3">
                  <c:v>42.8</c:v>
                </c:pt>
                <c:pt idx="4">
                  <c:v>44.6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1E-4621-A6F4-F1DF21264E9B}"/>
            </c:ext>
          </c:extLst>
        </c:ser>
        <c:ser>
          <c:idx val="1"/>
          <c:order val="1"/>
          <c:tx>
            <c:strRef>
              <c:f>'ENB210'!$B$5</c:f>
              <c:strCache>
                <c:ptCount val="1"/>
                <c:pt idx="0">
                  <c:v>Vidzemes statistiskais reģions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'ENB210'!$C$3:$G$3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'ENB210'!$C$5:$G$5</c:f>
              <c:numCache>
                <c:formatCode>0.0</c:formatCode>
                <c:ptCount val="5"/>
                <c:pt idx="0">
                  <c:v>98.4</c:v>
                </c:pt>
                <c:pt idx="1">
                  <c:v>98.7</c:v>
                </c:pt>
                <c:pt idx="2">
                  <c:v>98.9</c:v>
                </c:pt>
                <c:pt idx="3">
                  <c:v>99.6</c:v>
                </c:pt>
                <c:pt idx="4">
                  <c:v>99.8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91E-4621-A6F4-F1DF21264E9B}"/>
            </c:ext>
          </c:extLst>
        </c:ser>
        <c:ser>
          <c:idx val="2"/>
          <c:order val="2"/>
          <c:tx>
            <c:strRef>
              <c:f>'ENB210'!$B$6</c:f>
              <c:strCache>
                <c:ptCount val="1"/>
                <c:pt idx="0">
                  <c:v>Kurzemes statistiskais reģions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3118853479624311E-3"/>
                  <c:y val="-0.1296633517387402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91E-4621-A6F4-F1DF21264E9B}"/>
                </c:ext>
              </c:extLst>
            </c:dLbl>
            <c:dLbl>
              <c:idx val="1"/>
              <c:layout>
                <c:manualLayout>
                  <c:x val="2.3118853479623673E-3"/>
                  <c:y val="-9.9741039799030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91E-4621-A6F4-F1DF21264E9B}"/>
                </c:ext>
              </c:extLst>
            </c:dLbl>
            <c:dLbl>
              <c:idx val="2"/>
              <c:layout>
                <c:manualLayout>
                  <c:x val="0"/>
                  <c:y val="-7.31434291859560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91E-4621-A6F4-F1DF21264E9B}"/>
                </c:ext>
              </c:extLst>
            </c:dLbl>
            <c:dLbl>
              <c:idx val="3"/>
              <c:layout>
                <c:manualLayout>
                  <c:x val="-8.4768150176383969E-17"/>
                  <c:y val="-6.98187278593216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91E-4621-A6F4-F1DF21264E9B}"/>
                </c:ext>
              </c:extLst>
            </c:dLbl>
            <c:dLbl>
              <c:idx val="4"/>
              <c:layout>
                <c:manualLayout>
                  <c:x val="0"/>
                  <c:y val="-5.98446238794185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91E-4621-A6F4-F1DF21264E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'ENB210'!$C$3:$G$3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'ENB210'!$C$6:$G$6</c:f>
              <c:numCache>
                <c:formatCode>0.0</c:formatCode>
                <c:ptCount val="5"/>
                <c:pt idx="0">
                  <c:v>86.8</c:v>
                </c:pt>
                <c:pt idx="1">
                  <c:v>91.8</c:v>
                </c:pt>
                <c:pt idx="2">
                  <c:v>96.5</c:v>
                </c:pt>
                <c:pt idx="3">
                  <c:v>97.4</c:v>
                </c:pt>
                <c:pt idx="4">
                  <c:v>99.6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91E-4621-A6F4-F1DF21264E9B}"/>
            </c:ext>
          </c:extLst>
        </c:ser>
        <c:ser>
          <c:idx val="3"/>
          <c:order val="3"/>
          <c:tx>
            <c:strRef>
              <c:f>'ENB210'!$B$7</c:f>
              <c:strCache>
                <c:ptCount val="1"/>
                <c:pt idx="0">
                  <c:v>Zemgales statistiskais reģions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'ENB210'!$C$3:$G$3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'ENB210'!$C$7:$G$7</c:f>
              <c:numCache>
                <c:formatCode>0.0</c:formatCode>
                <c:ptCount val="5"/>
                <c:pt idx="0">
                  <c:v>98.2</c:v>
                </c:pt>
                <c:pt idx="1">
                  <c:v>99.4</c:v>
                </c:pt>
                <c:pt idx="2">
                  <c:v>99.6</c:v>
                </c:pt>
                <c:pt idx="3">
                  <c:v>99.9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91E-4621-A6F4-F1DF21264E9B}"/>
            </c:ext>
          </c:extLst>
        </c:ser>
        <c:ser>
          <c:idx val="4"/>
          <c:order val="4"/>
          <c:tx>
            <c:strRef>
              <c:f>'ENB210'!$B$8</c:f>
              <c:strCache>
                <c:ptCount val="1"/>
                <c:pt idx="0">
                  <c:v>Latgales statistiskais reģions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18853479624057E-2"/>
                  <c:y val="-6.98187278593217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91E-4621-A6F4-F1DF21264E9B}"/>
                </c:ext>
              </c:extLst>
            </c:dLbl>
            <c:dLbl>
              <c:idx val="1"/>
              <c:layout>
                <c:manualLayout>
                  <c:x val="2.3118853479624099E-2"/>
                  <c:y val="-2.65976106130749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91E-4621-A6F4-F1DF21264E9B}"/>
                </c:ext>
              </c:extLst>
            </c:dLbl>
            <c:dLbl>
              <c:idx val="2"/>
              <c:layout>
                <c:manualLayout>
                  <c:x val="1.387131208777446E-2"/>
                  <c:y val="-1.99482079598062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91E-4621-A6F4-F1DF21264E9B}"/>
                </c:ext>
              </c:extLst>
            </c:dLbl>
            <c:dLbl>
              <c:idx val="3"/>
              <c:layout>
                <c:manualLayout>
                  <c:x val="1.9633504480922263E-2"/>
                  <c:y val="-3.1233560879251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91E-4621-A6F4-F1DF21264E9B}"/>
                </c:ext>
              </c:extLst>
            </c:dLbl>
            <c:dLbl>
              <c:idx val="4"/>
              <c:layout>
                <c:manualLayout>
                  <c:x val="1.387131208777446E-2"/>
                  <c:y val="-7.3143429185956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91E-4621-A6F4-F1DF21264E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'ENB210'!$C$3:$G$3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'ENB210'!$C$8:$G$8</c:f>
              <c:numCache>
                <c:formatCode>0.0</c:formatCode>
                <c:ptCount val="5"/>
                <c:pt idx="0">
                  <c:v>36.200000000000003</c:v>
                </c:pt>
                <c:pt idx="1">
                  <c:v>39.799999999999997</c:v>
                </c:pt>
                <c:pt idx="2">
                  <c:v>44</c:v>
                </c:pt>
                <c:pt idx="3">
                  <c:v>78.8</c:v>
                </c:pt>
                <c:pt idx="4">
                  <c:v>93.4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91E-4621-A6F4-F1DF21264E9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70183536"/>
        <c:axId val="1970184016"/>
      </c:barChart>
      <c:catAx>
        <c:axId val="1970183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70184016"/>
        <c:crosses val="autoZero"/>
        <c:auto val="1"/>
        <c:lblAlgn val="ctr"/>
        <c:lblOffset val="100"/>
        <c:noMultiLvlLbl val="0"/>
      </c:catAx>
      <c:valAx>
        <c:axId val="1970184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70183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r>
              <a:rPr lang="lv-LV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Latvijas 2024.g. elektroenerģijas ražošanas avotu struktūra </a:t>
            </a:r>
            <a:endParaRPr lang="en-US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Lapa1!$B$4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470-4C7A-91F6-AF0935A36FBE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470-4C7A-91F6-AF0935A36FBE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470-4C7A-91F6-AF0935A36FBE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470-4C7A-91F6-AF0935A36FBE}"/>
              </c:ext>
            </c:extLst>
          </c:dPt>
          <c:dLbls>
            <c:dLbl>
              <c:idx val="0"/>
              <c:layout>
                <c:manualLayout>
                  <c:x val="-0.13976049868766405"/>
                  <c:y val="-6.910323709536307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70-4C7A-91F6-AF0935A36FBE}"/>
                </c:ext>
              </c:extLst>
            </c:dLbl>
            <c:dLbl>
              <c:idx val="2"/>
              <c:layout>
                <c:manualLayout>
                  <c:x val="-9.0721533085477025E-3"/>
                  <c:y val="4.63171618515625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70-4C7A-91F6-AF0935A36FBE}"/>
                </c:ext>
              </c:extLst>
            </c:dLbl>
            <c:dLbl>
              <c:idx val="3"/>
              <c:layout>
                <c:manualLayout>
                  <c:x val="0.13895931758530183"/>
                  <c:y val="4.1460338291046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470-4C7A-91F6-AF0935A36F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Lapa1!$A$5:$A$8</c:f>
              <c:strCache>
                <c:ptCount val="4"/>
                <c:pt idx="0">
                  <c:v>Hidroelektrostacijas</c:v>
                </c:pt>
                <c:pt idx="1">
                  <c:v>Saules parki</c:v>
                </c:pt>
                <c:pt idx="2">
                  <c:v>Vēja parki</c:v>
                </c:pt>
                <c:pt idx="3">
                  <c:v>Koģenerācija (daļēji neatjaunojams)</c:v>
                </c:pt>
              </c:strCache>
            </c:strRef>
          </c:cat>
          <c:val>
            <c:numRef>
              <c:f>Lapa1!$B$5:$B$8</c:f>
              <c:numCache>
                <c:formatCode>0%</c:formatCode>
                <c:ptCount val="4"/>
                <c:pt idx="0">
                  <c:v>0.54</c:v>
                </c:pt>
                <c:pt idx="1">
                  <c:v>0.09</c:v>
                </c:pt>
                <c:pt idx="2">
                  <c:v>0.05</c:v>
                </c:pt>
                <c:pt idx="3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470-4C7A-91F6-AF0935A36FB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8714244726455906E-2"/>
          <c:y val="0.8169748420722025"/>
          <c:w val="0.87852694804742171"/>
          <c:h val="0.159235302896055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" name="Google Shape;2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0657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7321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1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pen Sans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ter Title page">
  <p:cSld name="Chapter Title pag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 txBox="1">
            <a:spLocks noGrp="1"/>
          </p:cNvSpPr>
          <p:nvPr>
            <p:ph type="body" idx="1"/>
          </p:nvPr>
        </p:nvSpPr>
        <p:spPr>
          <a:xfrm>
            <a:off x="6056" y="1787131"/>
            <a:ext cx="39600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5948B"/>
              </a:buClr>
              <a:buSzPts val="19600"/>
              <a:buNone/>
              <a:defRPr sz="19600">
                <a:solidFill>
                  <a:srgbClr val="95948B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body" idx="2"/>
          </p:nvPr>
        </p:nvSpPr>
        <p:spPr>
          <a:xfrm>
            <a:off x="4136172" y="1871011"/>
            <a:ext cx="7200000" cy="28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/>
          <p:nvPr/>
        </p:nvSpPr>
        <p:spPr>
          <a:xfrm>
            <a:off x="0" y="6655202"/>
            <a:ext cx="12192000" cy="216319"/>
          </a:xfrm>
          <a:prstGeom prst="rect">
            <a:avLst/>
          </a:prstGeom>
          <a:solidFill>
            <a:srgbClr val="ADCD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Google Shape;13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883788" y="6655202"/>
            <a:ext cx="1308212" cy="21631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hyperlink" Target="https://www.ast.lv/lv/electricity-market-review?month=13&amp;year=2024&amp;utm_source=chatgp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st.lv/en/electricity-market-review?month=13&amp;year=2024&amp;utm_source=chatgpt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/>
        </p:nvSpPr>
        <p:spPr>
          <a:xfrm>
            <a:off x="844114" y="6191506"/>
            <a:ext cx="3123068" cy="338514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03</a:t>
            </a:r>
            <a:r>
              <a:rPr lang="en-GB" sz="16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lv-LV" sz="1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09</a:t>
            </a:r>
            <a:r>
              <a:rPr lang="en-GB" sz="16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.202</a:t>
            </a:r>
            <a:r>
              <a:rPr lang="lv-LV" sz="16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r>
              <a:rPr lang="lv-LV" sz="16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r>
              <a:rPr lang="en-GB" sz="16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| Jelgava</a:t>
            </a:r>
            <a:r>
              <a:rPr lang="lv-LV" sz="16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 novads</a:t>
            </a:r>
            <a:endParaRPr sz="16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" name="Google Shape;32;p1"/>
          <p:cNvSpPr txBox="1"/>
          <p:nvPr/>
        </p:nvSpPr>
        <p:spPr>
          <a:xfrm>
            <a:off x="844114" y="4939327"/>
            <a:ext cx="831026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0" u="none" strike="noStrike" cap="none" dirty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</a:t>
            </a:r>
            <a:r>
              <a:rPr lang="lv-LV" sz="2400" b="1" i="0" u="none" strike="noStrike" cap="none" dirty="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vija </a:t>
            </a:r>
            <a:r>
              <a:rPr lang="lv-LV" sz="2400" b="1" i="0" u="none" strike="noStrike" cap="none" dirty="0" err="1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Ērkšķe</a:t>
            </a:r>
            <a:endParaRPr sz="2400" b="1" dirty="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i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Zemgales</a:t>
            </a:r>
            <a:r>
              <a:rPr lang="en-GB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200" i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plānošanas</a:t>
            </a:r>
            <a:r>
              <a:rPr lang="en-GB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200" i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reģiona</a:t>
            </a:r>
            <a:r>
              <a:rPr lang="en-GB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200" i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projektu</a:t>
            </a:r>
            <a:r>
              <a:rPr lang="en-GB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lv-LV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vadītāja</a:t>
            </a:r>
            <a:r>
              <a:rPr lang="en-GB" sz="12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 i="1" dirty="0" err="1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evija.erkske</a:t>
            </a:r>
            <a:r>
              <a:rPr lang="en-GB" sz="1200" i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@zpr.go</a:t>
            </a:r>
            <a:r>
              <a:rPr lang="lv-LV" sz="1200" i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en-GB" sz="1200" i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.lv</a:t>
            </a:r>
            <a:endParaRPr sz="1200" dirty="0">
              <a:solidFill>
                <a:schemeClr val="tx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33" name="Google Shape;33;p1"/>
          <p:cNvSpPr txBox="1"/>
          <p:nvPr/>
        </p:nvSpPr>
        <p:spPr>
          <a:xfrm>
            <a:off x="6437556" y="486298"/>
            <a:ext cx="5412888" cy="126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sz="1600" b="1" u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Interreg Europe </a:t>
            </a:r>
            <a:r>
              <a:rPr lang="en-GB" sz="1600" b="1" u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programmas</a:t>
            </a:r>
            <a:r>
              <a:rPr lang="en-GB" sz="1600" b="1" u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2021-2027 </a:t>
            </a:r>
            <a:r>
              <a:rPr lang="en-GB" sz="1600" b="1" u="none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projekt</a:t>
            </a:r>
            <a:r>
              <a:rPr lang="lv-LV" sz="1600" b="1" u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endParaRPr sz="1600" dirty="0"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5C11F"/>
              </a:buClr>
              <a:buSzPts val="2400"/>
              <a:buFont typeface="Arial"/>
              <a:buNone/>
            </a:pP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Uzlabot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sabiedrības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atbalstu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vēja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enerģijai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ES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reģionos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pielietojot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uz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vidi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un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sabiedrībā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balstītu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600" b="1" u="none" dirty="0" err="1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plānošanu</a:t>
            </a:r>
            <a:r>
              <a:rPr lang="en-GB" sz="1600" b="1" u="none" dirty="0">
                <a:solidFill>
                  <a:srgbClr val="003399"/>
                </a:solidFill>
                <a:latin typeface="Open Sans"/>
                <a:ea typeface="Open Sans"/>
                <a:cs typeface="Open Sans"/>
                <a:sym typeface="Open Sans"/>
              </a:rPr>
              <a:t>” </a:t>
            </a:r>
            <a:endParaRPr sz="1600" dirty="0">
              <a:solidFill>
                <a:srgbClr val="003399"/>
              </a:solidFill>
            </a:endParaRPr>
          </a:p>
        </p:txBody>
      </p:sp>
      <p:pic>
        <p:nvPicPr>
          <p:cNvPr id="34" name="Google Shape;3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178" y="91441"/>
            <a:ext cx="5683963" cy="208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7244" y="5619819"/>
            <a:ext cx="1565905" cy="8121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8A9443-FE98-7FCD-C6DF-B4AC349A33B1}"/>
              </a:ext>
            </a:extLst>
          </p:cNvPr>
          <p:cNvSpPr txBox="1"/>
          <p:nvPr/>
        </p:nvSpPr>
        <p:spPr>
          <a:xfrm>
            <a:off x="2747962" y="2975454"/>
            <a:ext cx="6696075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lv-LV" sz="3200" b="1" u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BIOWIND vēja enerģijas plānošana, integrējot vides aspektus un sabiedrības iesaisti</a:t>
            </a:r>
          </a:p>
        </p:txBody>
      </p:sp>
    </p:spTree>
    <p:extLst>
      <p:ext uri="{BB962C8B-B14F-4D97-AF65-F5344CB8AC3E}">
        <p14:creationId xmlns:p14="http://schemas.microsoft.com/office/powerpoint/2010/main" val="4209943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E790C-D2A4-5807-EB74-9185788FC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2">
            <a:extLst>
              <a:ext uri="{FF2B5EF4-FFF2-40B4-BE49-F238E27FC236}">
                <a16:creationId xmlns:a16="http://schemas.microsoft.com/office/drawing/2014/main" id="{3E25BDF8-532E-F1FB-4F91-E8A389BCD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920" y="2103437"/>
            <a:ext cx="9342120" cy="1325563"/>
          </a:xfrm>
        </p:spPr>
        <p:txBody>
          <a:bodyPr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2.Reģionālās analīzes</a:t>
            </a:r>
          </a:p>
        </p:txBody>
      </p:sp>
    </p:spTree>
    <p:extLst>
      <p:ext uri="{BB962C8B-B14F-4D97-AF65-F5344CB8AC3E}">
        <p14:creationId xmlns:p14="http://schemas.microsoft.com/office/powerpoint/2010/main" val="3737826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B34F44F4-E903-BF08-ECB5-CF9C7CD20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6418942" cy="4351338"/>
          </a:xfrm>
        </p:spPr>
        <p:txBody>
          <a:bodyPr>
            <a:normAutofit/>
          </a:bodyPr>
          <a:lstStyle/>
          <a:p>
            <a:pPr marL="50800" indent="0" algn="just">
              <a:buNone/>
            </a:pPr>
            <a:r>
              <a:rPr lang="lv-LV" sz="2400" b="0" dirty="0"/>
              <a:t>BIOWIND projekts ir vērsts uz: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2400" b="0" dirty="0"/>
              <a:t>politikas uzlabošanu;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2400" b="0" dirty="0"/>
              <a:t>sadarbību izveidi;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2400" b="0" dirty="0"/>
              <a:t>atbalsta sniegšanu sabiedrībai saistībā ar vēja enerģiju un tehnoloģijām.</a:t>
            </a:r>
          </a:p>
          <a:p>
            <a:pPr marL="50800" indent="0" algn="just">
              <a:buNone/>
            </a:pPr>
            <a:endParaRPr lang="lv-LV" sz="2400" b="0" dirty="0"/>
          </a:p>
          <a:p>
            <a:pPr marL="50800" indent="0" algn="just">
              <a:buNone/>
            </a:pPr>
            <a:r>
              <a:rPr lang="lv-LV" sz="2400" b="0" dirty="0"/>
              <a:t>Projekta galvenais mērķis ir </a:t>
            </a:r>
            <a:r>
              <a:rPr lang="lv-LV" sz="2400" dirty="0"/>
              <a:t>stimulēt vēja enerģētikas attīstību Eiropas reģionos</a:t>
            </a:r>
            <a:r>
              <a:rPr lang="lv-LV" sz="2400" b="0" dirty="0"/>
              <a:t>.</a:t>
            </a: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8BF2650A-4579-EA65-AE39-7D9106723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2.1.BIOWIND mērķis</a:t>
            </a:r>
          </a:p>
        </p:txBody>
      </p:sp>
      <p:pic>
        <p:nvPicPr>
          <p:cNvPr id="4" name="Google Shape;66;p3">
            <a:extLst>
              <a:ext uri="{FF2B5EF4-FFF2-40B4-BE49-F238E27FC236}">
                <a16:creationId xmlns:a16="http://schemas.microsoft.com/office/drawing/2014/main" id="{491DE6DA-E495-178B-E344-52DED2E64B3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94354" y="4780594"/>
            <a:ext cx="1612714" cy="14704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1;p5">
            <a:extLst>
              <a:ext uri="{FF2B5EF4-FFF2-40B4-BE49-F238E27FC236}">
                <a16:creationId xmlns:a16="http://schemas.microsoft.com/office/drawing/2014/main" id="{4966A6F6-88B9-BA2A-EA73-92BF8A08CF6E}"/>
              </a:ext>
            </a:extLst>
          </p:cNvPr>
          <p:cNvSpPr/>
          <p:nvPr/>
        </p:nvSpPr>
        <p:spPr>
          <a:xfrm>
            <a:off x="7944284" y="460167"/>
            <a:ext cx="3622875" cy="3234478"/>
          </a:xfrm>
          <a:custGeom>
            <a:avLst/>
            <a:gdLst/>
            <a:ahLst/>
            <a:cxnLst/>
            <a:rect l="l" t="t" r="r" b="b"/>
            <a:pathLst>
              <a:path w="942905" h="826898" extrusionOk="0">
                <a:moveTo>
                  <a:pt x="256493" y="826898"/>
                </a:moveTo>
                <a:cubicBezTo>
                  <a:pt x="241723" y="826882"/>
                  <a:pt x="228075" y="819028"/>
                  <a:pt x="220656" y="806273"/>
                </a:cubicBezTo>
                <a:lnTo>
                  <a:pt x="5448" y="434075"/>
                </a:lnTo>
                <a:cubicBezTo>
                  <a:pt x="-1816" y="421281"/>
                  <a:pt x="-1816" y="405617"/>
                  <a:pt x="5448" y="392824"/>
                </a:cubicBezTo>
                <a:lnTo>
                  <a:pt x="220656" y="20625"/>
                </a:lnTo>
                <a:cubicBezTo>
                  <a:pt x="228075" y="7871"/>
                  <a:pt x="241723" y="16"/>
                  <a:pt x="256493" y="0"/>
                </a:cubicBezTo>
                <a:lnTo>
                  <a:pt x="686816" y="0"/>
                </a:lnTo>
                <a:cubicBezTo>
                  <a:pt x="701557" y="30"/>
                  <a:pt x="715171" y="7886"/>
                  <a:pt x="722558" y="20625"/>
                </a:cubicBezTo>
                <a:lnTo>
                  <a:pt x="937389" y="392824"/>
                </a:lnTo>
                <a:cubicBezTo>
                  <a:pt x="944745" y="405592"/>
                  <a:pt x="944745" y="421307"/>
                  <a:pt x="937389" y="434075"/>
                </a:cubicBezTo>
                <a:lnTo>
                  <a:pt x="722558" y="806273"/>
                </a:lnTo>
                <a:cubicBezTo>
                  <a:pt x="715171" y="819013"/>
                  <a:pt x="701557" y="826868"/>
                  <a:pt x="686816" y="826898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 w="2857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5264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C5F18378-6D6A-954F-345C-4F413CD48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7288530" cy="43513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lv-LV" sz="1800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Partnerreģionu</a:t>
            </a:r>
            <a:r>
              <a:rPr lang="lv-LV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vides un sociālekonomisko iemeslu ietekme uz sabiedrības pretestību vēja enerģijas projektiem (A1.1)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1800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Partnerreģionu</a:t>
            </a:r>
            <a:r>
              <a:rPr lang="lv-LV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atjaunojamo energoresursu un vēja enerģijas attīstības politikas (A1.2)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 prakšu rokasgrāmata (A1.3)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Publiskās pārvaldes organizatoriskās vajadzības attiecībā uz vēja enerģijas attīstību (A1.4)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Politikas rekomendācijas vēja </a:t>
            </a:r>
            <a:r>
              <a:rPr lang="lv-LV" sz="1800" b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energokopienu</a:t>
            </a:r>
            <a:r>
              <a:rPr lang="lv-LV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attīstībai projekta teritorijās (A1.5)</a:t>
            </a:r>
          </a:p>
          <a:p>
            <a:pPr marL="50800" indent="0" algn="ctr">
              <a:buNone/>
            </a:pPr>
            <a:r>
              <a:rPr lang="lv-LV" sz="24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↓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lv-LV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Ilgtspējas stratēģija </a:t>
            </a:r>
            <a:r>
              <a:rPr lang="lv-LV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(A4.5)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lv-LV" sz="18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0800" indent="0" algn="just">
              <a:buNone/>
            </a:pPr>
            <a:endParaRPr lang="lv-LV" sz="20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E7FBD15D-266C-B170-81AB-43A8DB49A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2.2.Reģionālās analīzes</a:t>
            </a:r>
          </a:p>
        </p:txBody>
      </p:sp>
      <p:pic>
        <p:nvPicPr>
          <p:cNvPr id="5" name="Google Shape;75;p4">
            <a:extLst>
              <a:ext uri="{FF2B5EF4-FFF2-40B4-BE49-F238E27FC236}">
                <a16:creationId xmlns:a16="http://schemas.microsoft.com/office/drawing/2014/main" id="{273C8431-4FE2-9F82-78D1-E94EDEE926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45901" y="1492069"/>
            <a:ext cx="2740886" cy="31205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1780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BC3953EB-E878-1714-F961-E92A67722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8"/>
            <a:ext cx="10515600" cy="4802187"/>
          </a:xfrm>
        </p:spPr>
        <p:txBody>
          <a:bodyPr>
            <a:noAutofit/>
          </a:bodyPr>
          <a:lstStyle/>
          <a:p>
            <a:pPr marL="508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lv-LV" sz="1600" b="0" dirty="0"/>
              <a:t>Stratēģisks dokuments, kas apkopo projektā gūtos secinājumus un sniedz rīcības plānu ilgtspējīgai un sabiedrībā akceptētai vēja enerģijas attīstībai 10 Eiropas reģionos.</a:t>
            </a:r>
          </a:p>
          <a:p>
            <a:pPr marL="50800" indent="0">
              <a:lnSpc>
                <a:spcPct val="110000"/>
              </a:lnSpc>
              <a:spcBef>
                <a:spcPts val="0"/>
              </a:spcBef>
              <a:buNone/>
            </a:pPr>
            <a:endParaRPr lang="lv-LV" sz="1600" b="0" dirty="0"/>
          </a:p>
          <a:p>
            <a:pPr marL="508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lv-LV" sz="1600" b="0" dirty="0"/>
              <a:t>Mērķis</a:t>
            </a:r>
          </a:p>
          <a:p>
            <a:pPr marL="508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lv-LV" sz="1600" b="0" dirty="0"/>
              <a:t>Dokuments izstrādāts, lai palīdzētu reģioniem plānot vēja enerģijas attīstību tā, lai tā būtu vides ziņā atbildīga, sociāli pieņemama un ekonomiski izdevīga.</a:t>
            </a:r>
          </a:p>
          <a:p>
            <a:pPr marL="50800" indent="0">
              <a:lnSpc>
                <a:spcPct val="110000"/>
              </a:lnSpc>
              <a:spcBef>
                <a:spcPts val="0"/>
              </a:spcBef>
              <a:buNone/>
            </a:pPr>
            <a:endParaRPr lang="lv-LV" sz="1600" b="0" dirty="0"/>
          </a:p>
          <a:p>
            <a:pPr marL="508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lv-LV" sz="1600" b="0" dirty="0"/>
              <a:t>Stratēģijas pamats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lv-LV" sz="1600" b="0" dirty="0"/>
              <a:t>2 gadījumu izpētes (Utrehta – Nīderlandē, </a:t>
            </a:r>
            <a:r>
              <a:rPr lang="lv-LV" sz="1600" b="0" dirty="0" err="1"/>
              <a:t>Šlēsviga</a:t>
            </a:r>
            <a:r>
              <a:rPr lang="lv-LV" sz="1600" b="0" dirty="0"/>
              <a:t>-Holšteina – Vācijā),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lv-LV" sz="1600" b="0" dirty="0"/>
              <a:t>projekta rekomendācijas un partneru reģionālās politikas, identificētās vajadzībās un šķēršļi.</a:t>
            </a:r>
          </a:p>
          <a:p>
            <a:pPr marL="50800" indent="0">
              <a:lnSpc>
                <a:spcPct val="110000"/>
              </a:lnSpc>
              <a:spcBef>
                <a:spcPts val="0"/>
              </a:spcBef>
              <a:buNone/>
            </a:pPr>
            <a:endParaRPr lang="lv-LV" sz="1600" b="0" dirty="0"/>
          </a:p>
          <a:p>
            <a:pPr marL="5080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lv-LV" sz="1600" b="0" dirty="0"/>
              <a:t>Stratēģijas 3 balsti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lv-LV" sz="1600" dirty="0"/>
              <a:t>Vides ilgtspēja </a:t>
            </a:r>
            <a:r>
              <a:rPr lang="lv-LV" sz="1600" b="0" dirty="0"/>
              <a:t>– akcents uz bioloģiskās daudzveidības saglabāšanu un ietekmes mazināšanu.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lv-LV" sz="1600" dirty="0"/>
              <a:t>Sociālais un politiskais atbalsts </a:t>
            </a:r>
            <a:r>
              <a:rPr lang="lv-LV" sz="1600" b="0" dirty="0"/>
              <a:t>– sabiedrības iesaiste, konsultācijas un līdzdalība.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lv-LV" sz="1600" dirty="0"/>
              <a:t>Ekonomiskā ilgtspēja </a:t>
            </a:r>
            <a:r>
              <a:rPr lang="lv-LV" sz="1600" b="0" dirty="0"/>
              <a:t>– vietējās kopienas ieguvumi, pašvaldību ieņēmumi un taisnīgs labumu sadalījums.</a:t>
            </a: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7C2E008E-0200-ABC0-3147-0503E86DD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2.3.Ilgtspējas stratēģija</a:t>
            </a:r>
          </a:p>
        </p:txBody>
      </p:sp>
    </p:spTree>
    <p:extLst>
      <p:ext uri="{BB962C8B-B14F-4D97-AF65-F5344CB8AC3E}">
        <p14:creationId xmlns:p14="http://schemas.microsoft.com/office/powerpoint/2010/main" val="1602826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101FAA3A-8961-574B-51CA-89B89B7A0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9246" y="1591163"/>
            <a:ext cx="10515600" cy="4901712"/>
          </a:xfrm>
        </p:spPr>
        <p:txBody>
          <a:bodyPr>
            <a:noAutofit/>
          </a:bodyPr>
          <a:lstStyle/>
          <a:p>
            <a:pPr marL="50800" indent="0">
              <a:buNone/>
            </a:pPr>
            <a:r>
              <a:rPr lang="lv-LV" sz="1800" b="0" dirty="0"/>
              <a:t>Galvenie </a:t>
            </a:r>
            <a:r>
              <a:rPr lang="lv-LV" sz="1800" b="0" u="sng" dirty="0"/>
              <a:t>šķēršļi</a:t>
            </a:r>
            <a:r>
              <a:rPr lang="lv-LV" sz="1800" b="0" dirty="0"/>
              <a:t>, kas konstatēti: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800" b="0" dirty="0"/>
              <a:t>trūkst skaidru un efektīvu atļauju procedūru;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800" b="0" dirty="0"/>
              <a:t>vāja vides uzraudzība un bioloģiskās daudzveidības apsvēršana;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800" b="0" dirty="0"/>
              <a:t>ierobežota vai formāla sabiedrības līdzdalība;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800" b="0" dirty="0"/>
              <a:t>politikas nesaskaņotība – vēja attīstība nav pietiekami savienota ar telpiskās plānošanas dokumentiem;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800" b="0" dirty="0"/>
              <a:t>trūkst mehānismu vietējo labumu sadalei un motivācijas pašvaldībām.</a:t>
            </a:r>
          </a:p>
          <a:p>
            <a:pPr marL="50800" indent="0">
              <a:buNone/>
            </a:pPr>
            <a:endParaRPr lang="lv-LV" sz="1800" b="0" dirty="0"/>
          </a:p>
          <a:p>
            <a:pPr marL="50800" indent="0">
              <a:buNone/>
            </a:pPr>
            <a:r>
              <a:rPr lang="lv-LV" sz="1800" b="0" dirty="0"/>
              <a:t>BIOWIND </a:t>
            </a:r>
            <a:r>
              <a:rPr lang="lv-LV" sz="1800" b="0" u="sng" dirty="0"/>
              <a:t>ieteikumi</a:t>
            </a:r>
            <a:r>
              <a:rPr lang="lv-LV" sz="1800" b="0" dirty="0"/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800" dirty="0"/>
              <a:t>izveidot vietējos vēja enerģijas centrus – sabiedrības informēšanai un apmācībām;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800" dirty="0"/>
              <a:t>attīstīt kopienu līdzdalības modeļus – kooperatīvi, sabiedrības ieguvumi;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800" b="0" dirty="0"/>
              <a:t>uzlabot videi drošu plānošanu – ieviest skaidrus IVN, datus par bioloģisko ietekmi;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800" b="0" dirty="0" err="1"/>
              <a:t>digitalizēt</a:t>
            </a:r>
            <a:r>
              <a:rPr lang="lv-LV" sz="1800" b="0" dirty="0"/>
              <a:t> atļauju procesus un publiski pieejamu informāciju (piemēram, interaktīvas kartes).</a:t>
            </a:r>
          </a:p>
          <a:p>
            <a:pPr marL="50800" indent="0">
              <a:buNone/>
            </a:pPr>
            <a:endParaRPr lang="lv-LV" sz="1800" b="0" dirty="0"/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23FFC01C-A8CD-40CE-FCC0-5100734D5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2.4.Izaicinājumi un ieteikumi</a:t>
            </a:r>
          </a:p>
        </p:txBody>
      </p:sp>
      <p:pic>
        <p:nvPicPr>
          <p:cNvPr id="4" name="Google Shape;84;p5">
            <a:extLst>
              <a:ext uri="{FF2B5EF4-FFF2-40B4-BE49-F238E27FC236}">
                <a16:creationId xmlns:a16="http://schemas.microsoft.com/office/drawing/2014/main" id="{80859A27-D524-467A-A80A-A4E8A6F3DB9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27650" y="553187"/>
            <a:ext cx="1247582" cy="1137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3360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2">
            <a:extLst>
              <a:ext uri="{FF2B5EF4-FFF2-40B4-BE49-F238E27FC236}">
                <a16:creationId xmlns:a16="http://schemas.microsoft.com/office/drawing/2014/main" id="{9F27E254-B6C3-98F4-D91C-23ED20A53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920" y="2103437"/>
            <a:ext cx="9342120" cy="1325563"/>
          </a:xfrm>
        </p:spPr>
        <p:txBody>
          <a:bodyPr/>
          <a:lstStyle/>
          <a:p>
            <a:pPr algn="ctr"/>
            <a:r>
              <a:rPr lang="lv-LV" dirty="0"/>
              <a:t>3.Pilotprojekts</a:t>
            </a:r>
          </a:p>
        </p:txBody>
      </p:sp>
    </p:spTree>
    <p:extLst>
      <p:ext uri="{BB962C8B-B14F-4D97-AF65-F5344CB8AC3E}">
        <p14:creationId xmlns:p14="http://schemas.microsoft.com/office/powerpoint/2010/main" val="3455120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2142EA4D-6AAF-6A0A-3663-E07033051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69948"/>
            <a:ext cx="5940972" cy="3843666"/>
          </a:xfrm>
        </p:spPr>
        <p:txBody>
          <a:bodyPr/>
          <a:lstStyle/>
          <a:p>
            <a:pPr marL="50800" indent="0" algn="just">
              <a:lnSpc>
                <a:spcPct val="150000"/>
              </a:lnSpc>
              <a:buNone/>
            </a:pPr>
            <a:r>
              <a:rPr lang="lv-LV" sz="1800" b="0" dirty="0"/>
              <a:t>BIOWIND projekta </a:t>
            </a:r>
            <a:r>
              <a:rPr lang="lv-LV" sz="1800" b="0" dirty="0" err="1"/>
              <a:t>pilotaktivitāte</a:t>
            </a:r>
            <a:r>
              <a:rPr lang="lv-LV" sz="1800" b="0" dirty="0"/>
              <a:t> Zemgales plānošanas reģionā tiks īstenota 3 posmos, izmantojot digitālo konsultāciju rīku </a:t>
            </a:r>
            <a:r>
              <a:rPr lang="lv-LV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Wind4Bio</a:t>
            </a:r>
            <a:r>
              <a:rPr lang="lv-LV" sz="1800" b="0" dirty="0"/>
              <a:t>. </a:t>
            </a:r>
          </a:p>
          <a:p>
            <a:pPr marL="50800" indent="0" algn="just">
              <a:lnSpc>
                <a:spcPct val="150000"/>
              </a:lnSpc>
              <a:buNone/>
            </a:pPr>
            <a:endParaRPr lang="lv-LV" sz="1800" b="0" dirty="0"/>
          </a:p>
          <a:p>
            <a:pPr marL="50800" indent="0" algn="just">
              <a:lnSpc>
                <a:spcPct val="150000"/>
              </a:lnSpc>
              <a:buNone/>
            </a:pPr>
            <a:r>
              <a:rPr lang="lv-LV" sz="1800" dirty="0"/>
              <a:t>Galvenais mērķis </a:t>
            </a:r>
            <a:r>
              <a:rPr lang="lv-LV" sz="1800" b="0" dirty="0"/>
              <a:t>ir uzlabot sabiedrības atbalstu vēja enerģijas projektiem, īpaši akcentējot bioloģiskās daudzveidības aizsardzības aspektus, kas līdz šim bieži izraisījuši sabiedrības pretestību.</a:t>
            </a:r>
          </a:p>
          <a:p>
            <a:endParaRPr lang="lv-LV" dirty="0"/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87C172CC-A35F-4F48-0FB5-C119D62F1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3.1.Pilotprojekts: sabiedrības iesaiste vēja enerģijas plānošanā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C9F9C248-4149-5FAB-3A1B-C5F6407DC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656" y="1325563"/>
            <a:ext cx="401902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1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BCCEE25A-1F20-15EF-1653-ED1594E6B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3.2.Pilotaktivitātes posmi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05A08-7D24-FC34-0EB4-C316CB4AD3E8}"/>
              </a:ext>
            </a:extLst>
          </p:cNvPr>
          <p:cNvSpPr txBox="1"/>
          <p:nvPr/>
        </p:nvSpPr>
        <p:spPr>
          <a:xfrm>
            <a:off x="417989" y="1462564"/>
            <a:ext cx="5842134" cy="236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lv-LV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1.Sagatavošanās posms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4-5 potenciālu teritoriju identificēšana vēja enerģijas parkiem;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digitālā rīka pielāgošana;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datu vākšana, tostarp IVN ziņojumi un informācija par bioloģisko daudzveidību;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komunikācijas rīcības plāna un ieinteresēto pušu iesaistes stratēģijas izstrāde.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71108A-8A19-FB82-A1B2-45315C2547E0}"/>
              </a:ext>
            </a:extLst>
          </p:cNvPr>
          <p:cNvSpPr txBox="1"/>
          <p:nvPr/>
        </p:nvSpPr>
        <p:spPr>
          <a:xfrm>
            <a:off x="6335515" y="3195825"/>
            <a:ext cx="4803228" cy="2043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lv-LV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2.Konsultāciju īstenošanas posms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mēnešu tiešsaistes konsultācijas ar balsošanu par piemērotākajām vietām;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klātienes konsultācijas ar publiskajām iestādēm, vides organizācijām, iedzīvotājiem un uzņēmumiem;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bioloģiskās daudzveidības jautājumu apspriešana.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3DD714-C63B-17E5-6A60-A16BD166825C}"/>
              </a:ext>
            </a:extLst>
          </p:cNvPr>
          <p:cNvSpPr txBox="1"/>
          <p:nvPr/>
        </p:nvSpPr>
        <p:spPr>
          <a:xfrm>
            <a:off x="417989" y="4535489"/>
            <a:ext cx="5513888" cy="1719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lv-LV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3.Izvērtēšanas un ziņojuma posms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Noslēguma ziņojums par </a:t>
            </a:r>
            <a:r>
              <a:rPr lang="lv-LV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pilotaktivitātes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norisi un rezultātiem;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ieteikumi politikas instrumentu pilnveidei;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Vadlīnijas rezultātu pārnesamībai uz citiem reģioniem.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58A1D1A4-2A50-8E02-E1FC-99B7F3978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147" y="437190"/>
            <a:ext cx="3074585" cy="205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04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6ACFFC35-7C59-37E0-72F3-473127B64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3.3.Pilotaktivitātes uzdevumi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CC0F1B2-91D3-FAE6-8E9A-EDF99F89E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6087" y="2199740"/>
            <a:ext cx="6087713" cy="300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Pārbaudīt un novērtēt </a:t>
            </a:r>
            <a:r>
              <a:rPr kumimoji="0" lang="lv-LV" altLang="lv-LV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divfāžu</a:t>
            </a: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konsultāciju pieeju (tiešsaistē un klātienē), lai veicinātu: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sociāli iekļaujošu vēja enerģijas plānošanu;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 pierādījumiem balstītu lēmumu pieņemšanu;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videi draudzīgu pieeju reģionālā līmenī;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palielinātu sabiedrības līdzdalību;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lv-LV" altLang="lv-LV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uzlabotu uzticību lēmumu pieņemšanas procesam.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v-LV" altLang="lv-LV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0F1BB0AD-1F18-A35E-C737-0E1F10DA3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47" y="1826171"/>
            <a:ext cx="3754821" cy="375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458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</a:pPr>
            <a:r>
              <a:rPr lang="en-GB"/>
              <a:t> </a:t>
            </a:r>
            <a:endParaRPr/>
          </a:p>
        </p:txBody>
      </p:sp>
      <p:sp>
        <p:nvSpPr>
          <p:cNvPr id="235" name="Google Shape;235;p18"/>
          <p:cNvSpPr txBox="1">
            <a:spLocks noGrp="1"/>
          </p:cNvSpPr>
          <p:nvPr>
            <p:ph type="subTitle" idx="1"/>
          </p:nvPr>
        </p:nvSpPr>
        <p:spPr>
          <a:xfrm>
            <a:off x="857771" y="2807060"/>
            <a:ext cx="5383651" cy="107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</a:pPr>
            <a:r>
              <a:rPr lang="en-GB" sz="7200" b="1">
                <a:latin typeface="Open Sans"/>
                <a:ea typeface="Open Sans"/>
                <a:cs typeface="Open Sans"/>
                <a:sym typeface="Open Sans"/>
              </a:rPr>
              <a:t>Paldies par uzmanību!</a:t>
            </a:r>
            <a:endParaRPr sz="72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p18"/>
          <p:cNvSpPr txBox="1"/>
          <p:nvPr/>
        </p:nvSpPr>
        <p:spPr>
          <a:xfrm>
            <a:off x="857771" y="5162324"/>
            <a:ext cx="5260710" cy="338554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www.interregeurope.eu/BIOWIND</a:t>
            </a:r>
            <a:endParaRPr sz="16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7441063E-33C7-21ED-E7FD-F76483FF67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65150" indent="-514350">
              <a:buFont typeface="+mj-lt"/>
              <a:buAutoNum type="arabicPeriod"/>
            </a:pPr>
            <a:r>
              <a:rPr lang="lv-LV" sz="2400" b="0" dirty="0">
                <a:solidFill>
                  <a:schemeClr val="tx1"/>
                </a:solidFill>
              </a:rPr>
              <a:t>Esošā vēja enerģijas attīstības situācija Latvijā</a:t>
            </a:r>
          </a:p>
          <a:p>
            <a:pPr marL="565150" indent="-514350">
              <a:buFont typeface="+mj-lt"/>
              <a:buAutoNum type="arabicPeriod"/>
            </a:pPr>
            <a:r>
              <a:rPr lang="lv-LV" sz="2400" b="0" dirty="0">
                <a:solidFill>
                  <a:schemeClr val="tx1"/>
                </a:solidFill>
              </a:rPr>
              <a:t>Reģionālās analīzes</a:t>
            </a:r>
          </a:p>
          <a:p>
            <a:pPr marL="565150" indent="-514350">
              <a:buFont typeface="+mj-lt"/>
              <a:buAutoNum type="arabicPeriod"/>
            </a:pPr>
            <a:r>
              <a:rPr lang="lv-LV" sz="2400" b="0" dirty="0">
                <a:solidFill>
                  <a:schemeClr val="tx1"/>
                </a:solidFill>
              </a:rPr>
              <a:t>Pilotprojekts</a:t>
            </a: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620DD64C-B325-B652-3D6D-0A6732AA1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Prezentācijas saturs</a:t>
            </a:r>
          </a:p>
        </p:txBody>
      </p:sp>
    </p:spTree>
    <p:extLst>
      <p:ext uri="{BB962C8B-B14F-4D97-AF65-F5344CB8AC3E}">
        <p14:creationId xmlns:p14="http://schemas.microsoft.com/office/powerpoint/2010/main" val="2364436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D0B3ADDF-FFB3-C133-5131-176B425F7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4920" y="2103437"/>
            <a:ext cx="9342120" cy="1325563"/>
          </a:xfrm>
        </p:spPr>
        <p:txBody>
          <a:bodyPr/>
          <a:lstStyle/>
          <a:p>
            <a:pPr algn="ctr"/>
            <a:r>
              <a:rPr lang="lv-LV" dirty="0"/>
              <a:t>1.Esošā vēja enerģijas attīstības situācija Latvijā</a:t>
            </a:r>
          </a:p>
        </p:txBody>
      </p:sp>
    </p:spTree>
    <p:extLst>
      <p:ext uri="{BB962C8B-B14F-4D97-AF65-F5344CB8AC3E}">
        <p14:creationId xmlns:p14="http://schemas.microsoft.com/office/powerpoint/2010/main" val="3951846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47CC04BF-A533-96DD-671D-40075039D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9333" y="1597463"/>
            <a:ext cx="7120466" cy="2722179"/>
          </a:xfrm>
        </p:spPr>
        <p:txBody>
          <a:bodyPr>
            <a:noAutofit/>
          </a:bodyPr>
          <a:lstStyle/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600" b="0" dirty="0"/>
              <a:t>Vidējais elektroenerģijas patēriņš Latvijā gadā ir aptuveni </a:t>
            </a:r>
            <a:r>
              <a:rPr lang="lv-LV" sz="1800" dirty="0"/>
              <a:t>7 </a:t>
            </a:r>
            <a:r>
              <a:rPr lang="lv-LV" sz="1800" dirty="0" err="1"/>
              <a:t>TWh</a:t>
            </a:r>
            <a:r>
              <a:rPr lang="lv-LV" sz="1800" dirty="0"/>
              <a:t> 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600" b="0" dirty="0"/>
              <a:t>(7 000 </a:t>
            </a:r>
            <a:r>
              <a:rPr lang="lv-LV" sz="1600" b="0" dirty="0" err="1"/>
              <a:t>GWh</a:t>
            </a:r>
            <a:r>
              <a:rPr lang="lv-LV" sz="1600" b="0" dirty="0"/>
              <a:t> / 7 miljardi </a:t>
            </a:r>
            <a:r>
              <a:rPr lang="lv-LV" sz="1600" b="0" dirty="0" err="1"/>
              <a:t>kWh</a:t>
            </a:r>
            <a:r>
              <a:rPr lang="lv-LV" sz="1600" b="0" dirty="0"/>
              <a:t>).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600" b="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lv-LV" sz="1600" b="0" u="sng" dirty="0"/>
              <a:t>Patēriņš pakāpeniski samazinās</a:t>
            </a:r>
            <a:r>
              <a:rPr lang="lv-LV" sz="1600" b="0" dirty="0"/>
              <a:t> pēdējos gados, galvenokārt energoefektivitātes, rūpniecības izmaiņu un elektroenerģijas cenu dēļ.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000" b="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lv-LV" sz="1600" b="0" dirty="0"/>
              <a:t>Lielākie patērētāji ir: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600" dirty="0"/>
              <a:t>rūpniecība un transports (40 %);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600" dirty="0"/>
              <a:t>mājsaimniecības (30 %);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600" dirty="0"/>
              <a:t>publiskais sektors un pakalpojumi (30 %).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lv-LV" sz="1600" b="1" dirty="0"/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600" b="1" dirty="0"/>
          </a:p>
          <a:p>
            <a:pPr marL="5334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600" dirty="0"/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600" b="0" dirty="0"/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5B03E599-D5AC-5656-7C0D-1E41C1A0A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1.1.Elektroenerģijas patēriņš Latvijā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A684C7D1-014C-E4EE-AFD2-27055B7CF9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00"/>
          <a:stretch>
            <a:fillRect/>
          </a:stretch>
        </p:blipFill>
        <p:spPr>
          <a:xfrm>
            <a:off x="4796252" y="4545834"/>
            <a:ext cx="2425821" cy="17036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AEEC7C5-2729-6A54-EA09-A223A6C9F869}"/>
              </a:ext>
            </a:extLst>
          </p:cNvPr>
          <p:cNvSpPr txBox="1"/>
          <p:nvPr/>
        </p:nvSpPr>
        <p:spPr>
          <a:xfrm>
            <a:off x="7530984" y="2403710"/>
            <a:ext cx="4580465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lv-LV" sz="1600" b="0" u="sng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02.2025. </a:t>
            </a:r>
            <a:r>
              <a:rPr lang="lv-LV" sz="1600" u="sng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būtiska pāreja uz Eiropas elektroenerģijas tirgus integrāciju</a:t>
            </a:r>
            <a:r>
              <a:rPr lang="lv-LV" sz="16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1600" b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Baltijas valstis vienlaikus </a:t>
            </a:r>
            <a:r>
              <a:rPr lang="lv-LV" sz="16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pārtrauca sinhronizāciju ar Krievijas un Baltkrievijas </a:t>
            </a:r>
            <a:r>
              <a:rPr lang="lv-LV" sz="1600" b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IPS/UPS tīklu un sinhronizējās ar kontinentālās Eiropas (ENTSO‑E) tīklu.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lv-LV" sz="1600" b="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lv-LV" sz="1600" b="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Šī integrācija ļauj Latvijai importēt elektroenerģiju no Ziemeļeiropas un Centrālās Eiropas drošā, stabilā veidā, samazinot enerģētisko atkarību no austrumu virziena.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1F1F9C-035E-A724-3F71-FDBF71875329}"/>
              </a:ext>
            </a:extLst>
          </p:cNvPr>
          <p:cNvSpPr txBox="1"/>
          <p:nvPr/>
        </p:nvSpPr>
        <p:spPr>
          <a:xfrm>
            <a:off x="169333" y="4997529"/>
            <a:ext cx="438573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Lielākā daļa (~</a:t>
            </a:r>
            <a:r>
              <a:rPr lang="lv-LV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85 %</a:t>
            </a:r>
            <a:r>
              <a:rPr lang="lv-LV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tiek saražota Latvijā</a:t>
            </a:r>
            <a:r>
              <a:rPr lang="lv-LV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pārējais </a:t>
            </a:r>
            <a:r>
              <a:rPr lang="lv-LV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(~15 %) </a:t>
            </a:r>
            <a:r>
              <a:rPr lang="lv-LV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tiek importēts (Lietuva, Igaunija, Polija, Zviedrija, Somija).</a:t>
            </a:r>
          </a:p>
        </p:txBody>
      </p:sp>
    </p:spTree>
    <p:extLst>
      <p:ext uri="{BB962C8B-B14F-4D97-AF65-F5344CB8AC3E}">
        <p14:creationId xmlns:p14="http://schemas.microsoft.com/office/powerpoint/2010/main" val="52053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B5BC1FC8-E33E-F8B2-C1F8-1AFADD2F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284"/>
            <a:ext cx="10515600" cy="1325563"/>
          </a:xfrm>
        </p:spPr>
        <p:txBody>
          <a:bodyPr/>
          <a:lstStyle/>
          <a:p>
            <a:r>
              <a:rPr lang="lv-LV" dirty="0"/>
              <a:t>1.2.Avoti elektroenerģijas ražošanai Latvijā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1EB8C62-F4B4-CEE6-D190-532709F301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2669" y="1485847"/>
            <a:ext cx="5546835" cy="229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kumimoji="0" lang="lv-LV" altLang="lv-LV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6699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~25–30 %</a:t>
            </a: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 Latvijas saražotās elektroenerģijas nāk no </a:t>
            </a:r>
            <a:r>
              <a:rPr kumimoji="0" lang="lv-LV" altLang="lv-LV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neatjaunojamiem avotiem</a:t>
            </a: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galvenokārt </a:t>
            </a:r>
            <a:r>
              <a:rPr kumimoji="0" lang="lv-LV" altLang="lv-LV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dabasgāzes </a:t>
            </a: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(Lietuva, Somija)</a:t>
            </a:r>
            <a:r>
              <a:rPr lang="lv-LV" altLang="lv-LV" sz="1400" b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lv-LV" sz="14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izmanto </a:t>
            </a:r>
            <a:r>
              <a:rPr lang="lv-LV" sz="1400" b="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koģenerācijas stacijās</a:t>
            </a:r>
            <a:r>
              <a:rPr lang="lv-LV" sz="14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īpaši Rīgā (TEC-1, TEC-2) – ražo elektroenerģiju un vienlaikus nodrošina centralizēto siltumapgādi.</a:t>
            </a:r>
            <a:endParaRPr lang="lv-LV" sz="1400" b="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endParaRPr kumimoji="0" lang="lv-LV" altLang="lv-LV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kumimoji="0" lang="lv-LV" altLang="lv-LV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~70–75 %</a:t>
            </a: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nāk no </a:t>
            </a:r>
            <a:r>
              <a:rPr kumimoji="0" lang="lv-LV" altLang="lv-LV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atjaunojamiem avotiem</a:t>
            </a: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14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</a:t>
            </a: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ūdens, saule, vējš un biomasa.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lv-LV" altLang="lv-LV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Latvija atrodas </a:t>
            </a:r>
            <a:r>
              <a:rPr kumimoji="0" lang="lv-LV" altLang="lv-LV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vienā no augstākajām pozīcijām ES</a:t>
            </a:r>
            <a:r>
              <a:rPr kumimoji="0" lang="lv-LV" altLang="lv-LV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pēc atjaunīgo resursu īpatsvara elektroenerģijas sektorā.</a:t>
            </a:r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69E5BA7F-8095-0D4E-396D-A5041B75C6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2971566"/>
              </p:ext>
            </p:extLst>
          </p:nvPr>
        </p:nvGraphicFramePr>
        <p:xfrm>
          <a:off x="0" y="3863421"/>
          <a:ext cx="5546834" cy="2850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FF49F65B-17D7-AB7E-183B-EAA6D74A68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494307"/>
              </p:ext>
            </p:extLst>
          </p:nvPr>
        </p:nvGraphicFramePr>
        <p:xfrm>
          <a:off x="5972175" y="2081730"/>
          <a:ext cx="5821681" cy="4066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ksta vietturis 1">
            <a:extLst>
              <a:ext uri="{FF2B5EF4-FFF2-40B4-BE49-F238E27FC236}">
                <a16:creationId xmlns:a16="http://schemas.microsoft.com/office/drawing/2014/main" id="{18AADEDC-AF3F-152C-FB9B-F3BB4DCB0CDC}"/>
              </a:ext>
            </a:extLst>
          </p:cNvPr>
          <p:cNvSpPr txBox="1">
            <a:spLocks/>
          </p:cNvSpPr>
          <p:nvPr/>
        </p:nvSpPr>
        <p:spPr>
          <a:xfrm>
            <a:off x="7331243" y="1472129"/>
            <a:ext cx="4022557" cy="60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 algn="ctr">
              <a:buFont typeface="Arial"/>
              <a:buNone/>
            </a:pPr>
            <a:r>
              <a:rPr lang="lv-LV" sz="1200" b="0" dirty="0"/>
              <a:t>Saražotās elektroenerģijas īpatsvars no atjaunīgajiem energoresursiem Latvijas reģionos (%)</a:t>
            </a:r>
          </a:p>
        </p:txBody>
      </p:sp>
    </p:spTree>
    <p:extLst>
      <p:ext uri="{BB962C8B-B14F-4D97-AF65-F5344CB8AC3E}">
        <p14:creationId xmlns:p14="http://schemas.microsoft.com/office/powerpoint/2010/main" val="2872418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a vietturis 1">
            <a:extLst>
              <a:ext uri="{FF2B5EF4-FFF2-40B4-BE49-F238E27FC236}">
                <a16:creationId xmlns:a16="http://schemas.microsoft.com/office/drawing/2014/main" id="{518AD3F5-D28B-CF6D-EB2F-695EEC727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4473" y="1568768"/>
            <a:ext cx="6351954" cy="4351338"/>
          </a:xfrm>
        </p:spPr>
        <p:txBody>
          <a:bodyPr>
            <a:noAutofit/>
          </a:bodyPr>
          <a:lstStyle/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200" b="0" dirty="0">
                <a:solidFill>
                  <a:schemeClr val="tx1"/>
                </a:solidFill>
              </a:rPr>
              <a:t>1. </a:t>
            </a:r>
            <a:r>
              <a:rPr lang="lv-LV" sz="1200" dirty="0">
                <a:solidFill>
                  <a:schemeClr val="tx1"/>
                </a:solidFill>
              </a:rPr>
              <a:t>Hidroelektrostacijas (HES)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200" b="0" dirty="0">
                <a:solidFill>
                  <a:schemeClr val="tx1"/>
                </a:solidFill>
              </a:rPr>
              <a:t>Hidroenerģija ir </a:t>
            </a:r>
            <a:r>
              <a:rPr lang="lv-LV" sz="1200" b="0" u="sng" dirty="0">
                <a:solidFill>
                  <a:schemeClr val="tx1"/>
                </a:solidFill>
              </a:rPr>
              <a:t>galvenais Latvijas elektroenerģijas avots</a:t>
            </a:r>
            <a:r>
              <a:rPr lang="lv-LV" sz="1200" b="0" dirty="0">
                <a:solidFill>
                  <a:schemeClr val="tx1"/>
                </a:solidFill>
              </a:rPr>
              <a:t> — 2024. gadā tīklā nodotā elektroenerģija no HES sasniedza 3 192 </a:t>
            </a:r>
            <a:r>
              <a:rPr lang="lv-LV" sz="1200" b="0" dirty="0" err="1">
                <a:solidFill>
                  <a:schemeClr val="tx1"/>
                </a:solidFill>
              </a:rPr>
              <a:t>GWh</a:t>
            </a:r>
            <a:r>
              <a:rPr lang="lv-LV" sz="1200" b="0" dirty="0">
                <a:solidFill>
                  <a:schemeClr val="tx1"/>
                </a:solidFill>
              </a:rPr>
              <a:t>, kas ir aptuveni 54 % no kopējā saražotā apjoma.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200" b="0" dirty="0">
              <a:solidFill>
                <a:schemeClr val="tx1"/>
              </a:solidFill>
            </a:endParaRP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200" b="0" dirty="0">
                <a:solidFill>
                  <a:schemeClr val="tx1"/>
                </a:solidFill>
              </a:rPr>
              <a:t>2. </a:t>
            </a:r>
            <a:r>
              <a:rPr lang="lv-LV" sz="1200" dirty="0">
                <a:solidFill>
                  <a:schemeClr val="tx1"/>
                </a:solidFill>
              </a:rPr>
              <a:t>Koģenerācijas stacijas </a:t>
            </a:r>
            <a:r>
              <a:rPr lang="lv-LV" sz="1200" b="0" dirty="0">
                <a:solidFill>
                  <a:schemeClr val="tx1"/>
                </a:solidFill>
              </a:rPr>
              <a:t>(galvenokārt dabasgāzes un biomasas)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200" b="0" dirty="0">
                <a:solidFill>
                  <a:schemeClr val="tx1"/>
                </a:solidFill>
              </a:rPr>
              <a:t>Otrs lielākais avots — daļēji no neatjaunojamiem energoresursiem. </a:t>
            </a:r>
            <a:r>
              <a:rPr lang="lv-LV" sz="1200" b="0" dirty="0">
                <a:solidFill>
                  <a:srgbClr val="FEFFF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200" b="0" dirty="0">
              <a:solidFill>
                <a:schemeClr val="tx1"/>
              </a:solidFill>
            </a:endParaRP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200" b="0" dirty="0">
                <a:solidFill>
                  <a:schemeClr val="tx1"/>
                </a:solidFill>
              </a:rPr>
              <a:t>3. </a:t>
            </a:r>
            <a:r>
              <a:rPr lang="lv-LV" sz="1200" dirty="0">
                <a:solidFill>
                  <a:schemeClr val="tx1"/>
                </a:solidFill>
              </a:rPr>
              <a:t>Saules enerģija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200" b="0" dirty="0">
                <a:solidFill>
                  <a:schemeClr val="tx1"/>
                </a:solidFill>
              </a:rPr>
              <a:t>Saules enerģijas loma strauji pieaug — 2024. gadā saules elektrostacijas saražoto un tīklā nodoto elektroenerģiju </a:t>
            </a:r>
            <a:r>
              <a:rPr lang="lv-LV" sz="1200" b="0" u="sng" dirty="0">
                <a:solidFill>
                  <a:schemeClr val="tx1"/>
                </a:solidFill>
              </a:rPr>
              <a:t>pieauga vairāk nekā 3x</a:t>
            </a:r>
            <a:r>
              <a:rPr lang="lv-LV" sz="1200" b="0" dirty="0">
                <a:solidFill>
                  <a:schemeClr val="tx1"/>
                </a:solidFill>
              </a:rPr>
              <a:t>. Tas padarīja sauli par trešo nozīmīgāko ražošanas avotu, aiz HES un koģenerācijas.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200" b="0" dirty="0">
              <a:solidFill>
                <a:schemeClr val="tx1"/>
              </a:solidFill>
            </a:endParaRP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200" b="0" dirty="0">
                <a:solidFill>
                  <a:schemeClr val="tx1"/>
                </a:solidFill>
              </a:rPr>
              <a:t>4. </a:t>
            </a:r>
            <a:r>
              <a:rPr lang="lv-LV" sz="1200" dirty="0">
                <a:solidFill>
                  <a:schemeClr val="tx1"/>
                </a:solidFill>
              </a:rPr>
              <a:t>Vēja enerģija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200" b="0" dirty="0">
                <a:solidFill>
                  <a:schemeClr val="tx1"/>
                </a:solidFill>
              </a:rPr>
              <a:t>Vēja staciju ražošana 2024. gadā palielinājās par 2 % salīdzinājumā ar 2023. gadu. </a:t>
            </a:r>
            <a:r>
              <a:rPr lang="lv-LV" sz="1200" b="0" i="1" dirty="0">
                <a:solidFill>
                  <a:schemeClr val="tx1"/>
                </a:solidFill>
              </a:rPr>
              <a:t>2024. gada decembrī tika sasniegts jauns mēneša rekords – 38 </a:t>
            </a:r>
            <a:r>
              <a:rPr lang="lv-LV" sz="1200" b="0" i="1" dirty="0" err="1">
                <a:solidFill>
                  <a:schemeClr val="tx1"/>
                </a:solidFill>
              </a:rPr>
              <a:t>GWh</a:t>
            </a:r>
            <a:r>
              <a:rPr lang="lv-LV" sz="1200" b="0" dirty="0">
                <a:solidFill>
                  <a:schemeClr val="tx1"/>
                </a:solidFill>
              </a:rPr>
              <a:t> </a:t>
            </a:r>
            <a:r>
              <a:rPr lang="lv-LV" sz="1200" b="0" dirty="0">
                <a:solidFill>
                  <a:srgbClr val="FEFFF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200" dirty="0">
              <a:solidFill>
                <a:schemeClr val="tx1"/>
              </a:solidFill>
            </a:endParaRP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200" b="0" dirty="0">
              <a:solidFill>
                <a:schemeClr val="tx1"/>
              </a:solidFill>
            </a:endParaRP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200" b="0" i="1" dirty="0">
                <a:solidFill>
                  <a:schemeClr val="tx1"/>
                </a:solidFill>
              </a:rPr>
              <a:t>AST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1200" b="0" dirty="0">
              <a:solidFill>
                <a:schemeClr val="tx1"/>
              </a:solidFill>
            </a:endParaRP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4838CFC1-8BF5-76E9-71AC-532318780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1.3.Enerģijas ražošanas avoti un struktūra</a:t>
            </a:r>
          </a:p>
        </p:txBody>
      </p:sp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FE33D0ED-8C2E-62A2-BE0F-CD93B8625B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0038057"/>
              </p:ext>
            </p:extLst>
          </p:nvPr>
        </p:nvGraphicFramePr>
        <p:xfrm>
          <a:off x="6381913" y="1690688"/>
          <a:ext cx="5810087" cy="3203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040CFA5-4970-8EEC-D205-BA3FBB26115A}"/>
              </a:ext>
            </a:extLst>
          </p:cNvPr>
          <p:cNvSpPr txBox="1"/>
          <p:nvPr/>
        </p:nvSpPr>
        <p:spPr>
          <a:xfrm>
            <a:off x="4064002" y="5066953"/>
            <a:ext cx="63519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2024.g.:</a:t>
            </a:r>
          </a:p>
          <a:p>
            <a:r>
              <a:rPr lang="lv-LV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Kopējais elektroenerģijas ražojums</a:t>
            </a:r>
            <a:r>
              <a:rPr lang="lv-LV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kas nodots tīklā: </a:t>
            </a:r>
            <a:r>
              <a:rPr lang="lv-LV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5 906 </a:t>
            </a:r>
            <a:r>
              <a:rPr lang="lv-LV" sz="12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GWh</a:t>
            </a:r>
            <a:r>
              <a:rPr lang="lv-LV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lv-LV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lv-LV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kas ir nedaudz mazāk nekā 2023. gadā (–3 %)</a:t>
            </a:r>
            <a:r>
              <a:rPr lang="lv-LV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  <a:r>
              <a:rPr lang="lv-LV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leta.lv+9ast.lv+9Uzlādēts+9</a:t>
            </a:r>
            <a:r>
              <a:rPr lang="lv-LV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ast.lv+2ast.lv+2</a:t>
            </a:r>
            <a:r>
              <a:rPr lang="lv-LV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r>
              <a:rPr lang="lv-LV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Šī </a:t>
            </a:r>
            <a:r>
              <a:rPr lang="lv-LV" sz="12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ražošana sedza </a:t>
            </a:r>
            <a:r>
              <a:rPr lang="lv-LV" sz="12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84,6 % no Latvijas kopējā patēriņa</a:t>
            </a:r>
            <a:r>
              <a:rPr lang="lv-LV" sz="12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un </a:t>
            </a:r>
            <a:r>
              <a:rPr lang="lv-LV" sz="12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1 074 </a:t>
            </a:r>
            <a:r>
              <a:rPr lang="lv-LV" sz="1200" b="1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GWh</a:t>
            </a:r>
            <a:r>
              <a:rPr lang="lv-LV" sz="12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tika importēti.</a:t>
            </a:r>
          </a:p>
          <a:p>
            <a:endParaRPr lang="lv-LV" sz="12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lv-LV" sz="1200" i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AST, CSP</a:t>
            </a:r>
          </a:p>
        </p:txBody>
      </p:sp>
    </p:spTree>
    <p:extLst>
      <p:ext uri="{BB962C8B-B14F-4D97-AF65-F5344CB8AC3E}">
        <p14:creationId xmlns:p14="http://schemas.microsoft.com/office/powerpoint/2010/main" val="10284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1034C587-808A-9A23-717B-A4CF06B06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1.4.Vēja enerģijas esošā situācija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616AAABC-54C3-778D-BACF-75D7BA991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741146"/>
              </p:ext>
            </p:extLst>
          </p:nvPr>
        </p:nvGraphicFramePr>
        <p:xfrm>
          <a:off x="592016" y="1568768"/>
          <a:ext cx="10515600" cy="3092477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749061">
                  <a:extLst>
                    <a:ext uri="{9D8B030D-6E8A-4147-A177-3AD203B41FA5}">
                      <a16:colId xmlns:a16="http://schemas.microsoft.com/office/drawing/2014/main" val="1282111558"/>
                    </a:ext>
                  </a:extLst>
                </a:gridCol>
                <a:gridCol w="2602523">
                  <a:extLst>
                    <a:ext uri="{9D8B030D-6E8A-4147-A177-3AD203B41FA5}">
                      <a16:colId xmlns:a16="http://schemas.microsoft.com/office/drawing/2014/main" val="193792632"/>
                    </a:ext>
                  </a:extLst>
                </a:gridCol>
                <a:gridCol w="2535116">
                  <a:extLst>
                    <a:ext uri="{9D8B030D-6E8A-4147-A177-3AD203B41FA5}">
                      <a16:colId xmlns:a16="http://schemas.microsoft.com/office/drawing/2014/main" val="349837202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010654050"/>
                    </a:ext>
                  </a:extLst>
                </a:gridCol>
              </a:tblGrid>
              <a:tr h="4369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Rādītājs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Mērķis līdz 2030. gadam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Sasniegts uz 2025. gadu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Procentuālais progress (%)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93258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Uzstādītā vēja jauda (MW)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800–1500 MW (NEKP, Enerģētikas attīstības pamatnostādnes)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u="sng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~140 MW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9–17,5 %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771286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Vēja īpatsvars elektroenerģijas patēriņā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Būtiski palielināt (konkrēts % nav noteikts)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Mazs: &lt;10 %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Zems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20743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Tīkla pieslēgšanas tehniskā kapacitāte (maks. iespējamā jauda)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Vismaz 3,5 GW (AST spēja)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Teorētiski nodrošināta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Pieejama, </a:t>
                      </a:r>
                      <a:r>
                        <a:rPr lang="lv-LV" sz="1400" u="sng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vēl netiek izmantota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44214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Pieteiktie jauni vēja projekti (MW)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Tiek gaidīts pieaugums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u="sng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~1200 MW pieteikti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Potenciāls pārsniedz mērķi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437875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Investīcijas valsts projektos (Latvenergo, valsts meži)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≥800 MW līdz 2030.g.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Attīstības sākumstadijā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Projektēšana/projekti tapšanas stadijā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2525179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5B29C2B-2BF8-52F2-FE85-0244E509F929}"/>
              </a:ext>
            </a:extLst>
          </p:cNvPr>
          <p:cNvSpPr txBox="1"/>
          <p:nvPr/>
        </p:nvSpPr>
        <p:spPr>
          <a:xfrm>
            <a:off x="592016" y="5080582"/>
            <a:ext cx="1026941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Kopsavilkums: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Pašreiz uzstādītā jauda (140 MW)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veido tikai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9–17,5 % no 2030. gada mērķa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atkarībā no tā, vai par mērķi uzskata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800 MW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(NEKP) vai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1500 MW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(stratēģiskais redzējums-Enerģētikas attīstības pamatnostādnes un Latvenergo).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Projekti tiek aktīvi plānoti un pieteikti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taču līdz fiziskai realizācijai vēl ir būtisks ceļš ejams.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Pieejamā infrastruktūra ļautu sasniegt mērķi, ja vien tiktu efektīvi pārvarēti administratīvie un vides izaicinājumi.</a:t>
            </a:r>
          </a:p>
        </p:txBody>
      </p:sp>
    </p:spTree>
    <p:extLst>
      <p:ext uri="{BB962C8B-B14F-4D97-AF65-F5344CB8AC3E}">
        <p14:creationId xmlns:p14="http://schemas.microsoft.com/office/powerpoint/2010/main" val="3267219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73CC6679-7007-0840-D33C-280AA545A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1.5.Kāda vēja parkos saražotā jauda Latvijai reāli ir nepieciešama?</a:t>
            </a:r>
          </a:p>
        </p:txBody>
      </p:sp>
      <p:graphicFrame>
        <p:nvGraphicFramePr>
          <p:cNvPr id="13" name="Tabula 12">
            <a:extLst>
              <a:ext uri="{FF2B5EF4-FFF2-40B4-BE49-F238E27FC236}">
                <a16:creationId xmlns:a16="http://schemas.microsoft.com/office/drawing/2014/main" id="{120C9004-A7E2-678B-5646-BC91302E5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164362"/>
              </p:ext>
            </p:extLst>
          </p:nvPr>
        </p:nvGraphicFramePr>
        <p:xfrm>
          <a:off x="838200" y="1690688"/>
          <a:ext cx="8128000" cy="29464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95334586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5607277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Faktors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852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lv-LV" sz="14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Elektroenerģijas patēriņš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lv-LV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Latvija patērē 7 </a:t>
                      </a:r>
                      <a:r>
                        <a:rPr lang="lv-LV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TWh</a:t>
                      </a:r>
                      <a:r>
                        <a:rPr lang="lv-LV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elektroenerģijas gadā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297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Hidroelektrostacijas</a:t>
                      </a:r>
                      <a:endParaRPr lang="lv-LV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lv-LV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Nodrošina 3–3,5 </a:t>
                      </a:r>
                      <a:r>
                        <a:rPr lang="lv-LV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TWh</a:t>
                      </a:r>
                      <a:r>
                        <a:rPr lang="lv-LV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(≈ 50 % no patēriņa)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742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lv-LV" sz="14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Vēja enerģijas potenciāls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lv-LV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Augsts, sevišķi piekrastē un valsts mežos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424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Saules enerģijas potenciāls (tuvākajos gados)</a:t>
                      </a:r>
                      <a:endParaRPr lang="lv-LV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~0.8–1.0 </a:t>
                      </a:r>
                      <a:r>
                        <a:rPr lang="lv-LV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TWh</a:t>
                      </a:r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(prognozēts pēc 2024.gada pieauguma tendences)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867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lv-LV" sz="14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Nepieciešamais segums no vēja (Latvijas pašpatēriņam)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lv-LV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Lai vējš segtu vēl 2,5–3 </a:t>
                      </a:r>
                      <a:r>
                        <a:rPr lang="lv-LV" sz="1400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TWh</a:t>
                      </a:r>
                      <a:r>
                        <a:rPr lang="lv-LV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nepieciešami </a:t>
                      </a:r>
                      <a:r>
                        <a:rPr lang="lv-LV" sz="14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950–1150 MW</a:t>
                      </a:r>
                      <a:r>
                        <a:rPr lang="lv-LV" sz="14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uzstādītās jaudas, atkarībā no efektivitātes (kapacitātes faktora) minimālo iekšējo vajadzību segšanai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738157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4D817BFA-8938-5541-BA3C-AC8E6A240E21}"/>
              </a:ext>
            </a:extLst>
          </p:cNvPr>
          <p:cNvSpPr txBox="1"/>
          <p:nvPr/>
        </p:nvSpPr>
        <p:spPr>
          <a:xfrm>
            <a:off x="9202821" y="3682981"/>
            <a:ext cx="29049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Mērķis – maksimāli segt šo atlikumu ar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vēju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samazinot atkarību no dabasgāzes (koģenerācijās)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376A56-226E-79DD-2FD3-FC3F5FE55D18}"/>
              </a:ext>
            </a:extLst>
          </p:cNvPr>
          <p:cNvSpPr txBox="1"/>
          <p:nvPr/>
        </p:nvSpPr>
        <p:spPr>
          <a:xfrm>
            <a:off x="609600" y="5152189"/>
            <a:ext cx="95425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Lai Latvija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enerģētiski neatkarīgi un videi draudzīgi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segtu visu 7 </a:t>
            </a:r>
            <a:r>
              <a:rPr lang="lv-LV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TWh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elektroenerģijas patēriņu: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Vēja parkiem jānodrošina aptuveni 950–1150 MW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jaudas (atkarībā no HES un saules devuma).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Šī ir </a:t>
            </a: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minimālā nepieciešamā jauda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ja vēlamies izvairīties no dabasgāzes un importa.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Papildu jauda virs šī līmeņa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ļautu ražot elektroenerģiju eksportam.</a:t>
            </a:r>
          </a:p>
        </p:txBody>
      </p:sp>
    </p:spTree>
    <p:extLst>
      <p:ext uri="{BB962C8B-B14F-4D97-AF65-F5344CB8AC3E}">
        <p14:creationId xmlns:p14="http://schemas.microsoft.com/office/powerpoint/2010/main" val="3156383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D3C89BF4-4731-C930-CD0B-7D69C60C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487"/>
            <a:ext cx="10515600" cy="1325563"/>
          </a:xfrm>
        </p:spPr>
        <p:txBody>
          <a:bodyPr/>
          <a:lstStyle/>
          <a:p>
            <a:r>
              <a:rPr lang="lv-LV" dirty="0"/>
              <a:t>1.6.Kopsavilkums un secinājums</a:t>
            </a:r>
          </a:p>
        </p:txBody>
      </p:sp>
      <p:graphicFrame>
        <p:nvGraphicFramePr>
          <p:cNvPr id="11" name="Tabula 10">
            <a:extLst>
              <a:ext uri="{FF2B5EF4-FFF2-40B4-BE49-F238E27FC236}">
                <a16:creationId xmlns:a16="http://schemas.microsoft.com/office/drawing/2014/main" id="{F754BD54-5FD1-1393-C9C8-44E9868EB2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645754"/>
              </p:ext>
            </p:extLst>
          </p:nvPr>
        </p:nvGraphicFramePr>
        <p:xfrm>
          <a:off x="2304797" y="1346181"/>
          <a:ext cx="7086600" cy="28489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767656">
                  <a:extLst>
                    <a:ext uri="{9D8B030D-6E8A-4147-A177-3AD203B41FA5}">
                      <a16:colId xmlns:a16="http://schemas.microsoft.com/office/drawing/2014/main" val="1792338889"/>
                    </a:ext>
                  </a:extLst>
                </a:gridCol>
                <a:gridCol w="4318944">
                  <a:extLst>
                    <a:ext uri="{9D8B030D-6E8A-4147-A177-3AD203B41FA5}">
                      <a16:colId xmlns:a16="http://schemas.microsoft.com/office/drawing/2014/main" val="2005960684"/>
                    </a:ext>
                  </a:extLst>
                </a:gridCol>
              </a:tblGrid>
              <a:tr h="3800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Faktors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Statuss 2025.g.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79703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Uzstādītā vēja jauda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~140 MW (ļoti maz, salīdzinot ar Igauniju, Lietuvu)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48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b="1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Pieslēguma</a:t>
                      </a:r>
                      <a:r>
                        <a:rPr lang="lv-LV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pieteikumi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~1,2 GW (vējš) + 4,8 GW (saule)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0806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Tehniskās infrastruktūras spēja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AST spēj uzņemt līdz 3,5 GW vēja jaudas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7888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Potenciāls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Piekrastē 15 GW + iekšzemē 3–4 GW = ~60 </a:t>
                      </a:r>
                      <a:r>
                        <a:rPr lang="lv-LV" dirty="0" err="1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TWh</a:t>
                      </a:r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2481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Mērķi līdz 2030.g.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n-NO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NEKP: 800 MW; </a:t>
                      </a:r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</a:t>
                      </a:r>
                      <a:r>
                        <a:rPr lang="nn-NO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Stratēģija: 1500 MW </a:t>
                      </a:r>
                      <a:endParaRPr lang="lv-LV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nn-NO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100 % elektroenerģija no AER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40870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Izaicinājumi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lv-LV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Politiskā un administratīvā bremze; vides bažas; tīkla mazspēja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068210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10AE121E-11B5-E2E6-6E99-098BA4AB51A2}"/>
              </a:ext>
            </a:extLst>
          </p:cNvPr>
          <p:cNvSpPr txBox="1"/>
          <p:nvPr/>
        </p:nvSpPr>
        <p:spPr>
          <a:xfrm>
            <a:off x="499444" y="4195081"/>
            <a:ext cx="10697307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Secinājums</a:t>
            </a:r>
          </a:p>
          <a:p>
            <a:pPr>
              <a:buNone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Latvijas vēja enerģija vēl ir attīstības sākumā — pašreizējie uzstādītie apjomi (140 MW) būtiski atpaliek no deklarētajiem mērķiem (800–1500 MW). Joprojām notiek aktīva sagatavošanās jaunajiem projektiem, taču iztrūkst ātras un efektīvas realizācijas.</a:t>
            </a:r>
          </a:p>
          <a:p>
            <a:pPr>
              <a:buNone/>
            </a:pPr>
            <a:endParaRPr lang="lv-LV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None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Lai sasniegtu ambiciozos plānus, nepieciešama: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administratīvo procesu vienkāršošana,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starpinstitucionāla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koordinācija,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finanšu atbalsta mehānismi,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tīkla kapacitātes palielināšana,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sabiedrības izpratnes veicināšana</a:t>
            </a: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718DA0-6D80-7AD9-9675-F43885B44193}"/>
              </a:ext>
            </a:extLst>
          </p:cNvPr>
          <p:cNvSpPr txBox="1"/>
          <p:nvPr/>
        </p:nvSpPr>
        <p:spPr>
          <a:xfrm>
            <a:off x="6448096" y="5217603"/>
            <a:ext cx="52444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Sasniedzamie mērķi: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/>
              <a:t>uzlabota enerģētiskā neatkarība,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/>
              <a:t>samazinātas emisijas;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stabila</a:t>
            </a:r>
            <a:r>
              <a:rPr lang="lv-LV" dirty="0"/>
              <a:t>, ilgtspējīga enerģijas nākotne.</a:t>
            </a:r>
          </a:p>
        </p:txBody>
      </p:sp>
    </p:spTree>
    <p:extLst>
      <p:ext uri="{BB962C8B-B14F-4D97-AF65-F5344CB8AC3E}">
        <p14:creationId xmlns:p14="http://schemas.microsoft.com/office/powerpoint/2010/main" val="312032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3755</TotalTime>
  <Words>1592</Words>
  <Application>Microsoft Office PowerPoint</Application>
  <PresentationFormat>Platekrāna</PresentationFormat>
  <Paragraphs>208</Paragraphs>
  <Slides>19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19</vt:i4>
      </vt:variant>
    </vt:vector>
  </HeadingPairs>
  <TitlesOfParts>
    <vt:vector size="25" baseType="lpstr">
      <vt:lpstr>Calibri</vt:lpstr>
      <vt:lpstr>Arial</vt:lpstr>
      <vt:lpstr>Wingdings</vt:lpstr>
      <vt:lpstr>Open Sans SemiBold</vt:lpstr>
      <vt:lpstr>Open Sans</vt:lpstr>
      <vt:lpstr>Office Theme</vt:lpstr>
      <vt:lpstr>PowerPoint prezentācija</vt:lpstr>
      <vt:lpstr>Prezentācijas saturs</vt:lpstr>
      <vt:lpstr>1.Esošā vēja enerģijas attīstības situācija Latvijā</vt:lpstr>
      <vt:lpstr>1.1.Elektroenerģijas patēriņš Latvijā</vt:lpstr>
      <vt:lpstr>1.2.Avoti elektroenerģijas ražošanai Latvijā</vt:lpstr>
      <vt:lpstr>1.3.Enerģijas ražošanas avoti un struktūra</vt:lpstr>
      <vt:lpstr>1.4.Vēja enerģijas esošā situācija</vt:lpstr>
      <vt:lpstr>1.5.Kāda vēja parkos saražotā jauda Latvijai reāli ir nepieciešama?</vt:lpstr>
      <vt:lpstr>1.6.Kopsavilkums un secinājums</vt:lpstr>
      <vt:lpstr>2.Reģionālās analīzes</vt:lpstr>
      <vt:lpstr>2.1.BIOWIND mērķis</vt:lpstr>
      <vt:lpstr>2.2.Reģionālās analīzes</vt:lpstr>
      <vt:lpstr>2.3.Ilgtspējas stratēģija</vt:lpstr>
      <vt:lpstr>2.4.Izaicinājumi un ieteikumi</vt:lpstr>
      <vt:lpstr>3.Pilotprojekts</vt:lpstr>
      <vt:lpstr>3.1.Pilotprojekts: sabiedrības iesaiste vēja enerģijas plānošanā</vt:lpstr>
      <vt:lpstr>3.2.Pilotaktivitātes posmi</vt:lpstr>
      <vt:lpstr>3.3.Pilotaktivitātes uzdevumi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Kurth</dc:creator>
  <cp:lastModifiedBy>Evija Ērkšķe</cp:lastModifiedBy>
  <cp:revision>143</cp:revision>
  <dcterms:created xsi:type="dcterms:W3CDTF">2021-10-28T12:22:03Z</dcterms:created>
  <dcterms:modified xsi:type="dcterms:W3CDTF">2025-08-29T12:19:10Z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0x010100311D2DF3EBC7804E8A2B82BBCDA4442D</vt:lpwstr>
  </property>
  <property fmtid="{D5CDD505-2E9C-101B-9397-08002B2CF9AE}" pid="3" name="MediaServiceImageTags">
    <vt:lpwstr/>
  </property>
</Properties>
</file>