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317" r:id="rId7"/>
    <p:sldId id="543" r:id="rId8"/>
    <p:sldId id="545" r:id="rId9"/>
    <p:sldId id="546" r:id="rId10"/>
    <p:sldId id="539" r:id="rId11"/>
    <p:sldId id="547" r:id="rId12"/>
    <p:sldId id="548" r:id="rId13"/>
    <p:sldId id="549" r:id="rId14"/>
    <p:sldId id="550" r:id="rId15"/>
    <p:sldId id="552" r:id="rId16"/>
    <p:sldId id="553" r:id="rId17"/>
    <p:sldId id="551" r:id="rId18"/>
    <p:sldId id="42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0C703-A927-3E14-BE76-2064D92C9813}" name="Mayor, Beatriz" initials="MB" userId="S::beatriz.mayor@ricardo.com::ad44bb26-21f9-42b3-83e9-15a4d8c42d74" providerId="AD"/>
  <p188:author id="{8BFF2D0A-4A99-4129-713E-0426B769EAE5}" name="McGuire, Clare" initials="MC" userId="S::Clare.McGuire@ricardo.com::5f5e8aa3-fa0f-42ea-b385-8c32c7f3d189" providerId="AD"/>
  <p188:author id="{B265541A-3EAB-5094-A08E-63C057D2EC34}" name="Paul, Arun" initials="PA" userId="S::arun.paul@ricardo.com::0ae6f0d7-6b67-42ae-862d-a3ca1bf9122e" providerId="AD"/>
  <p188:author id="{622F983B-6A61-43CF-7171-6AEE54E3B5EB}" name="Mayor, Beatriz" initials="MB" userId="S::Beatriz.Mayor@ricardo.com::ad44bb26-21f9-42b3-83e9-15a4d8c42d74" providerId="AD"/>
  <p188:author id="{97798052-5CC1-2D1D-A403-C72C6534AFC5}" name="Alvarez, Martina" initials="AM" userId="S::Martina.Alvarez@ricardo.com::28193705-f5ed-4b76-8afd-8e3639c63af0" providerId="AD"/>
  <p188:author id="{2B712160-A592-44BB-FD03-1BF1D6CA5043}" name="Fernandez Milan, Blanca" initials="FMB" userId="S::Blanca.FernandezMilan@ricardo.com::d748de97-e0dc-4c8f-aff6-be7b944b540c" providerId="AD"/>
  <p188:author id="{2DB165AC-C979-38E4-E9A9-BF8452B21262}" name="Manuel" initials="M" userId="d524dbcee07e52a1" providerId="Windows Live"/>
  <p188:author id="{B2252EE3-AEB6-5FA6-5501-B0C9EE8E00D5}" name="BONVISSUTO Irene (CLIMA)" initials="B(" userId="S::irene.bonvissuto_ec.europa.eu#ext#@ricardogroup.onmicrosoft.com::895a9f87-1d23-4164-ad6e-a6118bad267e" providerId="AD"/>
  <p188:author id="{017B1BE8-0AEC-80DE-FE8A-41518FAFC129}" name="Smithers, Richard" initials="SR" userId="S::richard.smithers@ricardo.com::ce4114ad-eb9a-4c46-a0b3-3fe19d17c1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DEE"/>
    <a:srgbClr val="0356B1"/>
    <a:srgbClr val="00A6B6"/>
    <a:srgbClr val="00956E"/>
    <a:srgbClr val="136065"/>
    <a:srgbClr val="1E858B"/>
    <a:srgbClr val="CCD9DA"/>
    <a:srgbClr val="012751"/>
    <a:srgbClr val="0F4245"/>
    <a:srgbClr val="7623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05" autoAdjust="0"/>
  </p:normalViewPr>
  <p:slideViewPr>
    <p:cSldViewPr snapToGrid="0">
      <p:cViewPr varScale="1">
        <p:scale>
          <a:sx n="90" d="100"/>
          <a:sy n="90" d="100"/>
        </p:scale>
        <p:origin x="66" y="180"/>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02/09/2025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b="1" dirty="0">
              <a:solidFill>
                <a:srgbClr val="000000"/>
              </a:solidFill>
              <a:latin typeface="Calibri"/>
              <a:cs typeface="Calibri"/>
            </a:endParaRPr>
          </a:p>
          <a:p>
            <a:r>
              <a:rPr lang="en-US" sz="1800" b="1" dirty="0">
                <a:solidFill>
                  <a:srgbClr val="000000"/>
                </a:solidFill>
                <a:latin typeface="Calibri"/>
                <a:cs typeface="Calibri"/>
              </a:rPr>
              <a:t>Recording</a:t>
            </a:r>
            <a:r>
              <a:rPr lang="en-US" sz="1800" b="1" i="0" dirty="0">
                <a:solidFill>
                  <a:srgbClr val="000000"/>
                </a:solidFill>
                <a:effectLst/>
                <a:latin typeface="Calibri"/>
                <a:cs typeface="Calibri"/>
              </a:rPr>
              <a:t> starts.</a:t>
            </a:r>
            <a:endParaRPr lang="en-GB" b="1" dirty="0">
              <a:latin typeface="Calibri"/>
              <a:cs typeface="Calibri"/>
            </a:endParaRPr>
          </a:p>
        </p:txBody>
      </p:sp>
      <p:sp>
        <p:nvSpPr>
          <p:cNvPr id="4" name="Slide Number Placeholder 3"/>
          <p:cNvSpPr>
            <a:spLocks noGrp="1"/>
          </p:cNvSpPr>
          <p:nvPr>
            <p:ph type="sldNum" sz="quarter" idx="5"/>
          </p:nvPr>
        </p:nvSpPr>
        <p:spPr/>
        <p:txBody>
          <a:bodyPr/>
          <a:lstStyle/>
          <a:p>
            <a:fld id="{B39B1917-2C3C-4110-92FE-AEF9B556646A}" type="slidenum">
              <a:rPr lang="en-GB" smtClean="0"/>
              <a:t>1</a:t>
            </a:fld>
            <a:endParaRPr lang="en-GB" dirty="0"/>
          </a:p>
        </p:txBody>
      </p:sp>
    </p:spTree>
    <p:extLst>
      <p:ext uri="{BB962C8B-B14F-4D97-AF65-F5344CB8AC3E}">
        <p14:creationId xmlns:p14="http://schemas.microsoft.com/office/powerpoint/2010/main" val="20212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1">
              <a:cs typeface="Calibri"/>
            </a:endParaRPr>
          </a:p>
          <a:p>
            <a:pPr marL="0" indent="0">
              <a:buFontTx/>
              <a:buNone/>
            </a:pPr>
            <a:r>
              <a:rPr lang="en-GB" b="1" dirty="0">
                <a:cs typeface="Calibri"/>
              </a:rPr>
              <a:t>Recording stops.</a:t>
            </a:r>
          </a:p>
          <a:p>
            <a:endParaRPr lang="en-GB"/>
          </a:p>
        </p:txBody>
      </p:sp>
      <p:sp>
        <p:nvSpPr>
          <p:cNvPr id="4" name="Slide Number Placeholder 3"/>
          <p:cNvSpPr>
            <a:spLocks noGrp="1"/>
          </p:cNvSpPr>
          <p:nvPr>
            <p:ph type="sldNum" sz="quarter" idx="5"/>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3823495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0" y="248"/>
            <a:ext cx="12190861" cy="6857502"/>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793722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8AECBDED-3756-8B8B-6AF6-AA67916DC1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 y="0"/>
            <a:ext cx="12191238" cy="6858000"/>
          </a:xfrm>
          <a:prstGeom prst="rect">
            <a:avLst/>
          </a:prstGeom>
        </p:spPr>
      </p:pic>
      <p:sp>
        <p:nvSpPr>
          <p:cNvPr id="4" name="Title 1"/>
          <p:cNvSpPr>
            <a:spLocks noGrp="1"/>
          </p:cNvSpPr>
          <p:nvPr>
            <p:ph type="ctrTitle"/>
          </p:nvPr>
        </p:nvSpPr>
        <p:spPr>
          <a:xfrm>
            <a:off x="1433015" y="4585643"/>
            <a:ext cx="10399593" cy="603239"/>
          </a:xfrm>
          <a:prstGeom prst="rect">
            <a:avLst/>
          </a:prstGeom>
        </p:spPr>
        <p:txBody>
          <a:bodyPr anchor="b">
            <a:normAutofit/>
          </a:bodyPr>
          <a:lstStyle>
            <a:lvl1pPr algn="l">
              <a:defRPr sz="32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611010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7" y="0"/>
            <a:ext cx="12191748" cy="6858000"/>
          </a:xfrm>
          <a:prstGeom prst="rect">
            <a:avLst/>
          </a:prstGeom>
        </p:spPr>
      </p:pic>
      <p:sp>
        <p:nvSpPr>
          <p:cNvPr id="10" name="Content Placeholder 2"/>
          <p:cNvSpPr>
            <a:spLocks noGrp="1"/>
          </p:cNvSpPr>
          <p:nvPr>
            <p:ph idx="1"/>
          </p:nvPr>
        </p:nvSpPr>
        <p:spPr>
          <a:xfrm>
            <a:off x="570201" y="3592040"/>
            <a:ext cx="11045709" cy="1184149"/>
          </a:xfrm>
          <a:prstGeom prst="rect">
            <a:avLst/>
          </a:prstGeom>
        </p:spPr>
        <p:txBody>
          <a:bodyPr/>
          <a:lstStyle>
            <a:lvl1pPr marL="0" indent="0" algn="ctr">
              <a:buClr>
                <a:srgbClr val="CC2F2F"/>
              </a:buClr>
              <a:buNone/>
              <a:defRPr>
                <a:solidFill>
                  <a:schemeClr val="accent1"/>
                </a:solidFill>
                <a:latin typeface="Arial" panose="020B0604020202020204" pitchFamily="34" charset="0"/>
                <a:cs typeface="Arial" panose="020B0604020202020204"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p:txBody>
      </p:sp>
    </p:spTree>
    <p:extLst>
      <p:ext uri="{BB962C8B-B14F-4D97-AF65-F5344CB8AC3E}">
        <p14:creationId xmlns:p14="http://schemas.microsoft.com/office/powerpoint/2010/main" val="98941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 id="2147483672" r:id="rId21"/>
    <p:sldLayoutId id="2147483674" r:id="rId22"/>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hyperlink" Target="mailto:raitis.madzulis@zpr.gov.lv" TargetMode="Externa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mailto:julija@environment.lv" TargetMode="External"/><Relationship Id="rId2" Type="http://schemas.openxmlformats.org/officeDocument/2006/relationships/hyperlink" Target="mailto:olga@environment.lv" TargetMode="Externa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raitis.madzulis@zpr.gov.lv" TargetMode="External"/><Relationship Id="rId1" Type="http://schemas.openxmlformats.org/officeDocument/2006/relationships/slideLayout" Target="../slideLayouts/slideLayout20.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216" y="4751855"/>
            <a:ext cx="7844334" cy="619124"/>
          </a:xfrm>
        </p:spPr>
        <p:txBody>
          <a:bodyPr>
            <a:normAutofit/>
          </a:bodyPr>
          <a:lstStyle/>
          <a:p>
            <a:r>
              <a:rPr lang="lv-LV" dirty="0"/>
              <a:t>MIP4Adapt atbalsts ZPR</a:t>
            </a:r>
            <a:endParaRPr lang="en-GB" dirty="0"/>
          </a:p>
        </p:txBody>
      </p:sp>
    </p:spTree>
    <p:extLst>
      <p:ext uri="{BB962C8B-B14F-4D97-AF65-F5344CB8AC3E}">
        <p14:creationId xmlns:p14="http://schemas.microsoft.com/office/powerpoint/2010/main" val="135798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C561-B02F-541B-05FA-BAEFBC708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9F705C-8987-85B9-81D3-9458A24CF92F}"/>
              </a:ext>
            </a:extLst>
          </p:cNvPr>
          <p:cNvSpPr>
            <a:spLocks noGrp="1"/>
          </p:cNvSpPr>
          <p:nvPr>
            <p:ph type="title"/>
          </p:nvPr>
        </p:nvSpPr>
        <p:spPr>
          <a:xfrm>
            <a:off x="499033" y="1382320"/>
            <a:ext cx="11045707" cy="638183"/>
          </a:xfrm>
          <a:prstGeom prst="rect">
            <a:avLst/>
          </a:prstGeom>
        </p:spPr>
        <p:txBody>
          <a:bodyPr>
            <a:normAutofit/>
          </a:bodyPr>
          <a:lstStyle/>
          <a:p>
            <a:r>
              <a:rPr lang="lv-LV" dirty="0">
                <a:latin typeface="Arial"/>
                <a:cs typeface="Arial"/>
              </a:rPr>
              <a:t>Kas plānots zem «</a:t>
            </a:r>
            <a:r>
              <a:rPr lang="lv-LV" dirty="0" err="1">
                <a:latin typeface="Arial"/>
                <a:cs typeface="Arial"/>
              </a:rPr>
              <a:t>Type</a:t>
            </a:r>
            <a:r>
              <a:rPr lang="lv-LV" dirty="0">
                <a:latin typeface="Arial"/>
                <a:cs typeface="Arial"/>
              </a:rPr>
              <a:t> 3» - 1. pasākums</a:t>
            </a:r>
            <a:endParaRPr lang="en-GB" dirty="0"/>
          </a:p>
        </p:txBody>
      </p:sp>
      <p:sp>
        <p:nvSpPr>
          <p:cNvPr id="6" name="Content Placeholder 2">
            <a:extLst>
              <a:ext uri="{FF2B5EF4-FFF2-40B4-BE49-F238E27FC236}">
                <a16:creationId xmlns:a16="http://schemas.microsoft.com/office/drawing/2014/main" id="{31FE4D92-BA5C-AAAE-0956-9C53CB2FC4DD}"/>
              </a:ext>
            </a:extLst>
          </p:cNvPr>
          <p:cNvSpPr txBox="1">
            <a:spLocks/>
          </p:cNvSpPr>
          <p:nvPr/>
        </p:nvSpPr>
        <p:spPr>
          <a:xfrm>
            <a:off x="409165" y="2261789"/>
            <a:ext cx="11222854" cy="431120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100000"/>
              </a:lnSpc>
              <a:spcBef>
                <a:spcPts val="500"/>
              </a:spcBef>
              <a:spcAft>
                <a:spcPts val="1800"/>
              </a:spcAft>
              <a:buClr>
                <a:schemeClr val="tx2"/>
              </a:buClr>
              <a:buFont typeface="Segoe UI" panose="020B0502040204020203"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solidFill>
                  <a:schemeClr val="tx1">
                    <a:lumMod val="75000"/>
                  </a:schemeClr>
                </a:solidFill>
                <a:latin typeface="Arial"/>
                <a:cs typeface="Arial"/>
              </a:rPr>
              <a:t>Nepieciešams vienoties par </a:t>
            </a:r>
            <a:r>
              <a:rPr lang="lv-LV" dirty="0" err="1">
                <a:solidFill>
                  <a:schemeClr val="tx1">
                    <a:lumMod val="75000"/>
                  </a:schemeClr>
                </a:solidFill>
                <a:latin typeface="Arial"/>
                <a:cs typeface="Arial"/>
              </a:rPr>
              <a:t>pilotteritoriju</a:t>
            </a:r>
            <a:r>
              <a:rPr lang="lv-LV" dirty="0">
                <a:solidFill>
                  <a:schemeClr val="tx1">
                    <a:lumMod val="75000"/>
                  </a:schemeClr>
                </a:solidFill>
                <a:latin typeface="Arial"/>
                <a:cs typeface="Arial"/>
              </a:rPr>
              <a:t>:</a:t>
            </a:r>
          </a:p>
          <a:p>
            <a:pPr lvl="1"/>
            <a:r>
              <a:rPr lang="lv-LV" dirty="0">
                <a:solidFill>
                  <a:schemeClr val="tx1">
                    <a:lumMod val="75000"/>
                  </a:schemeClr>
                </a:solidFill>
                <a:latin typeface="Arial"/>
                <a:cs typeface="Arial"/>
              </a:rPr>
              <a:t>Ja zeltgalvīte – publiska teritorija, </a:t>
            </a:r>
            <a:r>
              <a:rPr lang="lv-LV" u="sng" dirty="0">
                <a:solidFill>
                  <a:schemeClr val="tx2"/>
                </a:solidFill>
                <a:latin typeface="Arial"/>
                <a:cs typeface="Arial"/>
              </a:rPr>
              <a:t>kur šogad vismaz 1x veikta pļaušana</a:t>
            </a:r>
          </a:p>
          <a:p>
            <a:pPr lvl="1"/>
            <a:r>
              <a:rPr lang="lv-LV" dirty="0">
                <a:solidFill>
                  <a:schemeClr val="tx1">
                    <a:lumMod val="75000"/>
                  </a:schemeClr>
                </a:solidFill>
                <a:latin typeface="Arial"/>
                <a:cs typeface="Arial"/>
              </a:rPr>
              <a:t>Prioritāri – teritorija ar publisku funkciju, lai palielinātu sabiedrības interesi un iesaisti</a:t>
            </a:r>
          </a:p>
          <a:p>
            <a:pPr lvl="1"/>
            <a:r>
              <a:rPr lang="lv-LV" dirty="0">
                <a:solidFill>
                  <a:schemeClr val="tx1">
                    <a:lumMod val="75000"/>
                  </a:schemeClr>
                </a:solidFill>
                <a:latin typeface="Arial"/>
                <a:cs typeface="Arial"/>
              </a:rPr>
              <a:t>Vēlams – </a:t>
            </a:r>
            <a:r>
              <a:rPr lang="lv-LV" dirty="0" err="1">
                <a:solidFill>
                  <a:schemeClr val="tx1">
                    <a:lumMod val="75000"/>
                  </a:schemeClr>
                </a:solidFill>
                <a:latin typeface="Arial"/>
                <a:cs typeface="Arial"/>
              </a:rPr>
              <a:t>Natura</a:t>
            </a:r>
            <a:r>
              <a:rPr lang="lv-LV" dirty="0">
                <a:solidFill>
                  <a:schemeClr val="tx1">
                    <a:lumMod val="75000"/>
                  </a:schemeClr>
                </a:solidFill>
                <a:latin typeface="Arial"/>
                <a:cs typeface="Arial"/>
              </a:rPr>
              <a:t> 200 teritorija (nav obligāti)</a:t>
            </a:r>
          </a:p>
          <a:p>
            <a:pPr lvl="1"/>
            <a:r>
              <a:rPr lang="lv-LV" dirty="0">
                <a:solidFill>
                  <a:schemeClr val="tx1">
                    <a:lumMod val="75000"/>
                  </a:schemeClr>
                </a:solidFill>
                <a:latin typeface="Arial"/>
                <a:cs typeface="Arial"/>
              </a:rPr>
              <a:t>Vēlams – viegli piekļūstama (pilsētu vai ciemu tuvumā)</a:t>
            </a:r>
          </a:p>
          <a:p>
            <a:endParaRPr lang="lv-LV" sz="1600" dirty="0">
              <a:solidFill>
                <a:schemeClr val="tx1">
                  <a:lumMod val="75000"/>
                </a:schemeClr>
              </a:solidFill>
              <a:latin typeface="Arial"/>
              <a:cs typeface="Arial"/>
            </a:endParaRPr>
          </a:p>
          <a:p>
            <a:pPr marL="0" indent="0">
              <a:lnSpc>
                <a:spcPct val="115000"/>
              </a:lnSpc>
              <a:spcAft>
                <a:spcPts val="800"/>
              </a:spcAft>
              <a:buFont typeface="Arial" panose="020B0604020202020204" pitchFamily="34" charset="0"/>
              <a:buNone/>
            </a:pPr>
            <a:endParaRPr lang="en-GB" sz="1800" dirty="0">
              <a:solidFill>
                <a:schemeClr val="tx1">
                  <a:lumMod val="75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BE" sz="4000" dirty="0">
              <a:solidFill>
                <a:schemeClr val="tx1">
                  <a:lumMod val="75000"/>
                </a:schemeClr>
              </a:solidFill>
              <a:ea typeface="Calibri" panose="020F0502020204030204" pitchFamily="34" charset="0"/>
            </a:endParaRPr>
          </a:p>
        </p:txBody>
      </p:sp>
      <p:sp>
        <p:nvSpPr>
          <p:cNvPr id="4" name="AutoShape 6" descr="Agritourism | Travel Iowa">
            <a:extLst>
              <a:ext uri="{FF2B5EF4-FFF2-40B4-BE49-F238E27FC236}">
                <a16:creationId xmlns:a16="http://schemas.microsoft.com/office/drawing/2014/main" id="{CB1A5C47-5C8A-B856-01C1-DAC3B882093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3809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0AEE0-B67D-8B67-9023-56AE9EAE4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DA313-C84A-0FE8-44DD-DAAC6BDE5F60}"/>
              </a:ext>
            </a:extLst>
          </p:cNvPr>
          <p:cNvSpPr>
            <a:spLocks noGrp="1"/>
          </p:cNvSpPr>
          <p:nvPr>
            <p:ph type="title"/>
          </p:nvPr>
        </p:nvSpPr>
        <p:spPr>
          <a:xfrm>
            <a:off x="499033" y="1382320"/>
            <a:ext cx="11045707" cy="638183"/>
          </a:xfrm>
          <a:prstGeom prst="rect">
            <a:avLst/>
          </a:prstGeom>
        </p:spPr>
        <p:txBody>
          <a:bodyPr>
            <a:normAutofit/>
          </a:bodyPr>
          <a:lstStyle/>
          <a:p>
            <a:r>
              <a:rPr lang="lv-LV" dirty="0">
                <a:latin typeface="Arial"/>
                <a:cs typeface="Arial"/>
              </a:rPr>
              <a:t>Kas plānots zem «</a:t>
            </a:r>
            <a:r>
              <a:rPr lang="lv-LV" dirty="0" err="1">
                <a:latin typeface="Arial"/>
                <a:cs typeface="Arial"/>
              </a:rPr>
              <a:t>Type</a:t>
            </a:r>
            <a:r>
              <a:rPr lang="lv-LV" dirty="0">
                <a:latin typeface="Arial"/>
                <a:cs typeface="Arial"/>
              </a:rPr>
              <a:t> 3» - 1. pasākums</a:t>
            </a:r>
            <a:endParaRPr lang="en-GB" dirty="0"/>
          </a:p>
        </p:txBody>
      </p:sp>
      <p:sp>
        <p:nvSpPr>
          <p:cNvPr id="6" name="Content Placeholder 2">
            <a:extLst>
              <a:ext uri="{FF2B5EF4-FFF2-40B4-BE49-F238E27FC236}">
                <a16:creationId xmlns:a16="http://schemas.microsoft.com/office/drawing/2014/main" id="{2B398863-C796-DE8B-5FDD-3E4752599B72}"/>
              </a:ext>
            </a:extLst>
          </p:cNvPr>
          <p:cNvSpPr txBox="1">
            <a:spLocks/>
          </p:cNvSpPr>
          <p:nvPr/>
        </p:nvSpPr>
        <p:spPr>
          <a:xfrm>
            <a:off x="409165" y="2261789"/>
            <a:ext cx="11222854" cy="431120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100000"/>
              </a:lnSpc>
              <a:spcBef>
                <a:spcPts val="500"/>
              </a:spcBef>
              <a:spcAft>
                <a:spcPts val="1800"/>
              </a:spcAft>
              <a:buClr>
                <a:schemeClr val="tx2"/>
              </a:buClr>
              <a:buFont typeface="Segoe UI" panose="020B0502040204020203"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solidFill>
                  <a:schemeClr val="tx1">
                    <a:lumMod val="75000"/>
                  </a:schemeClr>
                </a:solidFill>
                <a:latin typeface="Arial"/>
                <a:cs typeface="Arial"/>
              </a:rPr>
              <a:t>MIP4Adapt/ELLE dabas eksperte sniegs izzinošu informāciju un interesantus faktus par invazīvajām sugām un kāpēc tās nepieciešams apkarot </a:t>
            </a:r>
          </a:p>
          <a:p>
            <a:r>
              <a:rPr lang="lv-LV" dirty="0">
                <a:solidFill>
                  <a:schemeClr val="tx1">
                    <a:lumMod val="75000"/>
                  </a:schemeClr>
                </a:solidFill>
                <a:latin typeface="Arial"/>
                <a:cs typeface="Arial"/>
              </a:rPr>
              <a:t>Talku vadīs MIP4Adapt un Dabas aizsardzības pārvaldes eksperti</a:t>
            </a:r>
          </a:p>
          <a:p>
            <a:r>
              <a:rPr lang="lv-LV" dirty="0">
                <a:solidFill>
                  <a:schemeClr val="tx1">
                    <a:lumMod val="75000"/>
                  </a:schemeClr>
                </a:solidFill>
                <a:latin typeface="Arial"/>
                <a:cs typeface="Arial"/>
              </a:rPr>
              <a:t>DAP atbalstīs ar inventāru – cimdi, ja nepieciešams, aprīkojums ošlapu kļavas apkarošanai, kā arī mazas balvas talkas dalībniekiem (spēle, atstarotāji)</a:t>
            </a:r>
          </a:p>
          <a:p>
            <a:r>
              <a:rPr lang="lv-LV" dirty="0">
                <a:solidFill>
                  <a:schemeClr val="tx2"/>
                </a:solidFill>
                <a:latin typeface="Arial"/>
                <a:cs typeface="Arial"/>
              </a:rPr>
              <a:t>Nepieciešama pašvaldību iesaiste gan darbos, gan ar publicitāti, gan ar inventāru (lāpstas + uzkodas un tēja)!</a:t>
            </a:r>
          </a:p>
          <a:p>
            <a:pPr marL="0" indent="0" algn="ctr">
              <a:buNone/>
            </a:pPr>
            <a:r>
              <a:rPr lang="lv-LV" sz="1800" dirty="0">
                <a:solidFill>
                  <a:schemeClr val="accent1">
                    <a:lumMod val="75000"/>
                  </a:schemeClr>
                </a:solidFill>
                <a:latin typeface="Arial"/>
                <a:cs typeface="Arial"/>
              </a:rPr>
              <a:t>Ja ir iespēja iesaistīties, palīdzot ar inventāru (lāpstas, cimdi), iesaistīt skolēnus u.c., rakstiet </a:t>
            </a:r>
            <a:r>
              <a:rPr lang="lv-LV" sz="1800" dirty="0" err="1">
                <a:solidFill>
                  <a:schemeClr val="accent1">
                    <a:lumMod val="75000"/>
                  </a:schemeClr>
                </a:solidFill>
                <a:latin typeface="Arial"/>
                <a:cs typeface="Arial"/>
                <a:hlinkClick r:id="rId2"/>
              </a:rPr>
              <a:t>raitis.madzulis@zpr.gov.lv</a:t>
            </a:r>
            <a:r>
              <a:rPr lang="lv-LV" sz="1800" dirty="0">
                <a:solidFill>
                  <a:schemeClr val="accent1">
                    <a:lumMod val="75000"/>
                  </a:schemeClr>
                </a:solidFill>
                <a:latin typeface="Arial"/>
                <a:cs typeface="Arial"/>
              </a:rPr>
              <a:t> </a:t>
            </a:r>
            <a:endParaRPr lang="en-US" sz="1400" dirty="0">
              <a:solidFill>
                <a:schemeClr val="tx1">
                  <a:lumMod val="75000"/>
                </a:schemeClr>
              </a:solidFill>
            </a:endParaRPr>
          </a:p>
          <a:p>
            <a:endParaRPr lang="lv-LV" dirty="0">
              <a:solidFill>
                <a:schemeClr val="tx2"/>
              </a:solidFill>
              <a:latin typeface="Arial"/>
              <a:cs typeface="Arial"/>
            </a:endParaRPr>
          </a:p>
          <a:p>
            <a:endParaRPr lang="lv-LV" dirty="0">
              <a:solidFill>
                <a:schemeClr val="tx1">
                  <a:lumMod val="75000"/>
                </a:schemeClr>
              </a:solidFill>
              <a:latin typeface="Arial"/>
              <a:cs typeface="Arial"/>
            </a:endParaRPr>
          </a:p>
          <a:p>
            <a:endParaRPr lang="lv-LV" sz="1600" dirty="0">
              <a:solidFill>
                <a:schemeClr val="tx1">
                  <a:lumMod val="75000"/>
                </a:schemeClr>
              </a:solidFill>
              <a:latin typeface="Arial"/>
              <a:cs typeface="Arial"/>
            </a:endParaRPr>
          </a:p>
          <a:p>
            <a:pPr marL="0" indent="0">
              <a:lnSpc>
                <a:spcPct val="115000"/>
              </a:lnSpc>
              <a:spcAft>
                <a:spcPts val="800"/>
              </a:spcAft>
              <a:buFont typeface="Arial" panose="020B0604020202020204" pitchFamily="34" charset="0"/>
              <a:buNone/>
            </a:pPr>
            <a:endParaRPr lang="en-GB" sz="1800" dirty="0">
              <a:solidFill>
                <a:schemeClr val="tx1">
                  <a:lumMod val="75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BE" sz="4000" dirty="0">
              <a:solidFill>
                <a:schemeClr val="tx1">
                  <a:lumMod val="75000"/>
                </a:schemeClr>
              </a:solidFill>
              <a:ea typeface="Calibri" panose="020F0502020204030204" pitchFamily="34" charset="0"/>
            </a:endParaRPr>
          </a:p>
        </p:txBody>
      </p:sp>
      <p:sp>
        <p:nvSpPr>
          <p:cNvPr id="4" name="AutoShape 6" descr="Agritourism | Travel Iowa">
            <a:extLst>
              <a:ext uri="{FF2B5EF4-FFF2-40B4-BE49-F238E27FC236}">
                <a16:creationId xmlns:a16="http://schemas.microsoft.com/office/drawing/2014/main" id="{084B6FF5-6990-BA7D-9215-8F839C661D3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67825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5B001-528A-37FF-D001-2BE1280BF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CFCA59-7968-FF92-F90C-B6F07B4DEAB2}"/>
              </a:ext>
            </a:extLst>
          </p:cNvPr>
          <p:cNvSpPr>
            <a:spLocks noGrp="1"/>
          </p:cNvSpPr>
          <p:nvPr>
            <p:ph type="title"/>
          </p:nvPr>
        </p:nvSpPr>
        <p:spPr>
          <a:xfrm>
            <a:off x="499033" y="1382320"/>
            <a:ext cx="11045707" cy="638183"/>
          </a:xfrm>
          <a:prstGeom prst="rect">
            <a:avLst/>
          </a:prstGeom>
        </p:spPr>
        <p:txBody>
          <a:bodyPr>
            <a:normAutofit/>
          </a:bodyPr>
          <a:lstStyle/>
          <a:p>
            <a:r>
              <a:rPr lang="lv-LV" dirty="0">
                <a:latin typeface="Arial"/>
                <a:cs typeface="Arial"/>
              </a:rPr>
              <a:t>Kas plānots zem «</a:t>
            </a:r>
            <a:r>
              <a:rPr lang="lv-LV" dirty="0" err="1">
                <a:latin typeface="Arial"/>
                <a:cs typeface="Arial"/>
              </a:rPr>
              <a:t>Type</a:t>
            </a:r>
            <a:r>
              <a:rPr lang="lv-LV" dirty="0">
                <a:latin typeface="Arial"/>
                <a:cs typeface="Arial"/>
              </a:rPr>
              <a:t> 3» - 2. projekts</a:t>
            </a:r>
            <a:endParaRPr lang="en-GB" dirty="0"/>
          </a:p>
        </p:txBody>
      </p:sp>
      <p:sp>
        <p:nvSpPr>
          <p:cNvPr id="6" name="Content Placeholder 2">
            <a:extLst>
              <a:ext uri="{FF2B5EF4-FFF2-40B4-BE49-F238E27FC236}">
                <a16:creationId xmlns:a16="http://schemas.microsoft.com/office/drawing/2014/main" id="{EEED7FBE-45B6-26F9-1F30-8337DBF795F0}"/>
              </a:ext>
            </a:extLst>
          </p:cNvPr>
          <p:cNvSpPr txBox="1">
            <a:spLocks/>
          </p:cNvSpPr>
          <p:nvPr/>
        </p:nvSpPr>
        <p:spPr>
          <a:xfrm>
            <a:off x="409165" y="2261789"/>
            <a:ext cx="5392184" cy="431120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100000"/>
              </a:lnSpc>
              <a:spcBef>
                <a:spcPts val="500"/>
              </a:spcBef>
              <a:spcAft>
                <a:spcPts val="1800"/>
              </a:spcAft>
              <a:buClr>
                <a:schemeClr val="tx2"/>
              </a:buClr>
              <a:buFont typeface="Segoe UI" panose="020B0502040204020203"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solidFill>
                  <a:schemeClr val="tx1">
                    <a:lumMod val="75000"/>
                  </a:schemeClr>
                </a:solidFill>
                <a:latin typeface="Arial"/>
                <a:cs typeface="Arial"/>
              </a:rPr>
              <a:t>Saskaņošanai EK pieteikts otrs sabiedrības iesaistes projekts sadarbībā ar NATALIE projektu, kas fokusēsies uz mitrāju popularizēšanu, sniedzot informāciju par mitrāju nozīmi pielāgošanās klimata pārmaiņām kontekstā, kā arī citus interesantus faktus par mitrājiem un to pievienoto vērtību</a:t>
            </a:r>
          </a:p>
          <a:p>
            <a:r>
              <a:rPr lang="lv-LV" dirty="0">
                <a:solidFill>
                  <a:schemeClr val="tx1">
                    <a:lumMod val="75000"/>
                  </a:schemeClr>
                </a:solidFill>
                <a:latin typeface="Arial"/>
                <a:cs typeface="Arial"/>
              </a:rPr>
              <a:t>Provizoriski – Oktobris 2025</a:t>
            </a:r>
          </a:p>
          <a:p>
            <a:pPr marL="0" indent="0">
              <a:buNone/>
            </a:pPr>
            <a:endParaRPr lang="en-GB" sz="1800" dirty="0">
              <a:solidFill>
                <a:schemeClr val="tx1">
                  <a:lumMod val="75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BE" sz="4000" dirty="0">
              <a:solidFill>
                <a:schemeClr val="tx1">
                  <a:lumMod val="75000"/>
                </a:schemeClr>
              </a:solidFill>
              <a:ea typeface="Calibri" panose="020F0502020204030204" pitchFamily="34" charset="0"/>
            </a:endParaRPr>
          </a:p>
        </p:txBody>
      </p:sp>
      <p:sp>
        <p:nvSpPr>
          <p:cNvPr id="4" name="AutoShape 6" descr="Agritourism | Travel Iowa">
            <a:extLst>
              <a:ext uri="{FF2B5EF4-FFF2-40B4-BE49-F238E27FC236}">
                <a16:creationId xmlns:a16="http://schemas.microsoft.com/office/drawing/2014/main" id="{B97AD7BE-C8B3-95A1-0665-1340D470280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C0C60373-3B85-6EF0-194D-E6040CCFFC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261789"/>
            <a:ext cx="5392184" cy="36857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E7FC61-FEB9-7E55-8272-450D1063BF83}"/>
              </a:ext>
            </a:extLst>
          </p:cNvPr>
          <p:cNvSpPr txBox="1"/>
          <p:nvPr/>
        </p:nvSpPr>
        <p:spPr>
          <a:xfrm>
            <a:off x="5943600" y="6050372"/>
            <a:ext cx="1805626" cy="276999"/>
          </a:xfrm>
          <a:prstGeom prst="rect">
            <a:avLst/>
          </a:prstGeom>
          <a:noFill/>
        </p:spPr>
        <p:txBody>
          <a:bodyPr wrap="square" rtlCol="0">
            <a:spAutoFit/>
          </a:bodyPr>
          <a:lstStyle/>
          <a:p>
            <a:r>
              <a:rPr lang="lv-LV" sz="1200" dirty="0"/>
              <a:t>Attēls: BEF</a:t>
            </a:r>
            <a:endParaRPr lang="en-US" dirty="0"/>
          </a:p>
        </p:txBody>
      </p:sp>
    </p:spTree>
    <p:extLst>
      <p:ext uri="{BB962C8B-B14F-4D97-AF65-F5344CB8AC3E}">
        <p14:creationId xmlns:p14="http://schemas.microsoft.com/office/powerpoint/2010/main" val="1833909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748898"/>
            <a:ext cx="12192000" cy="1184149"/>
          </a:xfrm>
        </p:spPr>
        <p:txBody>
          <a:bodyPr/>
          <a:lstStyle/>
          <a:p>
            <a:r>
              <a:rPr lang="en-GB" sz="2400" b="1" dirty="0"/>
              <a:t>#EUmissions  </a:t>
            </a:r>
          </a:p>
          <a:p>
            <a:r>
              <a:rPr lang="en-GB" sz="2400" b="1" dirty="0"/>
              <a:t>#HorizonEU</a:t>
            </a:r>
            <a:endParaRPr lang="en-GB" sz="2400" b="1"/>
          </a:p>
          <a:p>
            <a:r>
              <a:rPr lang="en-GB" sz="2400" b="1" dirty="0"/>
              <a:t>#MissionClimateAdaptation </a:t>
            </a:r>
            <a:endParaRPr lang="en-GB" b="1" dirty="0"/>
          </a:p>
        </p:txBody>
      </p:sp>
      <p:sp>
        <p:nvSpPr>
          <p:cNvPr id="2" name="TextBox 1"/>
          <p:cNvSpPr txBox="1"/>
          <p:nvPr/>
        </p:nvSpPr>
        <p:spPr>
          <a:xfrm>
            <a:off x="0" y="2133601"/>
            <a:ext cx="12191999" cy="1107996"/>
          </a:xfrm>
          <a:prstGeom prst="rect">
            <a:avLst/>
          </a:prstGeom>
          <a:noFill/>
        </p:spPr>
        <p:txBody>
          <a:bodyPr wrap="square" rtlCol="0">
            <a:spAutoFit/>
          </a:bodyPr>
          <a:lstStyle/>
          <a:p>
            <a:pPr algn="ctr"/>
            <a:r>
              <a:rPr lang="lv-LV" sz="6600" b="1" spc="-300" dirty="0">
                <a:solidFill>
                  <a:schemeClr val="bg2"/>
                </a:solidFill>
                <a:latin typeface="Arial" panose="020B0604020202020204" pitchFamily="34" charset="0"/>
                <a:cs typeface="Arial" panose="020B0604020202020204" pitchFamily="34" charset="0"/>
              </a:rPr>
              <a:t>Paldies</a:t>
            </a:r>
            <a:r>
              <a:rPr lang="fr-BE" sz="6600" b="1" spc="-300" dirty="0">
                <a:solidFill>
                  <a:schemeClr val="bg2"/>
                </a:solidFill>
                <a:latin typeface="Arial" panose="020B0604020202020204" pitchFamily="34" charset="0"/>
                <a:cs typeface="Arial" panose="020B0604020202020204" pitchFamily="34" charset="0"/>
              </a:rPr>
              <a:t>!</a:t>
            </a:r>
            <a:endParaRPr lang="en-GB" sz="6600" b="1" spc="-300" dirty="0">
              <a:solidFill>
                <a:schemeClr val="bg2"/>
              </a:solidFill>
              <a:latin typeface="Arial" panose="020B0604020202020204" pitchFamily="34" charset="0"/>
              <a:cs typeface="Arial" panose="020B0604020202020204" pitchFamily="34" charset="0"/>
            </a:endParaRPr>
          </a:p>
        </p:txBody>
      </p:sp>
      <p:sp>
        <p:nvSpPr>
          <p:cNvPr id="4" name="TextBox 3"/>
          <p:cNvSpPr txBox="1"/>
          <p:nvPr/>
        </p:nvSpPr>
        <p:spPr>
          <a:xfrm>
            <a:off x="3092711" y="5556092"/>
            <a:ext cx="6000688" cy="8279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 European Union, 2023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Reuse is </a:t>
            </a:r>
            <a:r>
              <a:rPr kumimoji="0" lang="en-US" sz="700" b="0" i="0" u="none" strike="noStrike" kern="1200" cap="none" spc="0" normalizeH="0" baseline="0" noProof="0" dirty="0" err="1">
                <a:ln>
                  <a:noFill/>
                </a:ln>
                <a:solidFill>
                  <a:schemeClr val="accent1"/>
                </a:solidFill>
                <a:effectLst/>
                <a:uLnTx/>
                <a:uFillTx/>
                <a:latin typeface="Segoe UI" panose="020B0502040204020203" pitchFamily="34" charset="0"/>
                <a:ea typeface="+mn-ea"/>
                <a:cs typeface="Segoe UI" panose="020B0502040204020203" pitchFamily="34" charset="0"/>
              </a:rPr>
              <a:t>authorised</a:t>
            </a: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 330, 14.12.2011, p. 39).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All images © European Union, unless otherwise stated. Icons © </a:t>
            </a:r>
            <a:r>
              <a:rPr kumimoji="0" lang="en-US" sz="700" b="0" i="0" u="none" strike="noStrike" kern="1200" cap="none" spc="0" normalizeH="0" baseline="0" noProof="0" dirty="0" err="1">
                <a:ln>
                  <a:noFill/>
                </a:ln>
                <a:solidFill>
                  <a:schemeClr val="accent1"/>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86766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EA2FA-17E8-93ED-F27A-6017CEEC148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BB535C4-90F5-0C9B-39B6-3CD6D9EB2C86}"/>
              </a:ext>
            </a:extLst>
          </p:cNvPr>
          <p:cNvSpPr txBox="1">
            <a:spLocks/>
          </p:cNvSpPr>
          <p:nvPr/>
        </p:nvSpPr>
        <p:spPr>
          <a:xfrm>
            <a:off x="754026" y="904099"/>
            <a:ext cx="11045707" cy="1045570"/>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lv-LV" dirty="0">
                <a:latin typeface="Arial"/>
                <a:cs typeface="Arial"/>
              </a:rPr>
              <a:t>Pielāgošanās klimata pārmaiņām misija</a:t>
            </a:r>
            <a:endParaRPr lang="en-GB" dirty="0"/>
          </a:p>
        </p:txBody>
      </p:sp>
      <p:sp>
        <p:nvSpPr>
          <p:cNvPr id="8" name="TextBox 7">
            <a:extLst>
              <a:ext uri="{FF2B5EF4-FFF2-40B4-BE49-F238E27FC236}">
                <a16:creationId xmlns:a16="http://schemas.microsoft.com/office/drawing/2014/main" id="{C87222F9-F4D6-C8D3-0D18-842CA33D3C1E}"/>
              </a:ext>
            </a:extLst>
          </p:cNvPr>
          <p:cNvSpPr txBox="1"/>
          <p:nvPr/>
        </p:nvSpPr>
        <p:spPr>
          <a:xfrm>
            <a:off x="624823" y="2322647"/>
            <a:ext cx="10942353" cy="3046988"/>
          </a:xfrm>
          <a:prstGeom prst="rect">
            <a:avLst/>
          </a:prstGeom>
          <a:noFill/>
        </p:spPr>
        <p:txBody>
          <a:bodyPr wrap="square">
            <a:spAutoFit/>
          </a:bodyPr>
          <a:lstStyle/>
          <a:p>
            <a:pPr marL="285750" indent="-285750">
              <a:buFont typeface="Arial" panose="020B0604020202020204" pitchFamily="34" charset="0"/>
              <a:buChar char="•"/>
            </a:pPr>
            <a:r>
              <a:rPr lang="lv-LV" sz="2400" dirty="0">
                <a:latin typeface="Arial"/>
                <a:cs typeface="Arial"/>
              </a:rPr>
              <a:t>Atbalsta ~150 Eiropas reģionus, pašvaldības un kopienas, lai paātrinātu to pāreju uz </a:t>
            </a:r>
            <a:r>
              <a:rPr lang="lv-LV" sz="2400" dirty="0" err="1">
                <a:latin typeface="Arial"/>
                <a:cs typeface="Arial"/>
              </a:rPr>
              <a:t>klimatnoturību</a:t>
            </a:r>
            <a:r>
              <a:rPr lang="lv-LV" sz="2400" dirty="0">
                <a:latin typeface="Arial"/>
                <a:cs typeface="Arial"/>
              </a:rPr>
              <a:t>;</a:t>
            </a:r>
          </a:p>
          <a:p>
            <a:pPr marL="285750" indent="-285750">
              <a:buFont typeface="Arial" panose="020B0604020202020204" pitchFamily="34" charset="0"/>
              <a:buChar char="•"/>
            </a:pPr>
            <a:r>
              <a:rPr lang="lv-LV" sz="2400" dirty="0">
                <a:latin typeface="Arial"/>
                <a:cs typeface="Arial"/>
              </a:rPr>
              <a:t>Veicina īstenojamus risinājumus, īstenojot 75 liela mēroga </a:t>
            </a:r>
            <a:r>
              <a:rPr lang="lv-LV" sz="2400" dirty="0" err="1">
                <a:latin typeface="Arial"/>
                <a:cs typeface="Arial"/>
              </a:rPr>
              <a:t>klimatnoturības</a:t>
            </a:r>
            <a:r>
              <a:rPr lang="lv-LV" sz="2400" dirty="0">
                <a:latin typeface="Arial"/>
                <a:cs typeface="Arial"/>
              </a:rPr>
              <a:t> projektus vairākos Eiropas reģionos, pašvaldībās un kopienās.</a:t>
            </a:r>
          </a:p>
          <a:p>
            <a:pPr marL="285750" indent="-285750">
              <a:buFont typeface="Arial" panose="020B0604020202020204" pitchFamily="34" charset="0"/>
              <a:buChar char="•"/>
            </a:pPr>
            <a:endParaRPr lang="lv-LV" sz="2400" dirty="0">
              <a:latin typeface="Arial"/>
              <a:cs typeface="Arial"/>
            </a:endParaRPr>
          </a:p>
          <a:p>
            <a:r>
              <a:rPr lang="lv-LV" sz="2400" dirty="0">
                <a:latin typeface="Arial"/>
                <a:cs typeface="Arial"/>
              </a:rPr>
              <a:t>Misijas īstenošanas platformas (MIP4Adapt) funkcijas ietver tehniskās palīdzības sniegšanu reģioniem un pašvaldībām, veicinot to noturību pret klimata pārmaiņām.</a:t>
            </a:r>
          </a:p>
        </p:txBody>
      </p:sp>
    </p:spTree>
    <p:extLst>
      <p:ext uri="{BB962C8B-B14F-4D97-AF65-F5344CB8AC3E}">
        <p14:creationId xmlns:p14="http://schemas.microsoft.com/office/powerpoint/2010/main" val="234419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B8C73-30AD-33CC-5359-434D0FD98BE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601CF48-41BD-BCF3-57D9-EE0BBE896F60}"/>
              </a:ext>
            </a:extLst>
          </p:cNvPr>
          <p:cNvSpPr txBox="1">
            <a:spLocks/>
          </p:cNvSpPr>
          <p:nvPr/>
        </p:nvSpPr>
        <p:spPr>
          <a:xfrm>
            <a:off x="754026" y="904099"/>
            <a:ext cx="11045707" cy="1045570"/>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lv-LV" dirty="0">
                <a:latin typeface="Arial"/>
                <a:cs typeface="Arial"/>
              </a:rPr>
              <a:t>Tehniskās palīdzības veidi</a:t>
            </a:r>
            <a:endParaRPr lang="en-GB" dirty="0"/>
          </a:p>
        </p:txBody>
      </p:sp>
      <p:sp>
        <p:nvSpPr>
          <p:cNvPr id="2" name="Rectangle: Rounded Corners 1">
            <a:extLst>
              <a:ext uri="{FF2B5EF4-FFF2-40B4-BE49-F238E27FC236}">
                <a16:creationId xmlns:a16="http://schemas.microsoft.com/office/drawing/2014/main" id="{9BC5305B-1A54-6517-6937-BE066C5D505E}"/>
              </a:ext>
            </a:extLst>
          </p:cNvPr>
          <p:cNvSpPr/>
          <p:nvPr/>
        </p:nvSpPr>
        <p:spPr>
          <a:xfrm>
            <a:off x="2036062" y="4636278"/>
            <a:ext cx="8119872" cy="594360"/>
          </a:xfrm>
          <a:prstGeom prst="roundRect">
            <a:avLst/>
          </a:prstGeom>
          <a:solidFill>
            <a:srgbClr val="E7ED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BD9A21B-0DBE-43FA-C591-5B35484C315C}"/>
              </a:ext>
            </a:extLst>
          </p:cNvPr>
          <p:cNvSpPr txBox="1"/>
          <p:nvPr/>
        </p:nvSpPr>
        <p:spPr>
          <a:xfrm>
            <a:off x="624822" y="2097437"/>
            <a:ext cx="10942353" cy="2985433"/>
          </a:xfrm>
          <a:prstGeom prst="rect">
            <a:avLst/>
          </a:prstGeom>
          <a:noFill/>
        </p:spPr>
        <p:txBody>
          <a:bodyPr wrap="square">
            <a:spAutoFit/>
          </a:bodyPr>
          <a:lstStyle/>
          <a:p>
            <a:pPr marL="457200" indent="-457200">
              <a:spcBef>
                <a:spcPts val="600"/>
              </a:spcBef>
              <a:buFont typeface="+mj-lt"/>
              <a:buAutoNum type="arabicPeriod"/>
            </a:pPr>
            <a:r>
              <a:rPr lang="lv-LV" sz="2000" dirty="0">
                <a:latin typeface="Arial"/>
                <a:cs typeface="Arial"/>
              </a:rPr>
              <a:t>Pielāgota palīdzība, lai pārietu no riska novērtējuma uz pielāgošanās virziena izstrādi, kā arī finansētu un īstenotu pielāgošanās klimata pārmaiņām pasākumus.</a:t>
            </a:r>
          </a:p>
          <a:p>
            <a:pPr marL="457200" indent="-457200">
              <a:spcBef>
                <a:spcPts val="600"/>
              </a:spcBef>
              <a:buFont typeface="+mj-lt"/>
              <a:buAutoNum type="arabicPeriod"/>
            </a:pPr>
            <a:r>
              <a:rPr lang="lv-LV" sz="2000" dirty="0">
                <a:latin typeface="Arial"/>
                <a:cs typeface="Arial"/>
              </a:rPr>
              <a:t>Pielāgota palīdzība, lai noteiktu piemērotus pielāgošanās klimata pārmaiņām demonstrācijas projektus un veicinātu atbilstoša finansējuma piesaisti.</a:t>
            </a:r>
          </a:p>
          <a:p>
            <a:pPr marL="457200" indent="-457200">
              <a:spcBef>
                <a:spcPts val="600"/>
              </a:spcBef>
              <a:buFont typeface="+mj-lt"/>
              <a:buAutoNum type="arabicPeriod"/>
            </a:pPr>
            <a:r>
              <a:rPr lang="lv-LV" sz="2000" dirty="0">
                <a:latin typeface="Arial"/>
                <a:cs typeface="Arial"/>
              </a:rPr>
              <a:t>Atbalsts iedzīvotāju un ieinteresēto pušu mobilizācijas un iesaistīšanās veicināšanai, lai izstrādātu pārveides virzienus ceļā uz noturību pret klimata pārmaiņām.</a:t>
            </a:r>
          </a:p>
          <a:p>
            <a:pPr algn="ctr">
              <a:spcBef>
                <a:spcPts val="600"/>
              </a:spcBef>
            </a:pPr>
            <a:endParaRPr lang="lv-LV" sz="2400" b="1" dirty="0">
              <a:solidFill>
                <a:schemeClr val="accent1"/>
              </a:solidFill>
              <a:latin typeface="Arial"/>
              <a:cs typeface="Arial"/>
            </a:endParaRPr>
          </a:p>
          <a:p>
            <a:pPr algn="ctr">
              <a:spcBef>
                <a:spcPts val="600"/>
              </a:spcBef>
            </a:pPr>
            <a:r>
              <a:rPr lang="lv-LV" sz="2400" b="1" dirty="0">
                <a:solidFill>
                  <a:schemeClr val="accent1"/>
                </a:solidFill>
                <a:latin typeface="Arial"/>
                <a:cs typeface="Arial"/>
              </a:rPr>
              <a:t>FORMA: tehniskās konsultācijas, apmācības, atbalsts</a:t>
            </a:r>
          </a:p>
        </p:txBody>
      </p:sp>
      <p:sp>
        <p:nvSpPr>
          <p:cNvPr id="3" name="Callout: Up Arrow 2">
            <a:extLst>
              <a:ext uri="{FF2B5EF4-FFF2-40B4-BE49-F238E27FC236}">
                <a16:creationId xmlns:a16="http://schemas.microsoft.com/office/drawing/2014/main" id="{7027F3DD-A930-611F-2FCF-D2180EC82766}"/>
              </a:ext>
            </a:extLst>
          </p:cNvPr>
          <p:cNvSpPr/>
          <p:nvPr/>
        </p:nvSpPr>
        <p:spPr>
          <a:xfrm>
            <a:off x="4497573" y="5385619"/>
            <a:ext cx="2690036" cy="1288208"/>
          </a:xfrm>
          <a:prstGeom prst="up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t>ZPR izmanto visus 3 atbalsta veidus</a:t>
            </a:r>
            <a:endParaRPr lang="en-US" dirty="0"/>
          </a:p>
        </p:txBody>
      </p:sp>
    </p:spTree>
    <p:extLst>
      <p:ext uri="{BB962C8B-B14F-4D97-AF65-F5344CB8AC3E}">
        <p14:creationId xmlns:p14="http://schemas.microsoft.com/office/powerpoint/2010/main" val="100003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DA6AA-62B1-4277-C77E-241E8127083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FA33F5E-6C06-7459-CF30-435D60DFDC52}"/>
              </a:ext>
            </a:extLst>
          </p:cNvPr>
          <p:cNvSpPr txBox="1">
            <a:spLocks/>
          </p:cNvSpPr>
          <p:nvPr/>
        </p:nvSpPr>
        <p:spPr>
          <a:xfrm>
            <a:off x="754026" y="904099"/>
            <a:ext cx="11045707" cy="1045570"/>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lv-LV" dirty="0">
                <a:latin typeface="Arial"/>
                <a:cs typeface="Arial"/>
              </a:rPr>
              <a:t>Latvijas komanda, kas sniedz atbalstu ZPR</a:t>
            </a:r>
            <a:endParaRPr lang="en-GB" dirty="0"/>
          </a:p>
        </p:txBody>
      </p:sp>
      <p:sp>
        <p:nvSpPr>
          <p:cNvPr id="8" name="TextBox 7">
            <a:extLst>
              <a:ext uri="{FF2B5EF4-FFF2-40B4-BE49-F238E27FC236}">
                <a16:creationId xmlns:a16="http://schemas.microsoft.com/office/drawing/2014/main" id="{DBDCA3A8-F556-DE5C-2511-FA0BC9DA3434}"/>
              </a:ext>
            </a:extLst>
          </p:cNvPr>
          <p:cNvSpPr txBox="1"/>
          <p:nvPr/>
        </p:nvSpPr>
        <p:spPr>
          <a:xfrm>
            <a:off x="624822" y="2097437"/>
            <a:ext cx="10942353" cy="3139321"/>
          </a:xfrm>
          <a:prstGeom prst="rect">
            <a:avLst/>
          </a:prstGeom>
          <a:noFill/>
        </p:spPr>
        <p:txBody>
          <a:bodyPr wrap="square">
            <a:spAutoFit/>
          </a:bodyPr>
          <a:lstStyle/>
          <a:p>
            <a:pPr>
              <a:spcBef>
                <a:spcPts val="600"/>
              </a:spcBef>
            </a:pPr>
            <a:endParaRPr lang="lv-LV" sz="2400" dirty="0">
              <a:cs typeface="Arial"/>
            </a:endParaRPr>
          </a:p>
          <a:p>
            <a:pPr>
              <a:spcBef>
                <a:spcPts val="600"/>
              </a:spcBef>
            </a:pPr>
            <a:r>
              <a:rPr lang="lv-LV" sz="2400" dirty="0">
                <a:cs typeface="Arial"/>
              </a:rPr>
              <a:t>SIA </a:t>
            </a:r>
            <a:r>
              <a:rPr lang="lv-LV" sz="2400" dirty="0" err="1">
                <a:cs typeface="Arial"/>
              </a:rPr>
              <a:t>Estonian</a:t>
            </a:r>
            <a:r>
              <a:rPr lang="lv-LV" sz="2400" dirty="0">
                <a:cs typeface="Arial"/>
              </a:rPr>
              <a:t>, </a:t>
            </a:r>
            <a:r>
              <a:rPr lang="lv-LV" sz="2400" dirty="0" err="1">
                <a:cs typeface="Arial"/>
              </a:rPr>
              <a:t>Latvian</a:t>
            </a:r>
            <a:r>
              <a:rPr lang="lv-LV" sz="2400" dirty="0">
                <a:cs typeface="Arial"/>
              </a:rPr>
              <a:t> &amp; </a:t>
            </a:r>
            <a:r>
              <a:rPr lang="lv-LV" sz="2400" dirty="0" err="1">
                <a:cs typeface="Arial"/>
              </a:rPr>
              <a:t>Lithuanian</a:t>
            </a:r>
            <a:r>
              <a:rPr lang="lv-LV" sz="2400" dirty="0">
                <a:cs typeface="Arial"/>
              </a:rPr>
              <a:t> </a:t>
            </a:r>
            <a:r>
              <a:rPr lang="lv-LV" sz="2400" dirty="0" err="1">
                <a:cs typeface="Arial"/>
              </a:rPr>
              <a:t>Environment</a:t>
            </a:r>
            <a:endParaRPr lang="lv-LV" sz="2400" dirty="0">
              <a:cs typeface="Arial"/>
            </a:endParaRPr>
          </a:p>
          <a:p>
            <a:pPr>
              <a:spcBef>
                <a:spcPts val="600"/>
              </a:spcBef>
            </a:pPr>
            <a:endParaRPr lang="lv-LV" sz="2400" dirty="0">
              <a:cs typeface="Arial"/>
            </a:endParaRPr>
          </a:p>
          <a:p>
            <a:pPr>
              <a:spcBef>
                <a:spcPts val="600"/>
              </a:spcBef>
            </a:pPr>
            <a:r>
              <a:rPr lang="lv-LV" sz="2400" dirty="0">
                <a:cs typeface="Arial"/>
              </a:rPr>
              <a:t>Kontaktpersonas:</a:t>
            </a:r>
          </a:p>
          <a:p>
            <a:pPr marL="342900" indent="-342900">
              <a:spcBef>
                <a:spcPts val="600"/>
              </a:spcBef>
              <a:buFont typeface="Arial" panose="020B0604020202020204" pitchFamily="34" charset="0"/>
              <a:buChar char="•"/>
            </a:pPr>
            <a:r>
              <a:rPr lang="lv-LV" sz="2400" dirty="0">
                <a:cs typeface="Arial"/>
              </a:rPr>
              <a:t>Olga Trasuna (</a:t>
            </a:r>
            <a:r>
              <a:rPr lang="lv-LV" sz="2400" dirty="0" err="1">
                <a:cs typeface="Arial"/>
                <a:hlinkClick r:id="rId2"/>
              </a:rPr>
              <a:t>olga@environment.lv</a:t>
            </a:r>
            <a:r>
              <a:rPr lang="lv-LV" sz="2400" dirty="0">
                <a:cs typeface="Arial"/>
              </a:rPr>
              <a:t>)</a:t>
            </a:r>
          </a:p>
          <a:p>
            <a:pPr marL="342900" indent="-342900">
              <a:spcBef>
                <a:spcPts val="600"/>
              </a:spcBef>
              <a:buFont typeface="Arial" panose="020B0604020202020204" pitchFamily="34" charset="0"/>
              <a:buChar char="•"/>
            </a:pPr>
            <a:r>
              <a:rPr lang="lv-LV" sz="2400" dirty="0">
                <a:cs typeface="Arial"/>
              </a:rPr>
              <a:t>Jūlija </a:t>
            </a:r>
            <a:r>
              <a:rPr lang="lv-LV" sz="2400" dirty="0" err="1">
                <a:cs typeface="Arial"/>
              </a:rPr>
              <a:t>Doktorova</a:t>
            </a:r>
            <a:r>
              <a:rPr lang="lv-LV" sz="2400" dirty="0">
                <a:cs typeface="Arial"/>
              </a:rPr>
              <a:t> (</a:t>
            </a:r>
            <a:r>
              <a:rPr lang="lv-LV" sz="2400" dirty="0" err="1">
                <a:cs typeface="Arial"/>
                <a:hlinkClick r:id="rId3"/>
              </a:rPr>
              <a:t>julija@environment.lv</a:t>
            </a:r>
            <a:r>
              <a:rPr lang="lv-LV" sz="2400" dirty="0">
                <a:cs typeface="Arial"/>
              </a:rPr>
              <a:t>) </a:t>
            </a:r>
          </a:p>
          <a:p>
            <a:pPr marL="457200" indent="-457200">
              <a:spcBef>
                <a:spcPts val="600"/>
              </a:spcBef>
              <a:buFont typeface="+mj-lt"/>
              <a:buAutoNum type="arabicPeriod"/>
            </a:pPr>
            <a:endParaRPr lang="lv-LV" sz="2400" b="1" dirty="0">
              <a:solidFill>
                <a:schemeClr val="accent1"/>
              </a:solidFill>
              <a:latin typeface="Arial"/>
              <a:cs typeface="Arial"/>
            </a:endParaRPr>
          </a:p>
        </p:txBody>
      </p:sp>
      <p:pic>
        <p:nvPicPr>
          <p:cNvPr id="4" name="Picture 3" descr="A screenshot of a phone&#10;&#10;Description automatically generated">
            <a:extLst>
              <a:ext uri="{FF2B5EF4-FFF2-40B4-BE49-F238E27FC236}">
                <a16:creationId xmlns:a16="http://schemas.microsoft.com/office/drawing/2014/main" id="{4B009EB5-43AB-9AB7-FBAE-8D377690B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681" y="2431263"/>
            <a:ext cx="2150227" cy="3146056"/>
          </a:xfrm>
          <a:prstGeom prst="rect">
            <a:avLst/>
          </a:prstGeom>
        </p:spPr>
      </p:pic>
    </p:spTree>
    <p:extLst>
      <p:ext uri="{BB962C8B-B14F-4D97-AF65-F5344CB8AC3E}">
        <p14:creationId xmlns:p14="http://schemas.microsoft.com/office/powerpoint/2010/main" val="139143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033" y="1382320"/>
            <a:ext cx="11045707" cy="638183"/>
          </a:xfrm>
          <a:prstGeom prst="rect">
            <a:avLst/>
          </a:prstGeom>
        </p:spPr>
        <p:txBody>
          <a:bodyPr>
            <a:normAutofit/>
          </a:bodyPr>
          <a:lstStyle/>
          <a:p>
            <a:r>
              <a:rPr lang="lv-LV" dirty="0">
                <a:latin typeface="Arial"/>
                <a:cs typeface="Arial"/>
              </a:rPr>
              <a:t>Sadarbība ar ZPR</a:t>
            </a:r>
            <a:endParaRPr lang="en-GB" dirty="0"/>
          </a:p>
        </p:txBody>
      </p:sp>
      <p:sp>
        <p:nvSpPr>
          <p:cNvPr id="6" name="Content Placeholder 2">
            <a:extLst>
              <a:ext uri="{FF2B5EF4-FFF2-40B4-BE49-F238E27FC236}">
                <a16:creationId xmlns:a16="http://schemas.microsoft.com/office/drawing/2014/main" id="{8703DC62-9343-1FC5-D6AA-DA125B1F39B4}"/>
              </a:ext>
            </a:extLst>
          </p:cNvPr>
          <p:cNvSpPr txBox="1">
            <a:spLocks/>
          </p:cNvSpPr>
          <p:nvPr/>
        </p:nvSpPr>
        <p:spPr>
          <a:xfrm>
            <a:off x="402780" y="2261789"/>
            <a:ext cx="11045709" cy="431120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100000"/>
              </a:lnSpc>
              <a:spcBef>
                <a:spcPts val="500"/>
              </a:spcBef>
              <a:spcAft>
                <a:spcPts val="1800"/>
              </a:spcAft>
              <a:buClr>
                <a:schemeClr val="tx2"/>
              </a:buClr>
              <a:buFont typeface="Segoe UI" panose="020B0502040204020203"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lv-LV" sz="2000" dirty="0">
                <a:solidFill>
                  <a:schemeClr val="tx1">
                    <a:lumMod val="75000"/>
                  </a:schemeClr>
                </a:solidFill>
                <a:latin typeface="Arial"/>
                <a:cs typeface="Arial"/>
              </a:rPr>
              <a:t>Atbalsts klimata risku un ievainojamības novērtējuma un pielāgošanās plāna pilnveidošanai atbilstoši EK izstrādātajai metodoloģijai</a:t>
            </a:r>
          </a:p>
          <a:p>
            <a:pPr marL="457200" indent="-457200">
              <a:buFont typeface="+mj-lt"/>
              <a:buAutoNum type="arabicPeriod"/>
            </a:pPr>
            <a:r>
              <a:rPr lang="lv-LV" sz="2000" b="1" dirty="0">
                <a:solidFill>
                  <a:schemeClr val="tx1">
                    <a:lumMod val="75000"/>
                  </a:schemeClr>
                </a:solidFill>
                <a:latin typeface="Arial"/>
                <a:cs typeface="Arial"/>
              </a:rPr>
              <a:t>Divu</a:t>
            </a:r>
            <a:r>
              <a:rPr lang="lv-LV" sz="2000" dirty="0">
                <a:solidFill>
                  <a:schemeClr val="tx1">
                    <a:lumMod val="75000"/>
                  </a:schemeClr>
                </a:solidFill>
                <a:latin typeface="Arial"/>
                <a:cs typeface="Arial"/>
              </a:rPr>
              <a:t> demo projektu identificēšana, īstenošanas un sadarbības partneru kartēšana, potenciālā finansējuma avotu identificēšana</a:t>
            </a:r>
          </a:p>
          <a:p>
            <a:pPr marL="457200" indent="-457200">
              <a:buFont typeface="+mj-lt"/>
              <a:buAutoNum type="arabicPeriod"/>
            </a:pPr>
            <a:r>
              <a:rPr lang="lv-LV" sz="2000" dirty="0">
                <a:solidFill>
                  <a:schemeClr val="tx1">
                    <a:lumMod val="75000"/>
                  </a:schemeClr>
                </a:solidFill>
              </a:rPr>
              <a:t>Atbalsts ieinteresēto pušu un sabiedrības iesaistei pielāgošanās plānošanā:</a:t>
            </a:r>
          </a:p>
          <a:p>
            <a:pPr marL="765175" lvl="1" indent="-457200"/>
            <a:r>
              <a:rPr lang="lv-LV" sz="1600" dirty="0">
                <a:solidFill>
                  <a:schemeClr val="tx1">
                    <a:lumMod val="75000"/>
                  </a:schemeClr>
                </a:solidFill>
              </a:rPr>
              <a:t>4. jūnija darba grupas sanāksme</a:t>
            </a:r>
          </a:p>
          <a:p>
            <a:pPr marL="765175" lvl="1" indent="-457200"/>
            <a:r>
              <a:rPr lang="lv-LV" sz="1600" dirty="0">
                <a:solidFill>
                  <a:schemeClr val="tx1">
                    <a:lumMod val="75000"/>
                  </a:schemeClr>
                </a:solidFill>
              </a:rPr>
              <a:t>2025. gada oktobris - kopienas līmeņa pasākums (atbalsts materiālu sagatavošanā un līdzdalība pasākumā)</a:t>
            </a:r>
          </a:p>
          <a:p>
            <a:pPr marL="307975" lvl="1" indent="0">
              <a:buNone/>
            </a:pPr>
            <a:r>
              <a:rPr lang="lv-LV" sz="1600" dirty="0">
                <a:solidFill>
                  <a:schemeClr val="tx1">
                    <a:lumMod val="75000"/>
                  </a:schemeClr>
                </a:solidFill>
              </a:rPr>
              <a:t>           </a:t>
            </a:r>
            <a:r>
              <a:rPr lang="lv-LV" sz="1600" dirty="0">
                <a:solidFill>
                  <a:schemeClr val="accent2">
                    <a:lumMod val="50000"/>
                  </a:schemeClr>
                </a:solidFill>
              </a:rPr>
              <a:t>Projekta īstenošana – līdz 2025. gada oktobra beigām</a:t>
            </a:r>
          </a:p>
          <a:p>
            <a:pPr marL="765175" lvl="1" indent="-457200"/>
            <a:endParaRPr lang="en-US" sz="1600" dirty="0">
              <a:solidFill>
                <a:schemeClr val="tx1">
                  <a:lumMod val="75000"/>
                </a:schemeClr>
              </a:solidFill>
            </a:endParaRPr>
          </a:p>
          <a:p>
            <a:pPr>
              <a:lnSpc>
                <a:spcPct val="114999"/>
              </a:lnSpc>
              <a:spcAft>
                <a:spcPts val="800"/>
              </a:spcAft>
            </a:pPr>
            <a:endParaRPr lang="en-GB" sz="2000" b="1" dirty="0">
              <a:solidFill>
                <a:schemeClr val="tx1">
                  <a:lumMod val="75000"/>
                </a:schemeClr>
              </a:solidFill>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sz="1800" dirty="0">
              <a:solidFill>
                <a:schemeClr val="tx1">
                  <a:lumMod val="75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BE" sz="4000" dirty="0">
              <a:solidFill>
                <a:schemeClr val="tx1">
                  <a:lumMod val="75000"/>
                </a:schemeClr>
              </a:solidFill>
              <a:ea typeface="Calibri" panose="020F0502020204030204" pitchFamily="34" charset="0"/>
            </a:endParaRPr>
          </a:p>
        </p:txBody>
      </p:sp>
      <p:pic>
        <p:nvPicPr>
          <p:cNvPr id="4" name="Graphic 3" descr="Monthly calendar outline">
            <a:extLst>
              <a:ext uri="{FF2B5EF4-FFF2-40B4-BE49-F238E27FC236}">
                <a16:creationId xmlns:a16="http://schemas.microsoft.com/office/drawing/2014/main" id="{DB02734B-C037-42E0-5842-0B153222F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033" y="5724144"/>
            <a:ext cx="914400" cy="914400"/>
          </a:xfrm>
          <a:prstGeom prst="rect">
            <a:avLst/>
          </a:prstGeom>
        </p:spPr>
      </p:pic>
    </p:spTree>
    <p:extLst>
      <p:ext uri="{BB962C8B-B14F-4D97-AF65-F5344CB8AC3E}">
        <p14:creationId xmlns:p14="http://schemas.microsoft.com/office/powerpoint/2010/main" val="290856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3B794-9DE1-A9EB-A0A9-3EECD2606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AAC51-A19D-5C8A-DD1C-E78A424E822E}"/>
              </a:ext>
            </a:extLst>
          </p:cNvPr>
          <p:cNvSpPr>
            <a:spLocks noGrp="1"/>
          </p:cNvSpPr>
          <p:nvPr>
            <p:ph type="title"/>
          </p:nvPr>
        </p:nvSpPr>
        <p:spPr>
          <a:xfrm>
            <a:off x="499033" y="1382320"/>
            <a:ext cx="11045707" cy="638183"/>
          </a:xfrm>
          <a:prstGeom prst="rect">
            <a:avLst/>
          </a:prstGeom>
        </p:spPr>
        <p:txBody>
          <a:bodyPr>
            <a:normAutofit/>
          </a:bodyPr>
          <a:lstStyle/>
          <a:p>
            <a:r>
              <a:rPr lang="lv-LV" dirty="0">
                <a:latin typeface="Arial"/>
                <a:cs typeface="Arial"/>
              </a:rPr>
              <a:t>Kas izdarīts un plānots zem «</a:t>
            </a:r>
            <a:r>
              <a:rPr lang="lv-LV" dirty="0" err="1">
                <a:latin typeface="Arial"/>
                <a:cs typeface="Arial"/>
              </a:rPr>
              <a:t>Type</a:t>
            </a:r>
            <a:r>
              <a:rPr lang="lv-LV" dirty="0">
                <a:latin typeface="Arial"/>
                <a:cs typeface="Arial"/>
              </a:rPr>
              <a:t> 1»</a:t>
            </a:r>
            <a:endParaRPr lang="en-GB" dirty="0"/>
          </a:p>
        </p:txBody>
      </p:sp>
      <p:sp>
        <p:nvSpPr>
          <p:cNvPr id="6" name="Content Placeholder 2">
            <a:extLst>
              <a:ext uri="{FF2B5EF4-FFF2-40B4-BE49-F238E27FC236}">
                <a16:creationId xmlns:a16="http://schemas.microsoft.com/office/drawing/2014/main" id="{1AC5AFB1-8D5E-C670-DE5D-F9998421E87E}"/>
              </a:ext>
            </a:extLst>
          </p:cNvPr>
          <p:cNvSpPr txBox="1">
            <a:spLocks/>
          </p:cNvSpPr>
          <p:nvPr/>
        </p:nvSpPr>
        <p:spPr>
          <a:xfrm>
            <a:off x="402780" y="2261789"/>
            <a:ext cx="4764643" cy="431120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100000"/>
              </a:lnSpc>
              <a:spcBef>
                <a:spcPts val="500"/>
              </a:spcBef>
              <a:spcAft>
                <a:spcPts val="1800"/>
              </a:spcAft>
              <a:buClr>
                <a:schemeClr val="tx2"/>
              </a:buClr>
              <a:buFont typeface="Segoe UI" panose="020B0502040204020203"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dirty="0">
                <a:solidFill>
                  <a:schemeClr val="tx1">
                    <a:lumMod val="75000"/>
                  </a:schemeClr>
                </a:solidFill>
                <a:latin typeface="Arial"/>
                <a:cs typeface="Arial"/>
              </a:rPr>
              <a:t>Sniegtas rekomendācijas pielāgošanās plāna pilnveidošanai, par pamatu ņemot RAST pieeju:</a:t>
            </a:r>
          </a:p>
          <a:p>
            <a:pPr lvl="1">
              <a:spcAft>
                <a:spcPts val="600"/>
              </a:spcAft>
            </a:pPr>
            <a:r>
              <a:rPr lang="lv-LV" sz="1800" dirty="0">
                <a:solidFill>
                  <a:schemeClr val="tx1">
                    <a:lumMod val="75000"/>
                  </a:schemeClr>
                </a:solidFill>
                <a:latin typeface="Arial"/>
                <a:cs typeface="Arial"/>
              </a:rPr>
              <a:t>Sadarbībā ar pašvaldībām un reģionu noteikti risku līmeņi</a:t>
            </a:r>
          </a:p>
          <a:p>
            <a:pPr lvl="1">
              <a:spcAft>
                <a:spcPts val="600"/>
              </a:spcAft>
            </a:pPr>
            <a:r>
              <a:rPr lang="lv-LV" sz="1800" dirty="0">
                <a:solidFill>
                  <a:schemeClr val="tx1">
                    <a:lumMod val="75000"/>
                  </a:schemeClr>
                </a:solidFill>
                <a:latin typeface="Arial"/>
                <a:cs typeface="Arial"/>
              </a:rPr>
              <a:t>Sniegtas rekomendācijas attiecībā uz pielāgošanās rīcības plāna pilnveidošanu</a:t>
            </a:r>
          </a:p>
          <a:p>
            <a:pPr lvl="1">
              <a:spcAft>
                <a:spcPts val="600"/>
              </a:spcAft>
            </a:pPr>
            <a:r>
              <a:rPr lang="lv-LV" sz="1800" dirty="0">
                <a:solidFill>
                  <a:schemeClr val="tx1">
                    <a:lumMod val="75000"/>
                  </a:schemeClr>
                </a:solidFill>
                <a:latin typeface="Arial"/>
                <a:cs typeface="Arial"/>
              </a:rPr>
              <a:t>Sagatavots ietvars uzraudzības indikatoriem (gaidām pēdējos bāzes stāvokļa datus)</a:t>
            </a:r>
          </a:p>
          <a:p>
            <a:pPr marL="765175" lvl="1" indent="-457200"/>
            <a:endParaRPr lang="en-US" sz="1600" dirty="0">
              <a:solidFill>
                <a:schemeClr val="tx1">
                  <a:lumMod val="75000"/>
                </a:schemeClr>
              </a:solidFill>
            </a:endParaRPr>
          </a:p>
          <a:p>
            <a:pPr>
              <a:lnSpc>
                <a:spcPct val="114999"/>
              </a:lnSpc>
              <a:spcAft>
                <a:spcPts val="800"/>
              </a:spcAft>
            </a:pPr>
            <a:endParaRPr lang="en-GB" sz="2000" b="1" dirty="0">
              <a:solidFill>
                <a:schemeClr val="tx1">
                  <a:lumMod val="75000"/>
                </a:schemeClr>
              </a:solidFill>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sz="1800" dirty="0">
              <a:solidFill>
                <a:schemeClr val="tx1">
                  <a:lumMod val="75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BE" sz="4000" dirty="0">
              <a:solidFill>
                <a:schemeClr val="tx1">
                  <a:lumMod val="75000"/>
                </a:schemeClr>
              </a:solidFill>
              <a:ea typeface="Calibri" panose="020F0502020204030204" pitchFamily="34" charset="0"/>
            </a:endParaRPr>
          </a:p>
        </p:txBody>
      </p:sp>
      <p:pic>
        <p:nvPicPr>
          <p:cNvPr id="4" name="Picture 3">
            <a:extLst>
              <a:ext uri="{FF2B5EF4-FFF2-40B4-BE49-F238E27FC236}">
                <a16:creationId xmlns:a16="http://schemas.microsoft.com/office/drawing/2014/main" id="{A94EF17F-AD46-FA01-A4E9-BF420C8EA6A0}"/>
              </a:ext>
            </a:extLst>
          </p:cNvPr>
          <p:cNvPicPr>
            <a:picLocks noChangeAspect="1"/>
          </p:cNvPicPr>
          <p:nvPr/>
        </p:nvPicPr>
        <p:blipFill>
          <a:blip r:embed="rId2"/>
          <a:stretch>
            <a:fillRect/>
          </a:stretch>
        </p:blipFill>
        <p:spPr>
          <a:xfrm>
            <a:off x="8422390" y="1086171"/>
            <a:ext cx="3529716" cy="2401308"/>
          </a:xfrm>
          <a:prstGeom prst="rect">
            <a:avLst/>
          </a:prstGeom>
        </p:spPr>
      </p:pic>
      <p:cxnSp>
        <p:nvCxnSpPr>
          <p:cNvPr id="7" name="Straight Arrow Connector 6">
            <a:extLst>
              <a:ext uri="{FF2B5EF4-FFF2-40B4-BE49-F238E27FC236}">
                <a16:creationId xmlns:a16="http://schemas.microsoft.com/office/drawing/2014/main" id="{DC853EC5-4E77-C2E7-9B59-53800A544749}"/>
              </a:ext>
            </a:extLst>
          </p:cNvPr>
          <p:cNvCxnSpPr>
            <a:cxnSpLocks/>
          </p:cNvCxnSpPr>
          <p:nvPr/>
        </p:nvCxnSpPr>
        <p:spPr>
          <a:xfrm flipV="1">
            <a:off x="4859079" y="2900504"/>
            <a:ext cx="3560099" cy="1299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896CE6E-F607-6FBA-E64D-0E320E382238}"/>
              </a:ext>
            </a:extLst>
          </p:cNvPr>
          <p:cNvPicPr>
            <a:picLocks noChangeAspect="1"/>
          </p:cNvPicPr>
          <p:nvPr/>
        </p:nvPicPr>
        <p:blipFill>
          <a:blip r:embed="rId3"/>
          <a:stretch>
            <a:fillRect/>
          </a:stretch>
        </p:blipFill>
        <p:spPr>
          <a:xfrm>
            <a:off x="8300837" y="3083440"/>
            <a:ext cx="3772822" cy="2296633"/>
          </a:xfrm>
          <a:prstGeom prst="rect">
            <a:avLst/>
          </a:prstGeom>
        </p:spPr>
      </p:pic>
      <p:pic>
        <p:nvPicPr>
          <p:cNvPr id="13" name="Picture 12">
            <a:extLst>
              <a:ext uri="{FF2B5EF4-FFF2-40B4-BE49-F238E27FC236}">
                <a16:creationId xmlns:a16="http://schemas.microsoft.com/office/drawing/2014/main" id="{0E7C291D-6C5E-9479-5FD8-63ADA03EA090}"/>
              </a:ext>
            </a:extLst>
          </p:cNvPr>
          <p:cNvPicPr>
            <a:picLocks noChangeAspect="1"/>
          </p:cNvPicPr>
          <p:nvPr/>
        </p:nvPicPr>
        <p:blipFill>
          <a:blip r:embed="rId4"/>
          <a:stretch>
            <a:fillRect/>
          </a:stretch>
        </p:blipFill>
        <p:spPr>
          <a:xfrm>
            <a:off x="5675861" y="4290654"/>
            <a:ext cx="4629796" cy="2567346"/>
          </a:xfrm>
          <a:prstGeom prst="rect">
            <a:avLst/>
          </a:prstGeom>
        </p:spPr>
      </p:pic>
      <p:cxnSp>
        <p:nvCxnSpPr>
          <p:cNvPr id="10" name="Straight Arrow Connector 9">
            <a:extLst>
              <a:ext uri="{FF2B5EF4-FFF2-40B4-BE49-F238E27FC236}">
                <a16:creationId xmlns:a16="http://schemas.microsoft.com/office/drawing/2014/main" id="{1E69E20C-CAA8-E223-CBB4-082EBC449ED0}"/>
              </a:ext>
            </a:extLst>
          </p:cNvPr>
          <p:cNvCxnSpPr>
            <a:cxnSpLocks/>
          </p:cNvCxnSpPr>
          <p:nvPr/>
        </p:nvCxnSpPr>
        <p:spPr>
          <a:xfrm flipV="1">
            <a:off x="4859079" y="3934047"/>
            <a:ext cx="3441758" cy="908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0748E3F-85DB-84C4-2EBA-9F097CC29A46}"/>
              </a:ext>
            </a:extLst>
          </p:cNvPr>
          <p:cNvCxnSpPr>
            <a:cxnSpLocks/>
          </p:cNvCxnSpPr>
          <p:nvPr/>
        </p:nvCxnSpPr>
        <p:spPr>
          <a:xfrm>
            <a:off x="4528015" y="5857130"/>
            <a:ext cx="11478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35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556A-6B36-F370-BE18-37B5D4131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FFB186-09E3-F1DA-EF41-A113D42EA9D7}"/>
              </a:ext>
            </a:extLst>
          </p:cNvPr>
          <p:cNvSpPr>
            <a:spLocks noGrp="1"/>
          </p:cNvSpPr>
          <p:nvPr>
            <p:ph type="title"/>
          </p:nvPr>
        </p:nvSpPr>
        <p:spPr>
          <a:xfrm>
            <a:off x="499033" y="1382320"/>
            <a:ext cx="11045707" cy="638183"/>
          </a:xfrm>
          <a:prstGeom prst="rect">
            <a:avLst/>
          </a:prstGeom>
        </p:spPr>
        <p:txBody>
          <a:bodyPr>
            <a:normAutofit/>
          </a:bodyPr>
          <a:lstStyle/>
          <a:p>
            <a:r>
              <a:rPr lang="lv-LV" dirty="0">
                <a:latin typeface="Arial"/>
                <a:cs typeface="Arial"/>
              </a:rPr>
              <a:t>Kas izdarīts un plānots zem «</a:t>
            </a:r>
            <a:r>
              <a:rPr lang="lv-LV" dirty="0" err="1">
                <a:latin typeface="Arial"/>
                <a:cs typeface="Arial"/>
              </a:rPr>
              <a:t>Type</a:t>
            </a:r>
            <a:r>
              <a:rPr lang="lv-LV" dirty="0">
                <a:latin typeface="Arial"/>
                <a:cs typeface="Arial"/>
              </a:rPr>
              <a:t> 2»</a:t>
            </a:r>
            <a:endParaRPr lang="en-GB" dirty="0"/>
          </a:p>
        </p:txBody>
      </p:sp>
      <p:sp>
        <p:nvSpPr>
          <p:cNvPr id="6" name="Content Placeholder 2">
            <a:extLst>
              <a:ext uri="{FF2B5EF4-FFF2-40B4-BE49-F238E27FC236}">
                <a16:creationId xmlns:a16="http://schemas.microsoft.com/office/drawing/2014/main" id="{E3317BE4-1D00-F992-E9C9-2A8C70F0B050}"/>
              </a:ext>
            </a:extLst>
          </p:cNvPr>
          <p:cNvSpPr txBox="1">
            <a:spLocks/>
          </p:cNvSpPr>
          <p:nvPr/>
        </p:nvSpPr>
        <p:spPr>
          <a:xfrm>
            <a:off x="402780" y="2261789"/>
            <a:ext cx="11045709" cy="431120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100000"/>
              </a:lnSpc>
              <a:spcBef>
                <a:spcPts val="500"/>
              </a:spcBef>
              <a:spcAft>
                <a:spcPts val="1800"/>
              </a:spcAft>
              <a:buClr>
                <a:schemeClr val="tx2"/>
              </a:buClr>
              <a:buFont typeface="Segoe UI" panose="020B0502040204020203"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dirty="0">
                <a:solidFill>
                  <a:schemeClr val="tx1">
                    <a:lumMod val="75000"/>
                  </a:schemeClr>
                </a:solidFill>
                <a:latin typeface="Arial"/>
                <a:cs typeface="Arial"/>
              </a:rPr>
              <a:t>Pašvaldības aizpildīja «anketu», izvēloties prioritārās pilotprojektu idejas:</a:t>
            </a:r>
          </a:p>
          <a:p>
            <a:pPr marL="342900" indent="-342900">
              <a:buFont typeface="+mj-lt"/>
              <a:buAutoNum type="arabicPeriod"/>
            </a:pPr>
            <a:r>
              <a:rPr lang="lv-LV" sz="1800" dirty="0">
                <a:solidFill>
                  <a:schemeClr val="tx1">
                    <a:lumMod val="75000"/>
                  </a:schemeClr>
                </a:solidFill>
                <a:latin typeface="Arial"/>
                <a:cs typeface="Arial"/>
              </a:rPr>
              <a:t>Lauksaimniecības diversifikācija</a:t>
            </a:r>
          </a:p>
          <a:p>
            <a:pPr marL="342900" indent="-342900">
              <a:buFont typeface="+mj-lt"/>
              <a:buAutoNum type="arabicPeriod"/>
            </a:pPr>
            <a:r>
              <a:rPr lang="lv-LV" sz="1800" dirty="0">
                <a:solidFill>
                  <a:schemeClr val="tx1">
                    <a:lumMod val="75000"/>
                  </a:schemeClr>
                </a:solidFill>
                <a:latin typeface="Arial"/>
                <a:cs typeface="Arial"/>
              </a:rPr>
              <a:t>Invazīvo sugu apkarošana</a:t>
            </a:r>
          </a:p>
          <a:p>
            <a:pPr marL="0" indent="0">
              <a:buNone/>
            </a:pPr>
            <a:endParaRPr lang="lv-LV" sz="1800" dirty="0">
              <a:solidFill>
                <a:schemeClr val="tx1">
                  <a:lumMod val="75000"/>
                </a:schemeClr>
              </a:solidFill>
              <a:latin typeface="Arial"/>
              <a:cs typeface="Arial"/>
            </a:endParaRPr>
          </a:p>
          <a:p>
            <a:pPr marL="0" indent="0">
              <a:buNone/>
            </a:pPr>
            <a:r>
              <a:rPr lang="lv-LV" sz="1800" dirty="0">
                <a:solidFill>
                  <a:schemeClr val="tx1">
                    <a:lumMod val="75000"/>
                  </a:schemeClr>
                </a:solidFill>
                <a:latin typeface="Arial"/>
                <a:cs typeface="Arial"/>
              </a:rPr>
              <a:t>ELLE eksperti uzsākuši darbu pie pilotprojektu konceptu izstrādes, potenciālo projekta partneru kartēšanas</a:t>
            </a:r>
          </a:p>
          <a:p>
            <a:pPr marL="0" indent="0">
              <a:buNone/>
            </a:pPr>
            <a:r>
              <a:rPr lang="lv-LV" sz="1800" dirty="0">
                <a:solidFill>
                  <a:schemeClr val="tx1">
                    <a:lumMod val="75000"/>
                  </a:schemeClr>
                </a:solidFill>
                <a:latin typeface="Arial"/>
                <a:cs typeface="Arial"/>
              </a:rPr>
              <a:t>Tiks organizēta sanāksme ar potenciālajiem partneriem, lai detalizētu aktivitātes un finansējumu</a:t>
            </a:r>
          </a:p>
          <a:p>
            <a:pPr marL="0" indent="0" algn="ctr">
              <a:buNone/>
            </a:pPr>
            <a:r>
              <a:rPr lang="lv-LV" sz="2000" dirty="0">
                <a:solidFill>
                  <a:schemeClr val="accent1">
                    <a:lumMod val="75000"/>
                  </a:schemeClr>
                </a:solidFill>
                <a:latin typeface="Arial"/>
                <a:cs typeface="Arial"/>
              </a:rPr>
              <a:t>Ja kādam ir interese sadarboties kādā no šiem pilotprojektiem, rakstiet </a:t>
            </a:r>
            <a:r>
              <a:rPr lang="lv-LV" sz="2000" dirty="0" err="1">
                <a:solidFill>
                  <a:schemeClr val="accent1">
                    <a:lumMod val="75000"/>
                  </a:schemeClr>
                </a:solidFill>
                <a:latin typeface="Arial"/>
                <a:cs typeface="Arial"/>
                <a:hlinkClick r:id="rId2"/>
              </a:rPr>
              <a:t>raitis.madzulis@zpr.gov.lv</a:t>
            </a:r>
            <a:r>
              <a:rPr lang="lv-LV" sz="2000" dirty="0">
                <a:solidFill>
                  <a:schemeClr val="accent1">
                    <a:lumMod val="75000"/>
                  </a:schemeClr>
                </a:solidFill>
                <a:latin typeface="Arial"/>
                <a:cs typeface="Arial"/>
              </a:rPr>
              <a:t> </a:t>
            </a:r>
            <a:endParaRPr lang="en-US" sz="1600" dirty="0">
              <a:solidFill>
                <a:schemeClr val="tx1">
                  <a:lumMod val="75000"/>
                </a:schemeClr>
              </a:solidFill>
            </a:endParaRPr>
          </a:p>
          <a:p>
            <a:pPr>
              <a:lnSpc>
                <a:spcPct val="114999"/>
              </a:lnSpc>
              <a:spcAft>
                <a:spcPts val="800"/>
              </a:spcAft>
            </a:pPr>
            <a:endParaRPr lang="en-GB" sz="2000" b="1" dirty="0">
              <a:solidFill>
                <a:schemeClr val="tx1">
                  <a:lumMod val="75000"/>
                </a:schemeClr>
              </a:solidFill>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endParaRPr lang="en-GB" sz="1800" dirty="0">
              <a:solidFill>
                <a:schemeClr val="tx1">
                  <a:lumMod val="75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BE" sz="4000" dirty="0">
              <a:solidFill>
                <a:schemeClr val="tx1">
                  <a:lumMod val="75000"/>
                </a:schemeClr>
              </a:solidFill>
              <a:ea typeface="Calibri" panose="020F0502020204030204" pitchFamily="34" charset="0"/>
            </a:endParaRPr>
          </a:p>
        </p:txBody>
      </p:sp>
      <p:pic>
        <p:nvPicPr>
          <p:cNvPr id="1026" name="Picture 2">
            <a:extLst>
              <a:ext uri="{FF2B5EF4-FFF2-40B4-BE49-F238E27FC236}">
                <a16:creationId xmlns:a16="http://schemas.microsoft.com/office/drawing/2014/main" id="{64FB6838-8D28-31F6-AAB0-F7FD1AFD13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4470" y="2718612"/>
            <a:ext cx="2110270" cy="1420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7E2EC3-2138-692D-7645-8907BFA2546E}"/>
              </a:ext>
            </a:extLst>
          </p:cNvPr>
          <p:cNvSpPr txBox="1"/>
          <p:nvPr/>
        </p:nvSpPr>
        <p:spPr>
          <a:xfrm>
            <a:off x="122273" y="6388329"/>
            <a:ext cx="2759149" cy="369332"/>
          </a:xfrm>
          <a:prstGeom prst="rect">
            <a:avLst/>
          </a:prstGeom>
          <a:noFill/>
        </p:spPr>
        <p:txBody>
          <a:bodyPr wrap="square" rtlCol="0">
            <a:spAutoFit/>
          </a:bodyPr>
          <a:lstStyle/>
          <a:p>
            <a:r>
              <a:rPr lang="lv-LV" sz="1200" dirty="0"/>
              <a:t>Attēli: </a:t>
            </a:r>
            <a:r>
              <a:rPr lang="lv-LV" sz="1200" dirty="0" err="1"/>
              <a:t>lsm.lv</a:t>
            </a:r>
            <a:r>
              <a:rPr lang="lv-LV" sz="1200" dirty="0"/>
              <a:t>, </a:t>
            </a:r>
            <a:r>
              <a:rPr lang="lv-LV" sz="1200" dirty="0" err="1"/>
              <a:t>la.lv</a:t>
            </a:r>
            <a:r>
              <a:rPr lang="lv-LV" sz="1200" dirty="0"/>
              <a:t>, </a:t>
            </a:r>
            <a:r>
              <a:rPr lang="lv-LV" sz="1200" dirty="0" err="1"/>
              <a:t>traveliowa.com</a:t>
            </a:r>
            <a:r>
              <a:rPr lang="lv-LV" dirty="0"/>
              <a:t> </a:t>
            </a:r>
            <a:endParaRPr lang="en-US" dirty="0"/>
          </a:p>
        </p:txBody>
      </p:sp>
      <p:pic>
        <p:nvPicPr>
          <p:cNvPr id="1028" name="Picture 4" descr="Dabas eksperti piesaka karu zeltslotiņām | LA.LV">
            <a:extLst>
              <a:ext uri="{FF2B5EF4-FFF2-40B4-BE49-F238E27FC236}">
                <a16:creationId xmlns:a16="http://schemas.microsoft.com/office/drawing/2014/main" id="{B467AD1F-07C4-A66E-C298-F2968654E6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2256" y="2718611"/>
            <a:ext cx="1894369" cy="142077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Agritourism | Travel Iowa">
            <a:extLst>
              <a:ext uri="{FF2B5EF4-FFF2-40B4-BE49-F238E27FC236}">
                <a16:creationId xmlns:a16="http://schemas.microsoft.com/office/drawing/2014/main" id="{0DE373DF-080F-2747-7D10-73467FC6633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2023 SSE Concert">
            <a:extLst>
              <a:ext uri="{FF2B5EF4-FFF2-40B4-BE49-F238E27FC236}">
                <a16:creationId xmlns:a16="http://schemas.microsoft.com/office/drawing/2014/main" id="{E955195F-E8EB-928D-C947-C305701767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8958" y="2718611"/>
            <a:ext cx="2315453" cy="151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81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69967-426D-0AD5-3E3D-8ED072FA3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B63F92-8898-F793-D97E-64AA3F6814F6}"/>
              </a:ext>
            </a:extLst>
          </p:cNvPr>
          <p:cNvSpPr>
            <a:spLocks noGrp="1"/>
          </p:cNvSpPr>
          <p:nvPr>
            <p:ph type="title"/>
          </p:nvPr>
        </p:nvSpPr>
        <p:spPr>
          <a:xfrm>
            <a:off x="499033" y="1382320"/>
            <a:ext cx="11045707" cy="638183"/>
          </a:xfrm>
          <a:prstGeom prst="rect">
            <a:avLst/>
          </a:prstGeom>
        </p:spPr>
        <p:txBody>
          <a:bodyPr>
            <a:normAutofit/>
          </a:bodyPr>
          <a:lstStyle/>
          <a:p>
            <a:r>
              <a:rPr lang="lv-LV" dirty="0">
                <a:latin typeface="Arial"/>
                <a:cs typeface="Arial"/>
              </a:rPr>
              <a:t>Kas izdarīts zem «</a:t>
            </a:r>
            <a:r>
              <a:rPr lang="lv-LV" dirty="0" err="1">
                <a:latin typeface="Arial"/>
                <a:cs typeface="Arial"/>
              </a:rPr>
              <a:t>Type</a:t>
            </a:r>
            <a:r>
              <a:rPr lang="lv-LV" dirty="0">
                <a:latin typeface="Arial"/>
                <a:cs typeface="Arial"/>
              </a:rPr>
              <a:t> 3»</a:t>
            </a:r>
            <a:endParaRPr lang="en-GB" dirty="0"/>
          </a:p>
        </p:txBody>
      </p:sp>
      <p:sp>
        <p:nvSpPr>
          <p:cNvPr id="6" name="Content Placeholder 2">
            <a:extLst>
              <a:ext uri="{FF2B5EF4-FFF2-40B4-BE49-F238E27FC236}">
                <a16:creationId xmlns:a16="http://schemas.microsoft.com/office/drawing/2014/main" id="{A5F7156D-CEBF-87C2-0C71-284C99D5AF1A}"/>
              </a:ext>
            </a:extLst>
          </p:cNvPr>
          <p:cNvSpPr txBox="1">
            <a:spLocks/>
          </p:cNvSpPr>
          <p:nvPr/>
        </p:nvSpPr>
        <p:spPr>
          <a:xfrm>
            <a:off x="402780" y="2261789"/>
            <a:ext cx="11045709" cy="431120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100000"/>
              </a:lnSpc>
              <a:spcBef>
                <a:spcPts val="500"/>
              </a:spcBef>
              <a:spcAft>
                <a:spcPts val="1800"/>
              </a:spcAft>
              <a:buClr>
                <a:schemeClr val="tx2"/>
              </a:buClr>
              <a:buFont typeface="Segoe UI" panose="020B0502040204020203"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solidFill>
                  <a:schemeClr val="tx1">
                    <a:lumMod val="75000"/>
                  </a:schemeClr>
                </a:solidFill>
                <a:latin typeface="Arial"/>
                <a:cs typeface="Arial"/>
              </a:rPr>
              <a:t>ICATALIST vadītās apmācības par sabiedrības un ieinteresēto pušu iesaisti (pavasaris 2025)</a:t>
            </a:r>
          </a:p>
          <a:p>
            <a:r>
              <a:rPr lang="lv-LV" dirty="0">
                <a:solidFill>
                  <a:schemeClr val="tx1">
                    <a:lumMod val="75000"/>
                  </a:schemeClr>
                </a:solidFill>
                <a:latin typeface="Arial"/>
                <a:cs typeface="Arial"/>
              </a:rPr>
              <a:t>04.06.2025 apvienotā darba grupas sanāksme</a:t>
            </a:r>
          </a:p>
          <a:p>
            <a:pPr marL="0" indent="0">
              <a:lnSpc>
                <a:spcPct val="115000"/>
              </a:lnSpc>
              <a:spcAft>
                <a:spcPts val="800"/>
              </a:spcAft>
              <a:buFont typeface="Arial" panose="020B0604020202020204" pitchFamily="34" charset="0"/>
              <a:buNone/>
            </a:pPr>
            <a:endParaRPr lang="en-GB" sz="1800" dirty="0">
              <a:solidFill>
                <a:schemeClr val="tx1">
                  <a:lumMod val="75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BE" sz="4000" dirty="0">
              <a:solidFill>
                <a:schemeClr val="tx1">
                  <a:lumMod val="75000"/>
                </a:schemeClr>
              </a:solidFill>
              <a:ea typeface="Calibri" panose="020F0502020204030204" pitchFamily="34" charset="0"/>
            </a:endParaRPr>
          </a:p>
        </p:txBody>
      </p:sp>
      <p:sp>
        <p:nvSpPr>
          <p:cNvPr id="4" name="AutoShape 6" descr="Agritourism | Travel Iowa">
            <a:extLst>
              <a:ext uri="{FF2B5EF4-FFF2-40B4-BE49-F238E27FC236}">
                <a16:creationId xmlns:a16="http://schemas.microsoft.com/office/drawing/2014/main" id="{30329278-006D-103D-3ECE-F8462617C8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agen 3">
            <a:extLst>
              <a:ext uri="{FF2B5EF4-FFF2-40B4-BE49-F238E27FC236}">
                <a16:creationId xmlns:a16="http://schemas.microsoft.com/office/drawing/2014/main" id="{A69E755B-5244-DB4A-81EF-3531E7FA2FF9}"/>
              </a:ext>
            </a:extLst>
          </p:cNvPr>
          <p:cNvPicPr>
            <a:picLocks noChangeAspect="1"/>
          </p:cNvPicPr>
          <p:nvPr/>
        </p:nvPicPr>
        <p:blipFill>
          <a:blip r:embed="rId2"/>
          <a:stretch>
            <a:fillRect/>
          </a:stretch>
        </p:blipFill>
        <p:spPr>
          <a:xfrm>
            <a:off x="6248400" y="3756553"/>
            <a:ext cx="4539017" cy="2569819"/>
          </a:xfrm>
          <a:prstGeom prst="rect">
            <a:avLst/>
          </a:prstGeom>
        </p:spPr>
      </p:pic>
      <p:pic>
        <p:nvPicPr>
          <p:cNvPr id="8" name="Picture 7" descr="A group of people sitting around a table&#10;&#10;AI-generated content may be incorrect.">
            <a:extLst>
              <a:ext uri="{FF2B5EF4-FFF2-40B4-BE49-F238E27FC236}">
                <a16:creationId xmlns:a16="http://schemas.microsoft.com/office/drawing/2014/main" id="{245DBE1D-1BD6-5073-5BDC-1A6ED4CC9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511" y="3700314"/>
            <a:ext cx="3925170" cy="2613538"/>
          </a:xfrm>
          <a:prstGeom prst="rect">
            <a:avLst/>
          </a:prstGeom>
        </p:spPr>
      </p:pic>
      <p:sp>
        <p:nvSpPr>
          <p:cNvPr id="9" name="TextBox 8">
            <a:extLst>
              <a:ext uri="{FF2B5EF4-FFF2-40B4-BE49-F238E27FC236}">
                <a16:creationId xmlns:a16="http://schemas.microsoft.com/office/drawing/2014/main" id="{5B6D369B-5CAF-1F9B-A4DE-7681FF8D3C15}"/>
              </a:ext>
            </a:extLst>
          </p:cNvPr>
          <p:cNvSpPr txBox="1"/>
          <p:nvPr/>
        </p:nvSpPr>
        <p:spPr>
          <a:xfrm>
            <a:off x="666669" y="6326372"/>
            <a:ext cx="2039427" cy="276999"/>
          </a:xfrm>
          <a:prstGeom prst="rect">
            <a:avLst/>
          </a:prstGeom>
          <a:noFill/>
        </p:spPr>
        <p:txBody>
          <a:bodyPr wrap="square" rtlCol="0">
            <a:spAutoFit/>
          </a:bodyPr>
          <a:lstStyle/>
          <a:p>
            <a:r>
              <a:rPr lang="lv-LV" sz="1200" dirty="0"/>
              <a:t>Foto: ZPR </a:t>
            </a:r>
            <a:endParaRPr lang="en-US" dirty="0"/>
          </a:p>
        </p:txBody>
      </p:sp>
    </p:spTree>
    <p:extLst>
      <p:ext uri="{BB962C8B-B14F-4D97-AF65-F5344CB8AC3E}">
        <p14:creationId xmlns:p14="http://schemas.microsoft.com/office/powerpoint/2010/main" val="354759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7BE0C-5F22-BE45-9090-79AB85778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7BAF5-646C-3BA7-B881-E9E0C773DFD3}"/>
              </a:ext>
            </a:extLst>
          </p:cNvPr>
          <p:cNvSpPr>
            <a:spLocks noGrp="1"/>
          </p:cNvSpPr>
          <p:nvPr>
            <p:ph type="title"/>
          </p:nvPr>
        </p:nvSpPr>
        <p:spPr>
          <a:xfrm>
            <a:off x="499033" y="1382320"/>
            <a:ext cx="11045707" cy="638183"/>
          </a:xfrm>
          <a:prstGeom prst="rect">
            <a:avLst/>
          </a:prstGeom>
        </p:spPr>
        <p:txBody>
          <a:bodyPr>
            <a:normAutofit/>
          </a:bodyPr>
          <a:lstStyle/>
          <a:p>
            <a:r>
              <a:rPr lang="lv-LV" dirty="0">
                <a:latin typeface="Arial"/>
                <a:cs typeface="Arial"/>
              </a:rPr>
              <a:t>Kas plānots zem «</a:t>
            </a:r>
            <a:r>
              <a:rPr lang="lv-LV" dirty="0" err="1">
                <a:latin typeface="Arial"/>
                <a:cs typeface="Arial"/>
              </a:rPr>
              <a:t>Type</a:t>
            </a:r>
            <a:r>
              <a:rPr lang="lv-LV" dirty="0">
                <a:latin typeface="Arial"/>
                <a:cs typeface="Arial"/>
              </a:rPr>
              <a:t> 3» - 1. pasākums</a:t>
            </a:r>
            <a:endParaRPr lang="en-GB" dirty="0"/>
          </a:p>
        </p:txBody>
      </p:sp>
      <p:sp>
        <p:nvSpPr>
          <p:cNvPr id="6" name="Content Placeholder 2">
            <a:extLst>
              <a:ext uri="{FF2B5EF4-FFF2-40B4-BE49-F238E27FC236}">
                <a16:creationId xmlns:a16="http://schemas.microsoft.com/office/drawing/2014/main" id="{BA7DA736-57B1-E8F2-DD25-237534681FDE}"/>
              </a:ext>
            </a:extLst>
          </p:cNvPr>
          <p:cNvSpPr txBox="1">
            <a:spLocks/>
          </p:cNvSpPr>
          <p:nvPr/>
        </p:nvSpPr>
        <p:spPr>
          <a:xfrm>
            <a:off x="409165" y="2261789"/>
            <a:ext cx="7448295" cy="431120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100000"/>
              </a:lnSpc>
              <a:spcBef>
                <a:spcPts val="500"/>
              </a:spcBef>
              <a:spcAft>
                <a:spcPts val="1800"/>
              </a:spcAft>
              <a:buClr>
                <a:schemeClr val="tx2"/>
              </a:buClr>
              <a:buFont typeface="Segoe UI" panose="020B0502040204020203"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solidFill>
                  <a:schemeClr val="tx1">
                    <a:lumMod val="75000"/>
                  </a:schemeClr>
                </a:solidFill>
                <a:latin typeface="Arial"/>
                <a:cs typeface="Arial"/>
              </a:rPr>
              <a:t>Sabiedrības iesaistes pasākums š.g. oktobrī</a:t>
            </a:r>
          </a:p>
          <a:p>
            <a:r>
              <a:rPr lang="lv-LV" dirty="0">
                <a:solidFill>
                  <a:schemeClr val="tx1">
                    <a:lumMod val="75000"/>
                  </a:schemeClr>
                </a:solidFill>
                <a:latin typeface="Arial"/>
                <a:cs typeface="Arial"/>
              </a:rPr>
              <a:t>Nepieciešams izvēlēties mērķa sugu:</a:t>
            </a:r>
          </a:p>
          <a:p>
            <a:pPr lvl="1"/>
            <a:r>
              <a:rPr lang="lv-LV" dirty="0">
                <a:solidFill>
                  <a:schemeClr val="tx1">
                    <a:lumMod val="75000"/>
                  </a:schemeClr>
                </a:solidFill>
                <a:latin typeface="Arial"/>
                <a:cs typeface="Arial"/>
              </a:rPr>
              <a:t>Prioritāri </a:t>
            </a:r>
            <a:r>
              <a:rPr lang="lv-LV" dirty="0">
                <a:solidFill>
                  <a:schemeClr val="tx1">
                    <a:lumMod val="75000"/>
                  </a:schemeClr>
                </a:solidFill>
                <a:latin typeface="Arial"/>
                <a:cs typeface="Arial"/>
                <a:sym typeface="Wingdings" panose="05000000000000000000" pitchFamily="2" charset="2"/>
              </a:rPr>
              <a:t></a:t>
            </a:r>
            <a:r>
              <a:rPr lang="lv-LV" dirty="0">
                <a:solidFill>
                  <a:schemeClr val="tx1">
                    <a:lumMod val="75000"/>
                  </a:schemeClr>
                </a:solidFill>
                <a:latin typeface="Arial"/>
                <a:cs typeface="Arial"/>
              </a:rPr>
              <a:t> Kanādas zeltgalvīte </a:t>
            </a:r>
            <a:r>
              <a:rPr lang="lv-LV" sz="1600" dirty="0">
                <a:solidFill>
                  <a:schemeClr val="tx1">
                    <a:lumMod val="75000"/>
                  </a:schemeClr>
                </a:solidFill>
                <a:latin typeface="Arial"/>
                <a:cs typeface="Arial"/>
              </a:rPr>
              <a:t>(</a:t>
            </a:r>
            <a:r>
              <a:rPr lang="lv-LV" sz="1600" i="1" dirty="0" err="1">
                <a:solidFill>
                  <a:schemeClr val="tx1">
                    <a:lumMod val="75000"/>
                  </a:schemeClr>
                </a:solidFill>
                <a:latin typeface="Arial"/>
                <a:cs typeface="Arial"/>
              </a:rPr>
              <a:t>Solidago</a:t>
            </a:r>
            <a:r>
              <a:rPr lang="lv-LV" sz="1600" i="1" dirty="0">
                <a:solidFill>
                  <a:schemeClr val="tx1">
                    <a:lumMod val="75000"/>
                  </a:schemeClr>
                </a:solidFill>
                <a:latin typeface="Arial"/>
                <a:cs typeface="Arial"/>
              </a:rPr>
              <a:t> </a:t>
            </a:r>
            <a:r>
              <a:rPr lang="lv-LV" sz="1600" i="1" dirty="0" err="1">
                <a:solidFill>
                  <a:schemeClr val="tx1">
                    <a:lumMod val="75000"/>
                  </a:schemeClr>
                </a:solidFill>
                <a:latin typeface="Arial"/>
                <a:cs typeface="Arial"/>
              </a:rPr>
              <a:t>canadensis</a:t>
            </a:r>
            <a:r>
              <a:rPr lang="lv-LV" sz="1600" dirty="0">
                <a:solidFill>
                  <a:schemeClr val="tx1">
                    <a:lumMod val="75000"/>
                  </a:schemeClr>
                </a:solidFill>
                <a:latin typeface="Arial"/>
                <a:cs typeface="Arial"/>
              </a:rPr>
              <a:t>) – viegli ravēt, daudz sastopama, BET jāravē vietā, kur šogad vismaz 1 reizi veikta pļaušana</a:t>
            </a:r>
          </a:p>
          <a:p>
            <a:pPr lvl="1"/>
            <a:r>
              <a:rPr lang="lv-LV" sz="1600" dirty="0">
                <a:solidFill>
                  <a:schemeClr val="tx1">
                    <a:lumMod val="75000"/>
                  </a:schemeClr>
                </a:solidFill>
                <a:latin typeface="Arial"/>
                <a:cs typeface="Arial"/>
              </a:rPr>
              <a:t>Alternatīva #1 </a:t>
            </a:r>
            <a:r>
              <a:rPr lang="lv-LV" sz="1600" dirty="0">
                <a:solidFill>
                  <a:schemeClr val="tx1">
                    <a:lumMod val="75000"/>
                  </a:schemeClr>
                </a:solidFill>
                <a:latin typeface="Arial"/>
                <a:cs typeface="Arial"/>
                <a:sym typeface="Wingdings" panose="05000000000000000000" pitchFamily="2" charset="2"/>
              </a:rPr>
              <a:t> Krokainā roze (</a:t>
            </a:r>
            <a:r>
              <a:rPr lang="lv-LV" sz="1600" i="1" dirty="0">
                <a:solidFill>
                  <a:schemeClr val="tx1">
                    <a:lumMod val="75000"/>
                  </a:schemeClr>
                </a:solidFill>
                <a:latin typeface="Arial"/>
                <a:cs typeface="Arial"/>
                <a:sym typeface="Wingdings" panose="05000000000000000000" pitchFamily="2" charset="2"/>
              </a:rPr>
              <a:t>Rosa </a:t>
            </a:r>
            <a:r>
              <a:rPr lang="lv-LV" sz="1600" i="1" dirty="0" err="1">
                <a:solidFill>
                  <a:schemeClr val="tx1">
                    <a:lumMod val="75000"/>
                  </a:schemeClr>
                </a:solidFill>
                <a:latin typeface="Arial"/>
                <a:cs typeface="Arial"/>
                <a:sym typeface="Wingdings" panose="05000000000000000000" pitchFamily="2" charset="2"/>
              </a:rPr>
              <a:t>rugosa</a:t>
            </a:r>
            <a:r>
              <a:rPr lang="lv-LV" sz="1600" dirty="0">
                <a:solidFill>
                  <a:schemeClr val="tx1">
                    <a:lumMod val="75000"/>
                  </a:schemeClr>
                </a:solidFill>
                <a:latin typeface="Arial"/>
                <a:cs typeface="Arial"/>
                <a:sym typeface="Wingdings" panose="05000000000000000000" pitchFamily="2" charset="2"/>
              </a:rPr>
              <a:t>) – jārok, asa, nepieciešamas lāpstas un biezi cimdi, nav piemērots bērniem</a:t>
            </a:r>
          </a:p>
          <a:p>
            <a:pPr lvl="1"/>
            <a:r>
              <a:rPr lang="lv-LV" sz="1600" dirty="0">
                <a:solidFill>
                  <a:schemeClr val="tx1">
                    <a:lumMod val="75000"/>
                  </a:schemeClr>
                </a:solidFill>
                <a:latin typeface="Arial"/>
                <a:cs typeface="Arial"/>
                <a:sym typeface="Wingdings" panose="05000000000000000000" pitchFamily="2" charset="2"/>
              </a:rPr>
              <a:t>Alternatīva #2  Ošlapu kļava (</a:t>
            </a:r>
            <a:r>
              <a:rPr lang="lv-LV" sz="1600" i="1" dirty="0" err="1">
                <a:solidFill>
                  <a:schemeClr val="tx1">
                    <a:lumMod val="75000"/>
                  </a:schemeClr>
                </a:solidFill>
                <a:latin typeface="Arial"/>
                <a:cs typeface="Arial"/>
                <a:sym typeface="Wingdings" panose="05000000000000000000" pitchFamily="2" charset="2"/>
              </a:rPr>
              <a:t>Acer</a:t>
            </a:r>
            <a:r>
              <a:rPr lang="lv-LV" sz="1600" i="1" dirty="0">
                <a:solidFill>
                  <a:schemeClr val="tx1">
                    <a:lumMod val="75000"/>
                  </a:schemeClr>
                </a:solidFill>
                <a:latin typeface="Arial"/>
                <a:cs typeface="Arial"/>
                <a:sym typeface="Wingdings" panose="05000000000000000000" pitchFamily="2" charset="2"/>
              </a:rPr>
              <a:t> </a:t>
            </a:r>
            <a:r>
              <a:rPr lang="lv-LV" sz="1600" i="1" dirty="0" err="1">
                <a:solidFill>
                  <a:schemeClr val="tx1">
                    <a:lumMod val="75000"/>
                  </a:schemeClr>
                </a:solidFill>
                <a:latin typeface="Arial"/>
                <a:cs typeface="Arial"/>
                <a:sym typeface="Wingdings" panose="05000000000000000000" pitchFamily="2" charset="2"/>
              </a:rPr>
              <a:t>negundo</a:t>
            </a:r>
            <a:r>
              <a:rPr lang="lv-LV" sz="1600" dirty="0">
                <a:solidFill>
                  <a:schemeClr val="tx1">
                    <a:lumMod val="75000"/>
                  </a:schemeClr>
                </a:solidFill>
                <a:latin typeface="Arial"/>
                <a:cs typeface="Arial"/>
                <a:sym typeface="Wingdings" panose="05000000000000000000" pitchFamily="2" charset="2"/>
              </a:rPr>
              <a:t>) – rok līdz 1,5 m lielas kļavas, nepieciešams aprīkojums, izteikta problēma Jelgavā</a:t>
            </a:r>
            <a:endParaRPr lang="lv-LV" sz="1600" dirty="0">
              <a:solidFill>
                <a:schemeClr val="tx1">
                  <a:lumMod val="75000"/>
                </a:schemeClr>
              </a:solidFill>
              <a:latin typeface="Arial"/>
              <a:cs typeface="Arial"/>
            </a:endParaRPr>
          </a:p>
          <a:p>
            <a:pPr marL="0" indent="0">
              <a:lnSpc>
                <a:spcPct val="115000"/>
              </a:lnSpc>
              <a:spcAft>
                <a:spcPts val="800"/>
              </a:spcAft>
              <a:buFont typeface="Arial" panose="020B0604020202020204" pitchFamily="34" charset="0"/>
              <a:buNone/>
            </a:pPr>
            <a:endParaRPr lang="en-GB" sz="1800" dirty="0">
              <a:solidFill>
                <a:schemeClr val="tx1">
                  <a:lumMod val="75000"/>
                </a:schemeClr>
              </a:solidFill>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BE" sz="4000" dirty="0">
              <a:solidFill>
                <a:schemeClr val="tx1">
                  <a:lumMod val="75000"/>
                </a:schemeClr>
              </a:solidFill>
              <a:ea typeface="Calibri" panose="020F0502020204030204" pitchFamily="34" charset="0"/>
            </a:endParaRPr>
          </a:p>
        </p:txBody>
      </p:sp>
      <p:sp>
        <p:nvSpPr>
          <p:cNvPr id="3" name="TextBox 2">
            <a:extLst>
              <a:ext uri="{FF2B5EF4-FFF2-40B4-BE49-F238E27FC236}">
                <a16:creationId xmlns:a16="http://schemas.microsoft.com/office/drawing/2014/main" id="{8EB10A60-14C1-9DEB-BFC9-2DF492C5A95A}"/>
              </a:ext>
            </a:extLst>
          </p:cNvPr>
          <p:cNvSpPr txBox="1"/>
          <p:nvPr/>
        </p:nvSpPr>
        <p:spPr>
          <a:xfrm>
            <a:off x="7642381" y="5738241"/>
            <a:ext cx="1805626" cy="276999"/>
          </a:xfrm>
          <a:prstGeom prst="rect">
            <a:avLst/>
          </a:prstGeom>
          <a:noFill/>
        </p:spPr>
        <p:txBody>
          <a:bodyPr wrap="square" rtlCol="0">
            <a:spAutoFit/>
          </a:bodyPr>
          <a:lstStyle/>
          <a:p>
            <a:r>
              <a:rPr lang="lv-LV" sz="1200" dirty="0"/>
              <a:t>Attēli: LATVIANATURE</a:t>
            </a:r>
            <a:endParaRPr lang="en-US" dirty="0"/>
          </a:p>
        </p:txBody>
      </p:sp>
      <p:sp>
        <p:nvSpPr>
          <p:cNvPr id="4" name="AutoShape 6" descr="Agritourism | Travel Iowa">
            <a:extLst>
              <a:ext uri="{FF2B5EF4-FFF2-40B4-BE49-F238E27FC236}">
                <a16:creationId xmlns:a16="http://schemas.microsoft.com/office/drawing/2014/main" id="{8CA37FB8-ADE1-4B4E-15E1-6F0F6ACCADE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Dabas aizsardzības pārvalde turpina invazīvo augu izskaušanu Jēkabpilī |  Jekabpils novada pašvaldība">
            <a:extLst>
              <a:ext uri="{FF2B5EF4-FFF2-40B4-BE49-F238E27FC236}">
                <a16:creationId xmlns:a16="http://schemas.microsoft.com/office/drawing/2014/main" id="{59391FFC-A98C-B680-D50C-156140BDC1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460" y="2032908"/>
            <a:ext cx="3181095" cy="1823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30445E5-8417-31C6-03E5-7E9AE52BEA84}"/>
              </a:ext>
            </a:extLst>
          </p:cNvPr>
          <p:cNvPicPr>
            <a:picLocks noChangeAspect="1"/>
          </p:cNvPicPr>
          <p:nvPr/>
        </p:nvPicPr>
        <p:blipFill>
          <a:blip r:embed="rId3"/>
          <a:stretch>
            <a:fillRect/>
          </a:stretch>
        </p:blipFill>
        <p:spPr>
          <a:xfrm>
            <a:off x="7686874" y="4194172"/>
            <a:ext cx="1659144" cy="1546021"/>
          </a:xfrm>
          <a:prstGeom prst="rect">
            <a:avLst/>
          </a:prstGeom>
        </p:spPr>
      </p:pic>
      <p:pic>
        <p:nvPicPr>
          <p:cNvPr id="9" name="Picture 8">
            <a:extLst>
              <a:ext uri="{FF2B5EF4-FFF2-40B4-BE49-F238E27FC236}">
                <a16:creationId xmlns:a16="http://schemas.microsoft.com/office/drawing/2014/main" id="{42180AE2-03D8-41A6-4D7C-9E3EA7B09550}"/>
              </a:ext>
            </a:extLst>
          </p:cNvPr>
          <p:cNvPicPr>
            <a:picLocks noChangeAspect="1"/>
          </p:cNvPicPr>
          <p:nvPr/>
        </p:nvPicPr>
        <p:blipFill>
          <a:blip r:embed="rId4"/>
          <a:stretch>
            <a:fillRect/>
          </a:stretch>
        </p:blipFill>
        <p:spPr>
          <a:xfrm>
            <a:off x="9448007" y="3918371"/>
            <a:ext cx="2613302" cy="2281535"/>
          </a:xfrm>
          <a:prstGeom prst="rect">
            <a:avLst/>
          </a:prstGeom>
        </p:spPr>
      </p:pic>
      <p:sp>
        <p:nvSpPr>
          <p:cNvPr id="10" name="TextBox 9">
            <a:extLst>
              <a:ext uri="{FF2B5EF4-FFF2-40B4-BE49-F238E27FC236}">
                <a16:creationId xmlns:a16="http://schemas.microsoft.com/office/drawing/2014/main" id="{916FECD2-543C-6A02-CA7C-79C6A643E369}"/>
              </a:ext>
            </a:extLst>
          </p:cNvPr>
          <p:cNvSpPr txBox="1"/>
          <p:nvPr/>
        </p:nvSpPr>
        <p:spPr>
          <a:xfrm>
            <a:off x="11022862" y="2082166"/>
            <a:ext cx="1038447" cy="461665"/>
          </a:xfrm>
          <a:prstGeom prst="rect">
            <a:avLst/>
          </a:prstGeom>
          <a:noFill/>
        </p:spPr>
        <p:txBody>
          <a:bodyPr wrap="square" rtlCol="0">
            <a:spAutoFit/>
          </a:bodyPr>
          <a:lstStyle/>
          <a:p>
            <a:r>
              <a:rPr lang="lv-LV" sz="1200" dirty="0"/>
              <a:t>Attēls: </a:t>
            </a:r>
            <a:r>
              <a:rPr lang="lv-LV" sz="1200" dirty="0" err="1"/>
              <a:t>jekabpils.lv</a:t>
            </a:r>
            <a:endParaRPr lang="en-US" dirty="0"/>
          </a:p>
        </p:txBody>
      </p:sp>
    </p:spTree>
    <p:extLst>
      <p:ext uri="{BB962C8B-B14F-4D97-AF65-F5344CB8AC3E}">
        <p14:creationId xmlns:p14="http://schemas.microsoft.com/office/powerpoint/2010/main" val="1589390681"/>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TaxonomyTaxHTField0 xmlns="http://schemas.microsoft.com/sharepoint/v3">
      <Terms xmlns="http://schemas.microsoft.com/office/infopath/2007/PartnerControls">
        <TermInfo xmlns="http://schemas.microsoft.com/office/infopath/2007/PartnerControls">
          <TermName xmlns="http://schemas.microsoft.com/office/infopath/2007/PartnerControls">Project Document</TermName>
          <TermId xmlns="http://schemas.microsoft.com/office/infopath/2007/PartnerControls">df098213-6b74-42fc-9316-2f1a9531d8f9</TermId>
        </TermInfo>
      </Terms>
    </Document_x0020_TypeTaxonomyTaxHTField0>
    <Document_x0020_Comments xmlns="http://schemas.microsoft.com/sharepoint/v3" xsi:nil="true"/>
    <Authors xmlns="http://schemas.microsoft.com/sharepoint/v3">
      <UserInfo>
        <DisplayName/>
        <AccountId xsi:nil="true"/>
        <AccountType/>
      </UserInfo>
    </Authors>
    <R-DivisionTaxonomyTaxHTField0 xmlns="http://schemas.microsoft.com/sharepoint/v3">
      <Terms xmlns="http://schemas.microsoft.com/office/infopath/2007/PartnerControls"/>
    </R-DivisionTaxonomyTaxHTField0>
    <Project_x0020_Number xmlns="http://schemas.microsoft.com/sharepoint/v3" xsi:nil="true"/>
    <Document_x0020_Approver xmlns="http://schemas.microsoft.com/sharepoint/v3">
      <UserInfo>
        <DisplayName/>
        <AccountId xsi:nil="true"/>
        <AccountType/>
      </UserInfo>
    </Document_x0020_Approver>
    <R_x002d_KeywordsTaxonomyTaxHTField0 xmlns="http://schemas.microsoft.com/sharepoint/v3">
      <Terms xmlns="http://schemas.microsoft.com/office/infopath/2007/PartnerControls"/>
    </R_x002d_KeywordsTaxonomyTaxHTField0>
    <BusinessAreaTaxonomyTaxHTField0 xmlns="http://schemas.microsoft.com/sharepoint/v3">
      <Terms xmlns="http://schemas.microsoft.com/office/infopath/2007/PartnerControls"/>
    </BusinessAreaTaxonomyTaxHTField0>
    <TaxCatchAll xmlns="75975772-6a6d-4c16-8090-d45d9e29473d">
      <Value>1</Value>
    </TaxCatchAll>
    <Document_x0020_Reference xmlns="http://schemas.microsoft.com/sharepoint/v3" xsi:nil="true"/>
    <RootDocumentReference xmlns="http://schemas.microsoft.com/sharepoint/v3" xsi:nil="true"/>
    <Generate_x0020_Keywords xmlns="b649da4e-5b5d-4d8f-9a88-364505e9f7fc">true</Generate_x0020_Keywords>
    <R-DivisionPolicyTaxonomyTaxHTField0 xmlns="http://schemas.microsoft.com/sharepoint/v3">
      <Terms xmlns="http://schemas.microsoft.com/office/infopath/2007/PartnerControls"/>
    </R-DivisionPolicyTaxonomyTaxHTField0>
    <HideEverything xmlns="2b496da7-c611-407d-8991-679d0f242c7c" xsi:nil="true"/>
    <KeyDocument xmlns="b649da4e-5b5d-4d8f-9a88-364505e9f7fc">false</KeyDocument>
    <Document_x0020_Status xmlns="b649da4e-5b5d-4d8f-9a88-364505e9f7fc" xsi:nil="true"/>
    <Authoring_x0020_Departments xmlns="b649da4e-5b5d-4d8f-9a88-364505e9f7fc"/>
    <Folder_x0020_Structure xmlns="http://schemas.microsoft.com/sharepoint/v3">&lt;a href="/projects/ED16897/Documents"&gt;Documents&lt;/a&gt; &amp;gt; &lt;a href="/projects/ED16897/Documents/ED16897%20CINEA%20adaptation%20platform"&gt;ED16897 CINEA adaptation platform&lt;/a&gt; &amp;gt; &lt;a href="/projects/ED16897/Documents/ED16897%20CINEA%20adaptation%20platform/3%20Project%20delivery"&gt;3 Project delivery&lt;/a&gt; &amp;gt; &lt;a href="/projects/ED16897/Documents/ED16897%20CINEA%20adaptation%20platform/3%20Project%20delivery/4%20Tasks"&gt;4 Tasks&lt;/a&gt; &amp;gt; &lt;a href="/projects/ED16897/Documents/ED16897%20CINEA%20adaptation%20platform/3%20Project%20delivery/4%20Tasks/Task%202"&gt;Task 2&lt;/a&gt; &amp;gt; &lt;a href="/projects/ED16897/Documents/ED16897%20CINEA%20adaptation%20platform/3%20Project%20delivery/4%20Tasks/Task%202/05%20MS%20Facilitators%20admins"&gt;05 MS Facilitators admins&lt;/a&gt; &amp;gt; &lt;a href="/projects/ED16897/Documents/ED16897%20CINEA%20adaptation%20platform/3%20Project%20delivery/4%20Tasks/Task%202/05%20MS%20Facilitators%20admins/00%20Task%20requests%20-%20work%20orders"&gt;00 Task requests - work orders&lt;/a&gt; &amp;gt; &lt;a href="/projects/ED16897/Documents/ED16897%20CINEA%20adaptation%20platform/3%20Project%20delivery/4%20Tasks/Task%202/05%20MS%20Facilitators%20admins/00%20Task%20requests%20-%20work%20orders/WO%205%20-%20TdT%20Translations"&gt;WO 5 - TdT Translations&lt;/a&gt; &amp;gt; &lt;a href="/projects/ED16897/Documents/ED16897%20CINEA%20adaptation%20platform/3%20Project%20delivery/4%20Tasks/Task%202/05%20MS%20Facilitators%20admins/00%20Task%20requests%20-%20work%20orders/WO%205%20-%20TdT%20Translations/WO5%20to%20send%20to%20Ambiente%20Italia%2c"&gt;WO5 to send to Ambiente Italia,&lt;/a&gt;</Folder_x0020_Structure>
    <Document_x0020_Issued xmlns="b649da4e-5b5d-4d8f-9a88-364505e9f7fc" xsi:nil="true"/>
    <AuthoredByCustomer xmlns="b649da4e-5b5d-4d8f-9a88-364505e9f7fc">false</AuthoredByCustomer>
    <Market_x0020_SectorTaxonomyTaxHTField0 xmlns="http://schemas.microsoft.com/sharepoint/v3">
      <Terms xmlns="http://schemas.microsoft.com/office/infopath/2007/PartnerControls"/>
    </Market_x0020_SectorTaxonomyTaxHTField0>
    <Issued_x0020_Date xmlns="b649da4e-5b5d-4d8f-9a88-364505e9f7fc" xsi:nil="true"/>
    <AgressoCustomerTaxonomyTaxHTField0 xmlns="http://schemas.microsoft.com/sharepoint/v3">
      <Terms xmlns="http://schemas.microsoft.com/office/infopath/2007/PartnerControls"/>
    </AgressoCustomerTaxonomyTaxHTField0>
    <ApprovalRecordedBy xmlns="http://schemas.microsoft.com/sharepoint/v3">
      <UserInfo>
        <DisplayName/>
        <AccountId xsi:nil="true"/>
        <AccountType/>
      </UserInfo>
    </ApprovalRecordedBy>
  </documentManagement>
</p:properties>
</file>

<file path=customXml/item3.xml><?xml version="1.0" encoding="utf-8"?>
<?mso-contentType ?>
<SharedContentType xmlns="Microsoft.SharePoint.Taxonomy.ContentTypeSync" SourceId="02677147-8018-48bf-96e8-39add3f86844" ContentTypeId="0x010100A1A26C4BCFF240D5BC273ED44781910B" PreviousValue="false"/>
</file>

<file path=customXml/item4.xml><?xml version="1.0" encoding="utf-8"?>
<ct:contentTypeSchema xmlns:ct="http://schemas.microsoft.com/office/2006/metadata/contentType" xmlns:ma="http://schemas.microsoft.com/office/2006/metadata/properties/metaAttributes" ct:_="" ma:_="" ma:contentTypeName="REE Project Document" ma:contentTypeID="0x010100A1A26C4BCFF240D5BC273ED44781910B004F8C1648387FF34E9E24BC0C6FFB8BF9" ma:contentTypeVersion="6" ma:contentTypeDescription="REE Project Document" ma:contentTypeScope="" ma:versionID="7a2cbeee038dfb29ac5ccef09b718a98">
  <xsd:schema xmlns:xsd="http://www.w3.org/2001/XMLSchema" xmlns:xs="http://www.w3.org/2001/XMLSchema" xmlns:p="http://schemas.microsoft.com/office/2006/metadata/properties" xmlns:ns1="http://schemas.microsoft.com/sharepoint/v3" xmlns:ns2="75975772-6a6d-4c16-8090-d45d9e29473d" xmlns:ns3="b649da4e-5b5d-4d8f-9a88-364505e9f7fc" xmlns:ns4="2b496da7-c611-407d-8991-679d0f242c7c" targetNamespace="http://schemas.microsoft.com/office/2006/metadata/properties" ma:root="true" ma:fieldsID="cd64006518cb4f9dc77c552e7cd4547a" ns1:_="" ns2:_="" ns3:_="" ns4:_="">
    <xsd:import namespace="http://schemas.microsoft.com/sharepoint/v3"/>
    <xsd:import namespace="75975772-6a6d-4c16-8090-d45d9e29473d"/>
    <xsd:import namespace="b649da4e-5b5d-4d8f-9a88-364505e9f7fc"/>
    <xsd:import namespace="2b496da7-c611-407d-8991-679d0f242c7c"/>
    <xsd:element name="properties">
      <xsd:complexType>
        <xsd:sequence>
          <xsd:element name="documentManagement">
            <xsd:complexType>
              <xsd:all>
                <xsd:element ref="ns2:_dlc_DocId" minOccurs="0"/>
                <xsd:element ref="ns2:_dlc_DocIdUrl" minOccurs="0"/>
                <xsd:element ref="ns2:_dlc_DocIdPersistId" minOccurs="0"/>
                <xsd:element ref="ns1:Document_x0020_TypeTaxonomyTaxHTField0" minOccurs="0"/>
                <xsd:element ref="ns1:R_x002d_KeywordsTaxonomyTaxHTField0" minOccurs="0"/>
                <xsd:element ref="ns3:Generate_x0020_Keywords" minOccurs="0"/>
                <xsd:element ref="ns1:Project_x0020_Number" minOccurs="0"/>
                <xsd:element ref="ns1:AgressoCustomerTaxonomyTaxHTField0" minOccurs="0"/>
                <xsd:element ref="ns1:BusinessAreaTaxonomyTaxHTField0" minOccurs="0"/>
                <xsd:element ref="ns1:R-DivisionPolicyTaxonomyTaxHTField0" minOccurs="0"/>
                <xsd:element ref="ns1:Market_x0020_SectorTaxonomyTaxHTField0" minOccurs="0"/>
                <xsd:element ref="ns1:Document_x0020_Comments" minOccurs="0"/>
                <xsd:element ref="ns1:Folder_x0020_Structure" minOccurs="0"/>
                <xsd:element ref="ns2:TaxCatchAll" minOccurs="0"/>
                <xsd:element ref="ns2:TaxCatchAllLabel" minOccurs="0"/>
                <xsd:element ref="ns1:FileExtension" minOccurs="0"/>
                <xsd:element ref="ns3:KeyDocument" minOccurs="0"/>
                <xsd:element ref="ns3:AuthoredByCustomer" minOccurs="0"/>
                <xsd:element ref="ns1:Authors" minOccurs="0"/>
                <xsd:element ref="ns3:Authoring_x0020_Departments" minOccurs="0"/>
                <xsd:element ref="ns3:Document_x0020_Issued" minOccurs="0"/>
                <xsd:element ref="ns1:Document_x0020_Reference" minOccurs="0"/>
                <xsd:element ref="ns1:RootDocumentReference" minOccurs="0"/>
                <xsd:element ref="ns3:Issued_x0020_Date" minOccurs="0"/>
                <xsd:element ref="ns3:Document_x0020_Status" minOccurs="0"/>
                <xsd:element ref="ns1:Document_x0020_Approver" minOccurs="0"/>
                <xsd:element ref="ns1:ApprovalRecordedBy" minOccurs="0"/>
                <xsd:element ref="ns1:Version_x0020_No" minOccurs="0"/>
                <xsd:element ref="ns1:R-DivisionTaxonomyTaxHTField0" minOccurs="0"/>
                <xsd:element ref="ns4:HideEveryth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_x0020_TypeTaxonomyTaxHTField0" ma:index="12" ma:taxonomy="true" ma:internalName="Document_x0020_TypeTaxonomyTaxHTField0" ma:taxonomyFieldName="Document_x0020_Type" ma:displayName="Document Type" ma:default="1;#Project Document|df098213-6b74-42fc-9316-2f1a9531d8f9" ma:fieldId="{fd31b5d2-9459-4462-9e35-c51176d55d6c}" ma:sspId="02677147-8018-48bf-96e8-39add3f86844" ma:termSetId="80de7132-7744-4fa5-9cb1-6eeaa76d3251" ma:anchorId="00000000-0000-0000-0000-000000000000" ma:open="false" ma:isKeyword="false">
      <xsd:complexType>
        <xsd:sequence>
          <xsd:element ref="pc:Terms" minOccurs="0" maxOccurs="1"/>
        </xsd:sequence>
      </xsd:complexType>
    </xsd:element>
    <xsd:element name="R_x002d_KeywordsTaxonomyTaxHTField0" ma:index="14" nillable="true" ma:taxonomy="true" ma:internalName="R_x002d_KeywordsTaxonomyTaxHTField0" ma:taxonomyFieldName="R_x002d_Keywords" ma:displayName="R-Keywords" ma:fieldId="{1c42c021-f3aa-43e0-98ca-6790571791a9}" ma:sspId="02677147-8018-48bf-96e8-39add3f86844" ma:termSetId="3101ac92-b66e-4a17-9ea7-0976b491e8e5" ma:anchorId="00000000-0000-0000-0000-000000000000" ma:open="false" ma:isKeyword="false">
      <xsd:complexType>
        <xsd:sequence>
          <xsd:element ref="pc:Terms" minOccurs="0" maxOccurs="1"/>
        </xsd:sequence>
      </xsd:complexType>
    </xsd:element>
    <xsd:element name="Project_x0020_Number" ma:index="16" nillable="true" ma:displayName="Project Number" ma:internalName="Project_x0020_Number">
      <xsd:simpleType>
        <xsd:restriction base="dms:Text"/>
      </xsd:simpleType>
    </xsd:element>
    <xsd:element name="AgressoCustomerTaxonomyTaxHTField0" ma:index="18" nillable="true" ma:taxonomy="true" ma:internalName="AgressoCustomerTaxonomyTaxHTField0" ma:taxonomyFieldName="AgressoCustomer" ma:displayName="Customer" ma:fieldId="{1d3b52e4-1af7-4246-9c35-147842386b6c}" ma:sspId="02677147-8018-48bf-96e8-39add3f86844" ma:termSetId="923cec87-5f7b-42ba-9a57-d5efa69a4b84" ma:anchorId="00000000-0000-0000-0000-000000000000" ma:open="false" ma:isKeyword="false">
      <xsd:complexType>
        <xsd:sequence>
          <xsd:element ref="pc:Terms" minOccurs="0" maxOccurs="1"/>
        </xsd:sequence>
      </xsd:complexType>
    </xsd:element>
    <xsd:element name="BusinessAreaTaxonomyTaxHTField0" ma:index="20" nillable="true" ma:taxonomy="true" ma:internalName="BusinessAreaTaxonomyTaxHTField0" ma:taxonomyFieldName="BusinessArea" ma:displayName="Business Area" ma:fieldId="{4d2c5a62-cace-44d5-a5f6-13d3bee16938}" ma:sspId="02677147-8018-48bf-96e8-39add3f86844" ma:termSetId="b135ba22-1eea-4fc3-9293-1752ba7ea5f6" ma:anchorId="00000000-0000-0000-0000-000000000000" ma:open="false" ma:isKeyword="false">
      <xsd:complexType>
        <xsd:sequence>
          <xsd:element ref="pc:Terms" minOccurs="0" maxOccurs="1"/>
        </xsd:sequence>
      </xsd:complexType>
    </xsd:element>
    <xsd:element name="R-DivisionPolicyTaxonomyTaxHTField0" ma:index="22" nillable="true" ma:taxonomy="true" ma:internalName="R_x002d_DivisionPolicyTaxonomyTaxHTField0" ma:taxonomyFieldName="R_x002d_DivisionPolicy" ma:displayName="Division" ma:fieldId="{50ad19bc-2508-45c6-bb4f-781576d44aa2}" ma:sspId="02677147-8018-48bf-96e8-39add3f86844" ma:termSetId="f724f16d-ce9a-4784-adab-f98a1fd9d8e6" ma:anchorId="00000000-0000-0000-0000-000000000000" ma:open="false" ma:isKeyword="false">
      <xsd:complexType>
        <xsd:sequence>
          <xsd:element ref="pc:Terms" minOccurs="0" maxOccurs="1"/>
        </xsd:sequence>
      </xsd:complexType>
    </xsd:element>
    <xsd:element name="Market_x0020_SectorTaxonomyTaxHTField0" ma:index="25" nillable="true" ma:taxonomy="true" ma:internalName="Market_x0020_SectorTaxonomyTaxHTField0" ma:taxonomyFieldName="Market_x0020_Sector" ma:displayName="Market Sector" ma:fieldId="{91294c4a-0fea-4059-9ad9-cccc9ef86cba}" ma:sspId="02677147-8018-48bf-96e8-39add3f86844" ma:termSetId="08cfdd10-ef36-4030-98be-25f6a603bde4" ma:anchorId="00000000-0000-0000-0000-000000000000" ma:open="false" ma:isKeyword="false">
      <xsd:complexType>
        <xsd:sequence>
          <xsd:element ref="pc:Terms" minOccurs="0" maxOccurs="1"/>
        </xsd:sequence>
      </xsd:complexType>
    </xsd:element>
    <xsd:element name="Document_x0020_Comments" ma:index="26" nillable="true" ma:displayName="Document Comments" ma:internalName="Document_x0020_Comments">
      <xsd:simpleType>
        <xsd:restriction base="dms:Note">
          <xsd:maxLength value="255"/>
        </xsd:restriction>
      </xsd:simpleType>
    </xsd:element>
    <xsd:element name="Folder_x0020_Structure" ma:index="27" nillable="true" ma:displayName="Folder Structure" ma:internalName="Folder_x0020_Structure">
      <xsd:simpleType>
        <xsd:restriction base="dms:Note"/>
      </xsd:simpleType>
    </xsd:element>
    <xsd:element name="FileExtension" ma:index="30" nillable="true" ma:displayName="File Extension" ma:internalName="FileExtension" ma:readOnly="true">
      <xsd:simpleType>
        <xsd:restriction base="dms:Text"/>
      </xsd:simpleType>
    </xsd:element>
    <xsd:element name="Authors" ma:index="33" nillable="true" ma:displayName="Authors" ma:internalName="Autho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Reference" ma:index="36" nillable="true" ma:displayName="Document Reference" ma:indexed="true" ma:internalName="Document_x0020_Reference">
      <xsd:simpleType>
        <xsd:restriction base="dms:Text"/>
      </xsd:simpleType>
    </xsd:element>
    <xsd:element name="RootDocumentReference" ma:index="37" nillable="true" ma:displayName="Root Document Reference" ma:indexed="true" ma:internalName="RootDocumentReference">
      <xsd:simpleType>
        <xsd:restriction base="dms:Text"/>
      </xsd:simpleType>
    </xsd:element>
    <xsd:element name="Document_x0020_Approver" ma:index="40" nillable="true" ma:displayName="Document Approver" ma:internalName="Document_x0020_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RecordedBy" ma:index="41" nillable="true" ma:displayName="Approval Recorded By" ma:internalName="ApprovalRecord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ersion_x0020_No" ma:index="42" nillable="true" ma:displayName="Version No" ma:internalName="Version_x0020_No" ma:readOnly="true">
      <xsd:simpleType>
        <xsd:restriction base="dms:Text"/>
      </xsd:simpleType>
    </xsd:element>
    <xsd:element name="R-DivisionTaxonomyTaxHTField0" ma:index="43" nillable="true" ma:taxonomy="true" ma:internalName="R_x002d_DivisionTaxonomyTaxHTField0" ma:taxonomyFieldName="R_x002d_Division" ma:displayName="Company" ma:fieldId="{a0b740e5-6a48-43d1-aea4-81fb22ff6c26}" ma:sspId="02677147-8018-48bf-96e8-39add3f86844" ma:termSetId="916500c3-4c6e-47cd-8039-34f4c1f6d9a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975772-6a6d-4c16-8090-d45d9e29473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description="" ma:hidden="true" ma:list="{2152f707-dac1-4925-af7c-4f1c99ed033d}" ma:internalName="TaxCatchAll" ma:showField="CatchAllData" ma:web="b649da4e-5b5d-4d8f-9a88-364505e9f7fc">
      <xsd:complexType>
        <xsd:complexContent>
          <xsd:extension base="dms:MultiChoiceLookup">
            <xsd:sequence>
              <xsd:element name="Value" type="dms:Lookup" maxOccurs="unbounded" minOccurs="0" nillable="true"/>
            </xsd:sequence>
          </xsd:extension>
        </xsd:complexContent>
      </xsd:complexType>
    </xsd:element>
    <xsd:element name="TaxCatchAllLabel" ma:index="29" nillable="true" ma:displayName="Taxonomy Catch All Column1" ma:description="" ma:hidden="true" ma:list="{2152f707-dac1-4925-af7c-4f1c99ed033d}" ma:internalName="TaxCatchAllLabel" ma:readOnly="true" ma:showField="CatchAllDataLabel" ma:web="b649da4e-5b5d-4d8f-9a88-364505e9f7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49da4e-5b5d-4d8f-9a88-364505e9f7fc" elementFormDefault="qualified">
    <xsd:import namespace="http://schemas.microsoft.com/office/2006/documentManagement/types"/>
    <xsd:import namespace="http://schemas.microsoft.com/office/infopath/2007/PartnerControls"/>
    <xsd:element name="Generate_x0020_Keywords" ma:index="15" nillable="true" ma:displayName="Generate Keywords" ma:default="1" ma:internalName="Generate_x0020_Keywords">
      <xsd:simpleType>
        <xsd:restriction base="dms:Boolean"/>
      </xsd:simpleType>
    </xsd:element>
    <xsd:element name="KeyDocument" ma:index="31" nillable="true" ma:displayName="Key Document" ma:default="0" ma:internalName="KeyDocument">
      <xsd:simpleType>
        <xsd:restriction base="dms:Boolean"/>
      </xsd:simpleType>
    </xsd:element>
    <xsd:element name="AuthoredByCustomer" ma:index="32" nillable="true" ma:displayName="Authored By Customer" ma:default="0" ma:internalName="AuthoredByCustomer">
      <xsd:simpleType>
        <xsd:restriction base="dms:Boolean"/>
      </xsd:simpleType>
    </xsd:element>
    <xsd:element name="Authoring_x0020_Departments" ma:index="34" nillable="true" ma:displayName="Authoring Departments" ma:internalName="Authoring_x0020_Departments">
      <xsd:complexType>
        <xsd:complexContent>
          <xsd:extension base="dms:MultiChoiceFillIn">
            <xsd:sequence>
              <xsd:element name="Value" maxOccurs="unbounded" minOccurs="0" nillable="true">
                <xsd:simpleType>
                  <xsd:union memberTypes="dms:Text">
                    <xsd:simpleType>
                      <xsd:restriction base="dms:Choice">
                        <xsd:enumeration value="No Department"/>
                      </xsd:restriction>
                    </xsd:simpleType>
                  </xsd:union>
                </xsd:simpleType>
              </xsd:element>
            </xsd:sequence>
          </xsd:extension>
        </xsd:complexContent>
      </xsd:complexType>
    </xsd:element>
    <xsd:element name="Document_x0020_Issued" ma:index="35" nillable="true" ma:displayName="Document Issued" ma:internalName="Document_x0020_Issued">
      <xsd:simpleType>
        <xsd:restriction base="dms:Choice">
          <xsd:enumeration value="Yes"/>
          <xsd:enumeration value="No"/>
        </xsd:restriction>
      </xsd:simpleType>
    </xsd:element>
    <xsd:element name="Issued_x0020_Date" ma:index="38" nillable="true" ma:displayName="Issued Date" ma:format="DateOnly" ma:internalName="Issued_x0020_Date">
      <xsd:simpleType>
        <xsd:restriction base="dms:DateTime"/>
      </xsd:simpleType>
    </xsd:element>
    <xsd:element name="Document_x0020_Status" ma:index="39" nillable="true" ma:displayName="Document Status" ma:internalName="Document_x0020_Status">
      <xsd:simpleType>
        <xsd:restriction base="dms:Choice">
          <xsd:enumeration value="Approved"/>
          <xsd:enumeration value="Draft"/>
        </xsd:restriction>
      </xsd:simpleType>
    </xsd:element>
  </xsd:schema>
  <xsd:schema xmlns:xsd="http://www.w3.org/2001/XMLSchema" xmlns:xs="http://www.w3.org/2001/XMLSchema" xmlns:dms="http://schemas.microsoft.com/office/2006/documentManagement/types" xmlns:pc="http://schemas.microsoft.com/office/infopath/2007/PartnerControls" targetNamespace="2b496da7-c611-407d-8991-679d0f242c7c" elementFormDefault="qualified">
    <xsd:import namespace="http://schemas.microsoft.com/office/2006/documentManagement/types"/>
    <xsd:import namespace="http://schemas.microsoft.com/office/infopath/2007/PartnerControls"/>
    <xsd:element name="HideEverything" ma:index="44" nillable="true" ma:displayName="HideEverything" ma:internalName="HideEverything">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0545C3D3-1EA0-4665-B840-3577CD868A27}">
  <ds:schemaRefs>
    <ds:schemaRef ds:uri="http://schemas.microsoft.com/sharepoint/v3/contenttype/forms"/>
  </ds:schemaRefs>
</ds:datastoreItem>
</file>

<file path=customXml/itemProps2.xml><?xml version="1.0" encoding="utf-8"?>
<ds:datastoreItem xmlns:ds="http://schemas.openxmlformats.org/officeDocument/2006/customXml" ds:itemID="{02D3CEEF-97DE-4FE3-A17A-881A288B4F3A}">
  <ds:schemaRefs>
    <ds:schemaRef ds:uri="http://purl.org/dc/elements/1.1/"/>
    <ds:schemaRef ds:uri="http://schemas.microsoft.com/office/2006/metadata/properties"/>
    <ds:schemaRef ds:uri="http://purl.org/dc/terms/"/>
    <ds:schemaRef ds:uri="http://schemas.openxmlformats.org/package/2006/metadata/core-properties"/>
    <ds:schemaRef ds:uri="7352e158-1ea2-45cf-a0de-396aedc5d51b"/>
    <ds:schemaRef ds:uri="http://schemas.microsoft.com/office/2006/documentManagement/types"/>
    <ds:schemaRef ds:uri="http://schemas.microsoft.com/office/infopath/2007/PartnerControls"/>
    <ds:schemaRef ds:uri="http://www.w3.org/XML/1998/namespace"/>
    <ds:schemaRef ds:uri="http://purl.org/dc/dcmitype/"/>
    <ds:schemaRef ds:uri="http://schemas.microsoft.com/sharepoint/v3"/>
    <ds:schemaRef ds:uri="75975772-6a6d-4c16-8090-d45d9e29473d"/>
    <ds:schemaRef ds:uri="b649da4e-5b5d-4d8f-9a88-364505e9f7fc"/>
    <ds:schemaRef ds:uri="2b496da7-c611-407d-8991-679d0f242c7c"/>
  </ds:schemaRefs>
</ds:datastoreItem>
</file>

<file path=customXml/itemProps3.xml><?xml version="1.0" encoding="utf-8"?>
<ds:datastoreItem xmlns:ds="http://schemas.openxmlformats.org/officeDocument/2006/customXml" ds:itemID="{2B8B6289-BEA6-49BA-ABAA-290D2268DF26}">
  <ds:schemaRefs>
    <ds:schemaRef ds:uri="Microsoft.SharePoint.Taxonomy.ContentTypeSync"/>
  </ds:schemaRefs>
</ds:datastoreItem>
</file>

<file path=customXml/itemProps4.xml><?xml version="1.0" encoding="utf-8"?>
<ds:datastoreItem xmlns:ds="http://schemas.openxmlformats.org/officeDocument/2006/customXml" ds:itemID="{BB5199C6-47AF-4908-A7E7-50BF55F68F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975772-6a6d-4c16-8090-d45d9e29473d"/>
    <ds:schemaRef ds:uri="b649da4e-5b5d-4d8f-9a88-364505e9f7fc"/>
    <ds:schemaRef ds:uri="2b496da7-c611-407d-8991-679d0f242c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A9ABBFC-1B35-4FC7-A039-0B32BA1DDB3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2989</TotalTime>
  <Words>855</Words>
  <Application>Microsoft Office PowerPoint</Application>
  <PresentationFormat>Widescreen</PresentationFormat>
  <Paragraphs>91</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Segoe UI</vt:lpstr>
      <vt:lpstr>Office Theme</vt:lpstr>
      <vt:lpstr>MIP4Adapt atbalsts ZPR</vt:lpstr>
      <vt:lpstr>PowerPoint Presentation</vt:lpstr>
      <vt:lpstr>PowerPoint Presentation</vt:lpstr>
      <vt:lpstr>PowerPoint Presentation</vt:lpstr>
      <vt:lpstr>Sadarbība ar ZPR</vt:lpstr>
      <vt:lpstr>Kas izdarīts un plānots zem «Type 1»</vt:lpstr>
      <vt:lpstr>Kas izdarīts un plānots zem «Type 2»</vt:lpstr>
      <vt:lpstr>Kas izdarīts zem «Type 3»</vt:lpstr>
      <vt:lpstr>Kas plānots zem «Type 3» - 1. pasākums</vt:lpstr>
      <vt:lpstr>Kas plānots zem «Type 3» - 1. pasākums</vt:lpstr>
      <vt:lpstr>Kas plānots zem «Type 3» - 1. pasākums</vt:lpstr>
      <vt:lpstr>Kas plānots zem «Type 3» - 2. projekts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Fonts</dc:title>
  <dc:creator>MATT Stephanie (CLIMA)</dc:creator>
  <cp:lastModifiedBy>Olga Trasuna</cp:lastModifiedBy>
  <cp:revision>431</cp:revision>
  <dcterms:created xsi:type="dcterms:W3CDTF">2023-01-06T08:02:01Z</dcterms:created>
  <dcterms:modified xsi:type="dcterms:W3CDTF">2025-09-02T09:11:51Z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2023-01-06T08:02:04Z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677c2d0d-723c-4bfc-ae82-b4b0ccc291b6</vt:lpwstr>
  </property>
  <property fmtid="{D5CDD505-2E9C-101B-9397-08002B2CF9AE}" pid="8" name="MSIP_Label_6bd9ddd1-4d20-43f6-abfa-fc3c07406f94_ContentBits">
    <vt:lpwstr>0</vt:lpwstr>
  </property>
  <property fmtid="{D5CDD505-2E9C-101B-9397-08002B2CF9AE}" pid="9" name="ContentTypeId">
    <vt:lpwstr>0x010100A1A26C4BCFF240D5BC273ED44781910B004F8C1648387FF34E9E24BC0C6FFB8BF9</vt:lpwstr>
  </property>
  <property fmtid="{D5CDD505-2E9C-101B-9397-08002B2CF9AE}" pid="10" name="Document Type">
    <vt:lpwstr>1;#Project Document|df098213-6b74-42fc-9316-2f1a9531d8f9</vt:lpwstr>
  </property>
  <property fmtid="{D5CDD505-2E9C-101B-9397-08002B2CF9AE}" pid="11" name="AgressoCustomer">
    <vt:lpwstr/>
  </property>
  <property fmtid="{D5CDD505-2E9C-101B-9397-08002B2CF9AE}" pid="12" name="R-DivisionPolicy">
    <vt:lpwstr/>
  </property>
  <property fmtid="{D5CDD505-2E9C-101B-9397-08002B2CF9AE}" pid="13" name="R-Keywords">
    <vt:lpwstr/>
  </property>
  <property fmtid="{D5CDD505-2E9C-101B-9397-08002B2CF9AE}" pid="14" name="Market Sector">
    <vt:lpwstr/>
  </property>
  <property fmtid="{D5CDD505-2E9C-101B-9397-08002B2CF9AE}" pid="15" name="R-Division">
    <vt:lpwstr/>
  </property>
  <property fmtid="{D5CDD505-2E9C-101B-9397-08002B2CF9AE}" pid="16" name="BusinessArea">
    <vt:lpwstr/>
  </property>
  <property fmtid="{D5CDD505-2E9C-101B-9397-08002B2CF9AE}" pid="17" name="MediaServiceImageTags">
    <vt:lpwstr/>
  </property>
</Properties>
</file>