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12"/>
  </p:notesMasterIdLst>
  <p:sldIdLst>
    <p:sldId id="256" r:id="rId4"/>
    <p:sldId id="258" r:id="rId5"/>
    <p:sldId id="283" r:id="rId6"/>
    <p:sldId id="284" r:id="rId7"/>
    <p:sldId id="282" r:id="rId8"/>
    <p:sldId id="286" r:id="rId9"/>
    <p:sldId id="287" r:id="rId10"/>
    <p:sldId id="263" r:id="rId11"/>
  </p:sldIdLst>
  <p:sldSz cx="12192000" cy="6858000"/>
  <p:notesSz cx="7772400" cy="10058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3A3"/>
    <a:srgbClr val="B7BBAD"/>
    <a:srgbClr val="D0E4E6"/>
    <a:srgbClr val="D1E5E7"/>
    <a:srgbClr val="7E846E"/>
    <a:srgbClr val="EBECE8"/>
    <a:srgbClr val="E8E8E8"/>
    <a:srgbClr val="EF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5087" autoAdjust="0"/>
  </p:normalViewPr>
  <p:slideViewPr>
    <p:cSldViewPr snapToGrid="0">
      <p:cViewPr varScale="1">
        <p:scale>
          <a:sx n="76" d="100"/>
          <a:sy n="76" d="100"/>
        </p:scale>
        <p:origin x="43" y="3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D9B59D6-E0B9-48A5-8529-5BBB1424D88D}" type="datetimeFigureOut">
              <a:rPr lang="lv-LV" smtClean="0"/>
              <a:t>02.09.2025</a:t>
            </a:fld>
            <a:endParaRPr lang="lv-LV"/>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95B5297-DE73-4261-A40A-D847C80B87E3}" type="slidenum">
              <a:rPr lang="lv-LV" smtClean="0"/>
              <a:t>‹#›</a:t>
            </a:fld>
            <a:endParaRPr lang="lv-LV"/>
          </a:p>
        </p:txBody>
      </p:sp>
    </p:spTree>
    <p:extLst>
      <p:ext uri="{BB962C8B-B14F-4D97-AF65-F5344CB8AC3E}">
        <p14:creationId xmlns:p14="http://schemas.microsoft.com/office/powerpoint/2010/main" val="21680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24" name="PlaceHolder 2"/>
          <p:cNvSpPr>
            <a:spLocks noGrp="1"/>
          </p:cNvSpPr>
          <p:nvPr>
            <p:ph/>
          </p:nvPr>
        </p:nvSpPr>
        <p:spPr>
          <a:xfrm>
            <a:off x="955800" y="3407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25" name="PlaceHolder 3"/>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27"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28"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29"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30" name="PlaceHolder 5"/>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32" name="PlaceHolder 2"/>
          <p:cNvSpPr>
            <a:spLocks noGrp="1"/>
          </p:cNvSpPr>
          <p:nvPr>
            <p:ph/>
          </p:nvPr>
        </p:nvSpPr>
        <p:spPr>
          <a:xfrm>
            <a:off x="95580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33" name="PlaceHolder 3"/>
          <p:cNvSpPr>
            <a:spLocks noGrp="1"/>
          </p:cNvSpPr>
          <p:nvPr>
            <p:ph/>
          </p:nvPr>
        </p:nvSpPr>
        <p:spPr>
          <a:xfrm>
            <a:off x="444492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34" name="PlaceHolder 4"/>
          <p:cNvSpPr>
            <a:spLocks noGrp="1"/>
          </p:cNvSpPr>
          <p:nvPr>
            <p:ph/>
          </p:nvPr>
        </p:nvSpPr>
        <p:spPr>
          <a:xfrm>
            <a:off x="793368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35" name="PlaceHolder 5"/>
          <p:cNvSpPr>
            <a:spLocks noGrp="1"/>
          </p:cNvSpPr>
          <p:nvPr>
            <p:ph/>
          </p:nvPr>
        </p:nvSpPr>
        <p:spPr>
          <a:xfrm>
            <a:off x="95580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36" name="PlaceHolder 6"/>
          <p:cNvSpPr>
            <a:spLocks noGrp="1"/>
          </p:cNvSpPr>
          <p:nvPr>
            <p:ph/>
          </p:nvPr>
        </p:nvSpPr>
        <p:spPr>
          <a:xfrm>
            <a:off x="444492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37" name="PlaceHolder 7"/>
          <p:cNvSpPr>
            <a:spLocks noGrp="1"/>
          </p:cNvSpPr>
          <p:nvPr>
            <p:ph/>
          </p:nvPr>
        </p:nvSpPr>
        <p:spPr>
          <a:xfrm>
            <a:off x="793368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44" name="PlaceHolder 2"/>
          <p:cNvSpPr>
            <a:spLocks noGrp="1"/>
          </p:cNvSpPr>
          <p:nvPr>
            <p:ph type="subTitle"/>
          </p:nvPr>
        </p:nvSpPr>
        <p:spPr>
          <a:xfrm>
            <a:off x="955800" y="3407400"/>
            <a:ext cx="10318680" cy="168768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46" name="PlaceHolder 2"/>
          <p:cNvSpPr>
            <a:spLocks noGrp="1"/>
          </p:cNvSpPr>
          <p:nvPr>
            <p:ph/>
          </p:nvPr>
        </p:nvSpPr>
        <p:spPr>
          <a:xfrm>
            <a:off x="955800" y="3407400"/>
            <a:ext cx="1031868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48"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49"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53"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54"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55"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3" name="PlaceHolder 2"/>
          <p:cNvSpPr>
            <a:spLocks noGrp="1"/>
          </p:cNvSpPr>
          <p:nvPr>
            <p:ph type="subTitle"/>
          </p:nvPr>
        </p:nvSpPr>
        <p:spPr>
          <a:xfrm>
            <a:off x="955800" y="3407400"/>
            <a:ext cx="10318680" cy="168768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57"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58"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59" name="PlaceHolder 4"/>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61"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62"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63" name="PlaceHolder 4"/>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65" name="PlaceHolder 2"/>
          <p:cNvSpPr>
            <a:spLocks noGrp="1"/>
          </p:cNvSpPr>
          <p:nvPr>
            <p:ph/>
          </p:nvPr>
        </p:nvSpPr>
        <p:spPr>
          <a:xfrm>
            <a:off x="955800" y="3407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66" name="PlaceHolder 3"/>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68"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69"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70"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71" name="PlaceHolder 5"/>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73" name="PlaceHolder 2"/>
          <p:cNvSpPr>
            <a:spLocks noGrp="1"/>
          </p:cNvSpPr>
          <p:nvPr>
            <p:ph/>
          </p:nvPr>
        </p:nvSpPr>
        <p:spPr>
          <a:xfrm>
            <a:off x="95580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74" name="PlaceHolder 3"/>
          <p:cNvSpPr>
            <a:spLocks noGrp="1"/>
          </p:cNvSpPr>
          <p:nvPr>
            <p:ph/>
          </p:nvPr>
        </p:nvSpPr>
        <p:spPr>
          <a:xfrm>
            <a:off x="444492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75" name="PlaceHolder 4"/>
          <p:cNvSpPr>
            <a:spLocks noGrp="1"/>
          </p:cNvSpPr>
          <p:nvPr>
            <p:ph/>
          </p:nvPr>
        </p:nvSpPr>
        <p:spPr>
          <a:xfrm>
            <a:off x="793368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76" name="PlaceHolder 5"/>
          <p:cNvSpPr>
            <a:spLocks noGrp="1"/>
          </p:cNvSpPr>
          <p:nvPr>
            <p:ph/>
          </p:nvPr>
        </p:nvSpPr>
        <p:spPr>
          <a:xfrm>
            <a:off x="95580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77" name="PlaceHolder 6"/>
          <p:cNvSpPr>
            <a:spLocks noGrp="1"/>
          </p:cNvSpPr>
          <p:nvPr>
            <p:ph/>
          </p:nvPr>
        </p:nvSpPr>
        <p:spPr>
          <a:xfrm>
            <a:off x="444492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78" name="PlaceHolder 7"/>
          <p:cNvSpPr>
            <a:spLocks noGrp="1"/>
          </p:cNvSpPr>
          <p:nvPr>
            <p:ph/>
          </p:nvPr>
        </p:nvSpPr>
        <p:spPr>
          <a:xfrm>
            <a:off x="793368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30" name="PlaceHolder 2"/>
          <p:cNvSpPr>
            <a:spLocks noGrp="1"/>
          </p:cNvSpPr>
          <p:nvPr>
            <p:ph type="subTitle"/>
          </p:nvPr>
        </p:nvSpPr>
        <p:spPr>
          <a:xfrm>
            <a:off x="955800" y="3407400"/>
            <a:ext cx="10318680" cy="168768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32" name="PlaceHolder 2"/>
          <p:cNvSpPr>
            <a:spLocks noGrp="1"/>
          </p:cNvSpPr>
          <p:nvPr>
            <p:ph/>
          </p:nvPr>
        </p:nvSpPr>
        <p:spPr>
          <a:xfrm>
            <a:off x="955800" y="3407400"/>
            <a:ext cx="1031868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34"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35"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5" name="PlaceHolder 2"/>
          <p:cNvSpPr>
            <a:spLocks noGrp="1"/>
          </p:cNvSpPr>
          <p:nvPr>
            <p:ph/>
          </p:nvPr>
        </p:nvSpPr>
        <p:spPr>
          <a:xfrm>
            <a:off x="955800" y="3407400"/>
            <a:ext cx="1031868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39"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0"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1"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43"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4"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5" name="PlaceHolder 4"/>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47"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8"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9" name="PlaceHolder 4"/>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51" name="PlaceHolder 2"/>
          <p:cNvSpPr>
            <a:spLocks noGrp="1"/>
          </p:cNvSpPr>
          <p:nvPr>
            <p:ph/>
          </p:nvPr>
        </p:nvSpPr>
        <p:spPr>
          <a:xfrm>
            <a:off x="955800" y="3407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52" name="PlaceHolder 3"/>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54"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55"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56"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57" name="PlaceHolder 5"/>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59" name="PlaceHolder 2"/>
          <p:cNvSpPr>
            <a:spLocks noGrp="1"/>
          </p:cNvSpPr>
          <p:nvPr>
            <p:ph/>
          </p:nvPr>
        </p:nvSpPr>
        <p:spPr>
          <a:xfrm>
            <a:off x="95580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160" name="PlaceHolder 3"/>
          <p:cNvSpPr>
            <a:spLocks noGrp="1"/>
          </p:cNvSpPr>
          <p:nvPr>
            <p:ph/>
          </p:nvPr>
        </p:nvSpPr>
        <p:spPr>
          <a:xfrm>
            <a:off x="444492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161" name="PlaceHolder 4"/>
          <p:cNvSpPr>
            <a:spLocks noGrp="1"/>
          </p:cNvSpPr>
          <p:nvPr>
            <p:ph/>
          </p:nvPr>
        </p:nvSpPr>
        <p:spPr>
          <a:xfrm>
            <a:off x="7933680" y="3407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162" name="PlaceHolder 5"/>
          <p:cNvSpPr>
            <a:spLocks noGrp="1"/>
          </p:cNvSpPr>
          <p:nvPr>
            <p:ph/>
          </p:nvPr>
        </p:nvSpPr>
        <p:spPr>
          <a:xfrm>
            <a:off x="95580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163" name="PlaceHolder 6"/>
          <p:cNvSpPr>
            <a:spLocks noGrp="1"/>
          </p:cNvSpPr>
          <p:nvPr>
            <p:ph/>
          </p:nvPr>
        </p:nvSpPr>
        <p:spPr>
          <a:xfrm>
            <a:off x="444492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
        <p:nvSpPr>
          <p:cNvPr id="164" name="PlaceHolder 7"/>
          <p:cNvSpPr>
            <a:spLocks noGrp="1"/>
          </p:cNvSpPr>
          <p:nvPr>
            <p:ph/>
          </p:nvPr>
        </p:nvSpPr>
        <p:spPr>
          <a:xfrm>
            <a:off x="7933680" y="4289400"/>
            <a:ext cx="3322440" cy="804960"/>
          </a:xfrm>
          <a:prstGeom prst="rect">
            <a:avLst/>
          </a:prstGeom>
          <a:noFill/>
          <a:ln w="0">
            <a:noFill/>
          </a:ln>
        </p:spPr>
        <p:txBody>
          <a:bodyPr lIns="0" tIns="0" rIns="0" bIns="0" anchor="t">
            <a:normAutofit fontScale="96666"/>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7"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8"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2"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3" name="PlaceHolder 3"/>
          <p:cNvSpPr>
            <a:spLocks noGrp="1"/>
          </p:cNvSpPr>
          <p:nvPr>
            <p:ph/>
          </p:nvPr>
        </p:nvSpPr>
        <p:spPr>
          <a:xfrm>
            <a:off x="624312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4" name="PlaceHolder 4"/>
          <p:cNvSpPr>
            <a:spLocks noGrp="1"/>
          </p:cNvSpPr>
          <p:nvPr>
            <p:ph/>
          </p:nvPr>
        </p:nvSpPr>
        <p:spPr>
          <a:xfrm>
            <a:off x="95580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16" name="PlaceHolder 2"/>
          <p:cNvSpPr>
            <a:spLocks noGrp="1"/>
          </p:cNvSpPr>
          <p:nvPr>
            <p:ph/>
          </p:nvPr>
        </p:nvSpPr>
        <p:spPr>
          <a:xfrm>
            <a:off x="955800" y="3407400"/>
            <a:ext cx="5035320" cy="168768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7"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18" name="PlaceHolder 4"/>
          <p:cNvSpPr>
            <a:spLocks noGrp="1"/>
          </p:cNvSpPr>
          <p:nvPr>
            <p:ph/>
          </p:nvPr>
        </p:nvSpPr>
        <p:spPr>
          <a:xfrm>
            <a:off x="6243120" y="4289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de-DE" sz="1800" b="0" strike="noStrike" spc="-1">
              <a:solidFill>
                <a:srgbClr val="4B4B4D"/>
              </a:solidFill>
              <a:latin typeface="Calibri"/>
            </a:endParaRPr>
          </a:p>
        </p:txBody>
      </p:sp>
      <p:sp>
        <p:nvSpPr>
          <p:cNvPr id="20" name="PlaceHolder 2"/>
          <p:cNvSpPr>
            <a:spLocks noGrp="1"/>
          </p:cNvSpPr>
          <p:nvPr>
            <p:ph/>
          </p:nvPr>
        </p:nvSpPr>
        <p:spPr>
          <a:xfrm>
            <a:off x="95580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21" name="PlaceHolder 3"/>
          <p:cNvSpPr>
            <a:spLocks noGrp="1"/>
          </p:cNvSpPr>
          <p:nvPr>
            <p:ph/>
          </p:nvPr>
        </p:nvSpPr>
        <p:spPr>
          <a:xfrm>
            <a:off x="6243120" y="3407400"/>
            <a:ext cx="503532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
        <p:nvSpPr>
          <p:cNvPr id="22" name="PlaceHolder 4"/>
          <p:cNvSpPr>
            <a:spLocks noGrp="1"/>
          </p:cNvSpPr>
          <p:nvPr>
            <p:ph/>
          </p:nvPr>
        </p:nvSpPr>
        <p:spPr>
          <a:xfrm>
            <a:off x="955800" y="4289400"/>
            <a:ext cx="10318680" cy="804960"/>
          </a:xfrm>
          <a:prstGeom prst="rect">
            <a:avLst/>
          </a:prstGeom>
          <a:noFill/>
          <a:ln w="0">
            <a:noFill/>
          </a:ln>
        </p:spPr>
        <p:txBody>
          <a:bodyPr lIns="0" tIns="0" rIns="0" bIns="0" anchor="t">
            <a:normAutofit/>
          </a:bodyPr>
          <a:lstStyle/>
          <a:p>
            <a:pPr>
              <a:lnSpc>
                <a:spcPct val="90000"/>
              </a:lnSpc>
              <a:spcBef>
                <a:spcPts val="1417"/>
              </a:spcBef>
              <a:buNone/>
            </a:pPr>
            <a:endParaRPr lang="de-DE" sz="3600" b="1" strike="noStrike" spc="-1">
              <a:solidFill>
                <a:srgbClr val="007BB2"/>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de-DE" sz="1800" b="0" strike="noStrike" spc="-1">
                <a:solidFill>
                  <a:srgbClr val="4B4B4D"/>
                </a:solidFill>
                <a:latin typeface="Calibri"/>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de-DE" sz="3600" b="1" strike="noStrike" spc="-1">
                <a:solidFill>
                  <a:srgbClr val="007BB2"/>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de-DE" sz="2000" b="0" strike="noStrike" spc="-1">
                <a:solidFill>
                  <a:srgbClr val="4B4B4D"/>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de-DE" sz="1800" b="0" strike="noStrike" spc="-1">
                <a:solidFill>
                  <a:srgbClr val="4B4B4D"/>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de-DE" sz="1800" b="0" strike="noStrike" spc="-1">
                <a:solidFill>
                  <a:srgbClr val="4B4B4D"/>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de-DE" sz="2000" b="0" strike="noStrike" spc="-1">
                <a:solidFill>
                  <a:srgbClr val="4B4B4D"/>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de-DE" sz="2000" b="0" strike="noStrike" spc="-1">
                <a:solidFill>
                  <a:srgbClr val="4B4B4D"/>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de-DE" sz="2000" b="0" strike="noStrike" spc="-1">
                <a:solidFill>
                  <a:srgbClr val="4B4B4D"/>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Textfeld 2"/>
          <p:cNvSpPr/>
          <p:nvPr/>
        </p:nvSpPr>
        <p:spPr>
          <a:xfrm>
            <a:off x="11289240" y="6099840"/>
            <a:ext cx="618840" cy="426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buNone/>
            </a:pPr>
            <a:r>
              <a:rPr lang="nn-NO" sz="1400" b="0" strike="noStrike" spc="-1">
                <a:solidFill>
                  <a:srgbClr val="4B4B4D"/>
                </a:solidFill>
                <a:latin typeface="Calibri"/>
              </a:rPr>
              <a:t>| </a:t>
            </a:r>
            <a:fld id="{5CC39BD3-09A1-4370-B09F-B61A5EB4D5CD}" type="slidenum">
              <a:rPr lang="nn-NO" sz="1400" b="0" strike="noStrike" spc="-1">
                <a:solidFill>
                  <a:srgbClr val="004E84"/>
                </a:solidFill>
                <a:latin typeface="Calibri"/>
              </a:rPr>
              <a:t>‹#›</a:t>
            </a:fld>
            <a:endParaRPr lang="en-US" sz="1400" b="0" strike="noStrike" spc="-1">
              <a:solidFill>
                <a:srgbClr val="000000"/>
              </a:solidFill>
              <a:latin typeface="Calibri"/>
            </a:endParaRPr>
          </a:p>
        </p:txBody>
      </p:sp>
      <p:sp>
        <p:nvSpPr>
          <p:cNvPr id="39" name="Textfeld 3"/>
          <p:cNvSpPr/>
          <p:nvPr/>
        </p:nvSpPr>
        <p:spPr>
          <a:xfrm>
            <a:off x="16157160" y="201240"/>
            <a:ext cx="360" cy="6152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nSpc>
                <a:spcPct val="100000"/>
              </a:lnSpc>
              <a:buNone/>
            </a:pPr>
            <a:endParaRPr lang="de-DE" sz="4000" b="1" strike="noStrike" spc="-1">
              <a:solidFill>
                <a:srgbClr val="004E84"/>
              </a:solidFill>
              <a:latin typeface="Calibri"/>
            </a:endParaRPr>
          </a:p>
        </p:txBody>
      </p:sp>
      <p:sp>
        <p:nvSpPr>
          <p:cNvPr id="40" name="PlaceHolder 1"/>
          <p:cNvSpPr>
            <a:spLocks noGrp="1"/>
          </p:cNvSpPr>
          <p:nvPr>
            <p:ph type="title"/>
          </p:nvPr>
        </p:nvSpPr>
        <p:spPr>
          <a:xfrm>
            <a:off x="513360" y="385560"/>
            <a:ext cx="7375680" cy="550440"/>
          </a:xfrm>
          <a:prstGeom prst="rect">
            <a:avLst/>
          </a:prstGeom>
          <a:noFill/>
          <a:ln w="0">
            <a:noFill/>
          </a:ln>
        </p:spPr>
        <p:txBody>
          <a:bodyPr anchor="ctr">
            <a:noAutofit/>
          </a:bodyPr>
          <a:lstStyle/>
          <a:p>
            <a:pPr>
              <a:lnSpc>
                <a:spcPct val="90000"/>
              </a:lnSpc>
              <a:buNone/>
            </a:pPr>
            <a:r>
              <a:rPr lang="de-DE" sz="4400" b="1" strike="noStrike" spc="-1">
                <a:solidFill>
                  <a:srgbClr val="5C8064"/>
                </a:solidFill>
                <a:latin typeface="Calibri"/>
              </a:rPr>
              <a:t>Standard</a:t>
            </a:r>
            <a:r>
              <a:rPr lang="pl-PL" sz="4400" b="1" strike="noStrike" spc="-1">
                <a:solidFill>
                  <a:srgbClr val="5C8064"/>
                </a:solidFill>
                <a:latin typeface="Calibri"/>
              </a:rPr>
              <a:t> </a:t>
            </a:r>
            <a:r>
              <a:rPr lang="de-DE" sz="4400" b="1" strike="noStrike" spc="-1">
                <a:solidFill>
                  <a:srgbClr val="5C8064"/>
                </a:solidFill>
                <a:latin typeface="Calibri"/>
              </a:rPr>
              <a:t>t</a:t>
            </a:r>
            <a:r>
              <a:rPr lang="pl-PL" sz="4400" b="1" strike="noStrike" spc="-1">
                <a:solidFill>
                  <a:srgbClr val="5C8064"/>
                </a:solidFill>
                <a:latin typeface="Calibri"/>
              </a:rPr>
              <a:t>itle</a:t>
            </a:r>
            <a:r>
              <a:rPr lang="de-DE" sz="4400" b="1" strike="noStrike" spc="-1">
                <a:solidFill>
                  <a:srgbClr val="5C8064"/>
                </a:solidFill>
                <a:latin typeface="Calibri"/>
              </a:rPr>
              <a:t>.</a:t>
            </a:r>
            <a:endParaRPr lang="de-DE" sz="4400" b="0" strike="noStrike" spc="-1">
              <a:solidFill>
                <a:srgbClr val="4B4B4D"/>
              </a:solidFill>
              <a:latin typeface="Calibri"/>
            </a:endParaRPr>
          </a:p>
        </p:txBody>
      </p:sp>
      <p:sp>
        <p:nvSpPr>
          <p:cNvPr id="41" name="PlaceHolder 2"/>
          <p:cNvSpPr>
            <a:spLocks noGrp="1"/>
          </p:cNvSpPr>
          <p:nvPr>
            <p:ph type="body"/>
          </p:nvPr>
        </p:nvSpPr>
        <p:spPr>
          <a:xfrm>
            <a:off x="533880" y="1408320"/>
            <a:ext cx="8989560" cy="553680"/>
          </a:xfrm>
          <a:prstGeom prst="rect">
            <a:avLst/>
          </a:prstGeom>
          <a:noFill/>
          <a:ln w="0">
            <a:noFill/>
          </a:ln>
        </p:spPr>
        <p:txBody>
          <a:bodyPr lIns="90000" tIns="45000" rIns="90000" bIns="45000" anchor="t">
            <a:noAutofit/>
          </a:bodyPr>
          <a:lstStyle/>
          <a:p>
            <a:pPr>
              <a:lnSpc>
                <a:spcPct val="90000"/>
              </a:lnSpc>
              <a:spcBef>
                <a:spcPts val="1001"/>
              </a:spcBef>
              <a:buNone/>
              <a:tabLst>
                <a:tab pos="0" algn="l"/>
              </a:tabLst>
            </a:pPr>
            <a:r>
              <a:rPr lang="pl-PL" sz="3600" b="1" strike="noStrike" spc="-1">
                <a:solidFill>
                  <a:srgbClr val="007BB2"/>
                </a:solidFill>
                <a:latin typeface="Calibri"/>
              </a:rPr>
              <a:t>Subheadline</a:t>
            </a:r>
            <a:endParaRPr lang="de-DE" sz="3600" b="1" strike="noStrike" spc="-1">
              <a:solidFill>
                <a:srgbClr val="007BB2"/>
              </a:solidFill>
              <a:latin typeface="Calibri"/>
            </a:endParaRPr>
          </a:p>
        </p:txBody>
      </p:sp>
      <p:sp>
        <p:nvSpPr>
          <p:cNvPr id="42" name="PlaceHolder 3"/>
          <p:cNvSpPr>
            <a:spLocks noGrp="1"/>
          </p:cNvSpPr>
          <p:nvPr>
            <p:ph type="body"/>
          </p:nvPr>
        </p:nvSpPr>
        <p:spPr>
          <a:xfrm>
            <a:off x="533880" y="2098440"/>
            <a:ext cx="11283480" cy="3829320"/>
          </a:xfrm>
          <a:prstGeom prst="rect">
            <a:avLst/>
          </a:prstGeom>
          <a:noFill/>
          <a:ln w="0">
            <a:noFill/>
          </a:ln>
        </p:spPr>
        <p:txBody>
          <a:bodyPr lIns="90000" tIns="45000" rIns="90000" bIns="45000" anchor="t">
            <a:noAutofit/>
          </a:bodyPr>
          <a:lstStyle/>
          <a:p>
            <a:pPr>
              <a:lnSpc>
                <a:spcPts val="2500"/>
              </a:lnSpc>
              <a:spcBef>
                <a:spcPts val="1001"/>
              </a:spcBef>
              <a:buNone/>
              <a:tabLst>
                <a:tab pos="0" algn="l"/>
              </a:tabLst>
            </a:pPr>
            <a:r>
              <a:rPr lang="en-US" sz="2200" b="0" strike="noStrike" spc="-1">
                <a:solidFill>
                  <a:srgbClr val="4B4B4B"/>
                </a:solidFill>
                <a:latin typeface="Calibri"/>
              </a:rPr>
              <a:t>Lorem ipsum dolor sit amet, consectetur adipiscing elit. Etiam eget quam lacus. Vivamus laoreet tempus lacus, in ultricies. Lorem ipsum dolor sit amet, consectetur adipiscing elit. Etiam eget quam lacus. Vivamus laoreet tempus lacus, in ultricies.</a:t>
            </a:r>
            <a:endParaRPr lang="de-DE" sz="2200" b="1" strike="noStrike" spc="-1">
              <a:solidFill>
                <a:srgbClr val="007BB2"/>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Textfeld 2"/>
          <p:cNvSpPr/>
          <p:nvPr/>
        </p:nvSpPr>
        <p:spPr>
          <a:xfrm>
            <a:off x="11289240" y="6099840"/>
            <a:ext cx="618840" cy="426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buNone/>
            </a:pPr>
            <a:r>
              <a:rPr lang="nn-NO" sz="1400" b="0" strike="noStrike" spc="-1">
                <a:solidFill>
                  <a:srgbClr val="4B4B4D"/>
                </a:solidFill>
                <a:latin typeface="Calibri"/>
              </a:rPr>
              <a:t>| </a:t>
            </a:r>
            <a:fld id="{F37745AC-20A6-44E4-AEF9-3797C29FFBAC}" type="slidenum">
              <a:rPr lang="nn-NO" sz="1400" b="0" strike="noStrike" spc="-1">
                <a:solidFill>
                  <a:srgbClr val="004E84"/>
                </a:solidFill>
                <a:latin typeface="Calibri"/>
              </a:rPr>
              <a:t>‹#›</a:t>
            </a:fld>
            <a:endParaRPr lang="en-US" sz="1400" b="0" strike="noStrike" spc="-1">
              <a:solidFill>
                <a:srgbClr val="000000"/>
              </a:solidFill>
              <a:latin typeface="Calibri"/>
            </a:endParaRPr>
          </a:p>
        </p:txBody>
      </p:sp>
      <p:sp>
        <p:nvSpPr>
          <p:cNvPr id="121" name="Textfeld 3"/>
          <p:cNvSpPr/>
          <p:nvPr/>
        </p:nvSpPr>
        <p:spPr>
          <a:xfrm>
            <a:off x="16157160" y="201240"/>
            <a:ext cx="360" cy="6152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0" tIns="0" rIns="0" bIns="0" anchor="ctr">
            <a:spAutoFit/>
          </a:bodyPr>
          <a:lstStyle/>
          <a:p>
            <a:pPr>
              <a:lnSpc>
                <a:spcPct val="100000"/>
              </a:lnSpc>
              <a:buNone/>
            </a:pPr>
            <a:endParaRPr lang="de-DE" sz="4000" b="1" strike="noStrike" spc="-1">
              <a:solidFill>
                <a:srgbClr val="004E84"/>
              </a:solidFill>
              <a:latin typeface="Calibri"/>
            </a:endParaRPr>
          </a:p>
        </p:txBody>
      </p:sp>
      <p:sp>
        <p:nvSpPr>
          <p:cNvPr id="122" name="Rectangle 2"/>
          <p:cNvSpPr/>
          <p:nvPr/>
        </p:nvSpPr>
        <p:spPr>
          <a:xfrm>
            <a:off x="0" y="0"/>
            <a:ext cx="12191760" cy="45684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buNone/>
            </a:pPr>
            <a:endParaRPr lang="de-AT" sz="1800" b="0" strike="noStrike" spc="-1">
              <a:solidFill>
                <a:srgbClr val="4B4B4D"/>
              </a:solidFill>
              <a:latin typeface="Calibri"/>
            </a:endParaRPr>
          </a:p>
        </p:txBody>
      </p:sp>
      <p:sp>
        <p:nvSpPr>
          <p:cNvPr id="123" name="PlaceHolder 1"/>
          <p:cNvSpPr>
            <a:spLocks noGrp="1"/>
          </p:cNvSpPr>
          <p:nvPr>
            <p:ph type="body"/>
          </p:nvPr>
        </p:nvSpPr>
        <p:spPr>
          <a:xfrm>
            <a:off x="0" y="0"/>
            <a:ext cx="5354280" cy="68576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1800" b="1" strike="noStrike" spc="-1">
                <a:solidFill>
                  <a:srgbClr val="007BB2"/>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de-DE" sz="1800" b="0" strike="noStrike" spc="-1">
                <a:solidFill>
                  <a:srgbClr val="4B4B4D"/>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de-DE" sz="1800" b="0" strike="noStrike" spc="-1">
                <a:solidFill>
                  <a:srgbClr val="4B4B4D"/>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de-DE" sz="1800" b="0" strike="noStrike" spc="-1">
                <a:solidFill>
                  <a:srgbClr val="4B4B4D"/>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de-DE" sz="1800" b="0" strike="noStrike" spc="-1">
                <a:solidFill>
                  <a:srgbClr val="4B4B4D"/>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de-DE" sz="1800" b="0" strike="noStrike" spc="-1">
                <a:solidFill>
                  <a:srgbClr val="4B4B4D"/>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de-DE" sz="1800" b="0" strike="noStrike" spc="-1">
                <a:solidFill>
                  <a:srgbClr val="4B4B4D"/>
                </a:solidFill>
                <a:latin typeface="Calibri"/>
              </a:rPr>
              <a:t>Seventh Outline Level</a:t>
            </a:r>
          </a:p>
        </p:txBody>
      </p:sp>
      <p:sp>
        <p:nvSpPr>
          <p:cNvPr id="124" name="PlaceHolder 2"/>
          <p:cNvSpPr>
            <a:spLocks noGrp="1"/>
          </p:cNvSpPr>
          <p:nvPr>
            <p:ph type="body"/>
          </p:nvPr>
        </p:nvSpPr>
        <p:spPr>
          <a:xfrm>
            <a:off x="5826600" y="1879560"/>
            <a:ext cx="4669200" cy="944280"/>
          </a:xfrm>
          <a:prstGeom prst="rect">
            <a:avLst/>
          </a:prstGeom>
          <a:noFill/>
          <a:ln w="0">
            <a:noFill/>
          </a:ln>
        </p:spPr>
        <p:txBody>
          <a:bodyPr lIns="90000" tIns="45000" rIns="90000" bIns="45000" anchor="t">
            <a:noAutofit/>
          </a:bodyPr>
          <a:lstStyle/>
          <a:p>
            <a:pPr>
              <a:lnSpc>
                <a:spcPct val="90000"/>
              </a:lnSpc>
              <a:spcBef>
                <a:spcPts val="1001"/>
              </a:spcBef>
              <a:buNone/>
              <a:tabLst>
                <a:tab pos="0" algn="l"/>
              </a:tabLst>
            </a:pPr>
            <a:r>
              <a:rPr lang="de-DE" sz="4400" b="1" strike="noStrike" spc="-1">
                <a:solidFill>
                  <a:srgbClr val="5C8064"/>
                </a:solidFill>
                <a:latin typeface="Calibri"/>
              </a:rPr>
              <a:t>Standard Title.</a:t>
            </a:r>
            <a:endParaRPr lang="de-DE" sz="4400" b="1" strike="noStrike" spc="-1">
              <a:solidFill>
                <a:srgbClr val="007BB2"/>
              </a:solidFill>
              <a:latin typeface="Calibri"/>
            </a:endParaRPr>
          </a:p>
        </p:txBody>
      </p:sp>
      <p:sp>
        <p:nvSpPr>
          <p:cNvPr id="125" name="PlaceHolder 3"/>
          <p:cNvSpPr>
            <a:spLocks noGrp="1"/>
          </p:cNvSpPr>
          <p:nvPr>
            <p:ph type="body"/>
          </p:nvPr>
        </p:nvSpPr>
        <p:spPr>
          <a:xfrm>
            <a:off x="5826240" y="2611800"/>
            <a:ext cx="4669560" cy="944280"/>
          </a:xfrm>
          <a:prstGeom prst="rect">
            <a:avLst/>
          </a:prstGeom>
          <a:noFill/>
          <a:ln w="0">
            <a:noFill/>
          </a:ln>
        </p:spPr>
        <p:txBody>
          <a:bodyPr lIns="90000" tIns="45000" rIns="90000" bIns="45000" anchor="t">
            <a:noAutofit/>
          </a:bodyPr>
          <a:lstStyle/>
          <a:p>
            <a:pPr>
              <a:lnSpc>
                <a:spcPct val="90000"/>
              </a:lnSpc>
              <a:spcBef>
                <a:spcPts val="1001"/>
              </a:spcBef>
              <a:buNone/>
              <a:tabLst>
                <a:tab pos="0" algn="l"/>
              </a:tabLst>
            </a:pPr>
            <a:r>
              <a:rPr lang="de-DE" sz="2400" b="1" strike="noStrike" spc="-1">
                <a:solidFill>
                  <a:srgbClr val="007BB2"/>
                </a:solidFill>
                <a:latin typeface="Calibri"/>
              </a:rPr>
              <a:t>Chapter intro, or else.</a:t>
            </a:r>
          </a:p>
        </p:txBody>
      </p:sp>
      <p:sp>
        <p:nvSpPr>
          <p:cNvPr id="126" name="PlaceHolder 4"/>
          <p:cNvSpPr>
            <a:spLocks noGrp="1"/>
          </p:cNvSpPr>
          <p:nvPr>
            <p:ph type="body"/>
          </p:nvPr>
        </p:nvSpPr>
        <p:spPr>
          <a:xfrm>
            <a:off x="5826240" y="3211560"/>
            <a:ext cx="5994000" cy="1537920"/>
          </a:xfrm>
          <a:prstGeom prst="rect">
            <a:avLst/>
          </a:prstGeom>
          <a:noFill/>
          <a:ln w="0">
            <a:noFill/>
          </a:ln>
        </p:spPr>
        <p:txBody>
          <a:bodyPr lIns="90000" tIns="45000" rIns="90000" bIns="45000" anchor="t">
            <a:noAutofit/>
          </a:bodyPr>
          <a:lstStyle/>
          <a:p>
            <a:pPr>
              <a:lnSpc>
                <a:spcPts val="2500"/>
              </a:lnSpc>
              <a:spcBef>
                <a:spcPts val="1001"/>
              </a:spcBef>
              <a:buNone/>
              <a:tabLst>
                <a:tab pos="0" algn="l"/>
              </a:tabLst>
            </a:pPr>
            <a:r>
              <a:rPr lang="en-US" sz="2200" b="0" strike="noStrike" spc="-1">
                <a:solidFill>
                  <a:srgbClr val="4B4B4B"/>
                </a:solidFill>
                <a:latin typeface="Calibri"/>
              </a:rPr>
              <a:t>Lorem ipsum dolor sit amet, consectetur adipiscing elit. Etiam eget quam lacus. Vivamus laoreet tempus lacus, in ultricies. Lorem ipsum dolor sit amet, consectetur adipiscing elit. </a:t>
            </a:r>
            <a:endParaRPr lang="de-DE" sz="2200" b="1" strike="noStrike" spc="-1">
              <a:solidFill>
                <a:srgbClr val="007BB2"/>
              </a:solidFill>
              <a:latin typeface="Calibri"/>
            </a:endParaRPr>
          </a:p>
        </p:txBody>
      </p:sp>
      <p:sp>
        <p:nvSpPr>
          <p:cNvPr id="127" name="PlaceHolder 5"/>
          <p:cNvSpPr>
            <a:spLocks noGrp="1"/>
          </p:cNvSpPr>
          <p:nvPr>
            <p:ph type="body"/>
          </p:nvPr>
        </p:nvSpPr>
        <p:spPr>
          <a:xfrm>
            <a:off x="106200" y="6498000"/>
            <a:ext cx="3155760" cy="258120"/>
          </a:xfrm>
          <a:prstGeom prst="rect">
            <a:avLst/>
          </a:prstGeom>
          <a:noFill/>
          <a:ln w="0">
            <a:noFill/>
          </a:ln>
        </p:spPr>
        <p:txBody>
          <a:bodyPr lIns="90000" tIns="45000" rIns="90000" bIns="45000" anchor="t">
            <a:noAutofit/>
          </a:bodyPr>
          <a:lstStyle/>
          <a:p>
            <a:pPr>
              <a:lnSpc>
                <a:spcPct val="90000"/>
              </a:lnSpc>
              <a:spcBef>
                <a:spcPts val="1001"/>
              </a:spcBef>
              <a:buNone/>
              <a:tabLst>
                <a:tab pos="0" algn="l"/>
              </a:tabLst>
            </a:pPr>
            <a:r>
              <a:rPr lang="de-DE" sz="1100" b="0" strike="noStrike" spc="-1">
                <a:solidFill>
                  <a:srgbClr val="FFFFFF"/>
                </a:solidFill>
                <a:latin typeface="Calibri"/>
              </a:rPr>
              <a:t>Copyright Info</a:t>
            </a:r>
            <a:endParaRPr lang="de-DE" sz="1100" b="1" strike="noStrike" spc="-1">
              <a:solidFill>
                <a:srgbClr val="007BB2"/>
              </a:solidFill>
              <a:latin typeface="Calibri"/>
            </a:endParaRPr>
          </a:p>
        </p:txBody>
      </p:sp>
      <p:sp>
        <p:nvSpPr>
          <p:cNvPr id="128"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de-DE" sz="1800" b="0" strike="noStrike" spc="-1">
                <a:solidFill>
                  <a:srgbClr val="4B4B4D"/>
                </a:solid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hyperlink" Target="mailto:irina.paegle@bef.lv" TargetMode="External"/><Relationship Id="rId2" Type="http://schemas.openxmlformats.org/officeDocument/2006/relationships/image" Target="../media/image19.jpeg"/><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26.sv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p:cNvGrpSpPr/>
        <p:nvPr/>
      </p:nvGrpSpPr>
      <p:grpSpPr>
        <a:xfrm>
          <a:off x="0" y="0"/>
          <a:ext cx="0" cy="0"/>
          <a:chOff x="0" y="0"/>
          <a:chExt cx="0" cy="0"/>
        </a:xfrm>
      </p:grpSpPr>
      <p:sp>
        <p:nvSpPr>
          <p:cNvPr id="165" name="Oval 19"/>
          <p:cNvSpPr/>
          <p:nvPr/>
        </p:nvSpPr>
        <p:spPr>
          <a:xfrm>
            <a:off x="10108440" y="4821120"/>
            <a:ext cx="2949120" cy="2948760"/>
          </a:xfrm>
          <a:prstGeom prst="ellipse">
            <a:avLst/>
          </a:prstGeom>
          <a:solidFill>
            <a:srgbClr val="5D7997">
              <a:alpha val="19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de-DE" sz="1800" b="0" strike="noStrike" spc="-1" dirty="0">
              <a:solidFill>
                <a:schemeClr val="lt1"/>
              </a:solidFill>
              <a:latin typeface="Calibri"/>
            </a:endParaRPr>
          </a:p>
        </p:txBody>
      </p:sp>
      <p:sp>
        <p:nvSpPr>
          <p:cNvPr id="166" name="Textplatzhalter 12"/>
          <p:cNvSpPr/>
          <p:nvPr/>
        </p:nvSpPr>
        <p:spPr>
          <a:xfrm>
            <a:off x="623880" y="2964048"/>
            <a:ext cx="10944000" cy="767987"/>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spAutoFit/>
          </a:bodyPr>
          <a:lstStyle/>
          <a:p>
            <a:pPr>
              <a:spcBef>
                <a:spcPts val="879"/>
              </a:spcBef>
              <a:buNone/>
              <a:tabLst>
                <a:tab pos="0" algn="l"/>
              </a:tabLst>
            </a:pPr>
            <a:r>
              <a:rPr lang="de-AT" sz="4400" b="1" spc="-1" dirty="0">
                <a:solidFill>
                  <a:srgbClr val="5C8064"/>
                </a:solidFill>
                <a:latin typeface="Calibri"/>
              </a:rPr>
              <a:t>BALTIPLAST</a:t>
            </a:r>
            <a:r>
              <a:rPr lang="lv-LV" sz="4400" b="1" spc="-1" dirty="0">
                <a:solidFill>
                  <a:srgbClr val="5C8064"/>
                </a:solidFill>
                <a:latin typeface="Calibri"/>
              </a:rPr>
              <a:t> </a:t>
            </a:r>
            <a:r>
              <a:rPr lang="lv-LV" sz="4400" b="1" strike="noStrike" spc="-1" dirty="0">
                <a:solidFill>
                  <a:srgbClr val="5C8064"/>
                </a:solidFill>
                <a:latin typeface="Calibri"/>
              </a:rPr>
              <a:t>projekta aktivitātes un rezultāti</a:t>
            </a:r>
            <a:endParaRPr lang="en-US" sz="4400" b="0" strike="noStrike" spc="-1" dirty="0">
              <a:solidFill>
                <a:srgbClr val="000000"/>
              </a:solidFill>
              <a:latin typeface="Calibri"/>
            </a:endParaRPr>
          </a:p>
        </p:txBody>
      </p:sp>
      <p:sp>
        <p:nvSpPr>
          <p:cNvPr id="167" name="Untertitel 2"/>
          <p:cNvSpPr/>
          <p:nvPr/>
        </p:nvSpPr>
        <p:spPr>
          <a:xfrm>
            <a:off x="716760" y="4251240"/>
            <a:ext cx="4593600" cy="2404084"/>
          </a:xfrm>
          <a:prstGeom prst="rect">
            <a:avLst/>
          </a:prstGeom>
          <a:noFill/>
          <a:ln w="0">
            <a:noFill/>
          </a:ln>
        </p:spPr>
        <p:style>
          <a:lnRef idx="0">
            <a:scrgbClr r="0" g="0" b="0"/>
          </a:lnRef>
          <a:fillRef idx="0">
            <a:scrgbClr r="0" g="0" b="0"/>
          </a:fillRef>
          <a:effectRef idx="0">
            <a:scrgbClr r="0" g="0" b="0"/>
          </a:effectRef>
          <a:fontRef idx="minor"/>
        </p:style>
        <p:txBody>
          <a:bodyPr wrap="none" lIns="0" tIns="180000" rIns="0" bIns="0" anchor="t">
            <a:noAutofit/>
          </a:bodyPr>
          <a:lstStyle/>
          <a:p>
            <a:r>
              <a:rPr lang="lv-LV" sz="1600" b="1" dirty="0">
                <a:solidFill>
                  <a:srgbClr val="5C8064"/>
                </a:solidFill>
              </a:rPr>
              <a:t>Irina Paegle</a:t>
            </a:r>
          </a:p>
          <a:p>
            <a:endParaRPr lang="lv-LV" sz="1600" b="1" dirty="0">
              <a:solidFill>
                <a:srgbClr val="5C8064"/>
              </a:solidFill>
            </a:endParaRPr>
          </a:p>
          <a:p>
            <a:r>
              <a:rPr lang="lv-LV" sz="1600" dirty="0">
                <a:solidFill>
                  <a:srgbClr val="5C8064"/>
                </a:solidFill>
              </a:rPr>
              <a:t>Projektu koordinatore/Vides eksperte</a:t>
            </a:r>
          </a:p>
          <a:p>
            <a:r>
              <a:rPr lang="lv-LV" sz="1600" dirty="0">
                <a:solidFill>
                  <a:srgbClr val="5C8064"/>
                </a:solidFill>
              </a:rPr>
              <a:t>Baltijas Vides Forums Latvija</a:t>
            </a:r>
          </a:p>
          <a:p>
            <a:endParaRPr lang="lv-LV" sz="1600" dirty="0">
              <a:solidFill>
                <a:srgbClr val="5C8064"/>
              </a:solidFill>
            </a:endParaRPr>
          </a:p>
          <a:p>
            <a:r>
              <a:rPr lang="lv-LV" sz="1600" dirty="0">
                <a:solidFill>
                  <a:srgbClr val="5C8064"/>
                </a:solidFill>
              </a:rPr>
              <a:t>03.09.2025</a:t>
            </a:r>
          </a:p>
          <a:p>
            <a:endParaRPr lang="lv-LV" sz="1600" dirty="0">
              <a:solidFill>
                <a:srgbClr val="5C8064"/>
              </a:solidFill>
            </a:endParaRPr>
          </a:p>
          <a:p>
            <a:r>
              <a:rPr lang="lv-LV" sz="2400" b="1" baseline="30000" dirty="0">
                <a:solidFill>
                  <a:srgbClr val="5C8064"/>
                </a:solidFill>
              </a:rPr>
              <a:t>https://interreg-baltic.eu/project/baltiplast/</a:t>
            </a:r>
            <a:endParaRPr lang="lv-LV" sz="2400" dirty="0">
              <a:solidFill>
                <a:srgbClr val="5C8064"/>
              </a:solidFill>
            </a:endParaRPr>
          </a:p>
          <a:p>
            <a:endParaRPr lang="lv-LV" sz="2400" dirty="0">
              <a:solidFill>
                <a:srgbClr val="5C8064"/>
              </a:solidFill>
            </a:endParaRPr>
          </a:p>
          <a:p>
            <a:pPr>
              <a:lnSpc>
                <a:spcPct val="100000"/>
              </a:lnSpc>
              <a:spcBef>
                <a:spcPts val="479"/>
              </a:spcBef>
              <a:buNone/>
              <a:tabLst>
                <a:tab pos="0" algn="l"/>
              </a:tabLst>
            </a:pPr>
            <a:endParaRPr lang="lv-LV" sz="1600" b="1" spc="97" baseline="30000" dirty="0">
              <a:solidFill>
                <a:srgbClr val="5C8064"/>
              </a:solidFill>
              <a:latin typeface="Calibri"/>
            </a:endParaRPr>
          </a:p>
          <a:p>
            <a:pPr>
              <a:lnSpc>
                <a:spcPct val="100000"/>
              </a:lnSpc>
              <a:spcBef>
                <a:spcPts val="479"/>
              </a:spcBef>
              <a:buNone/>
              <a:tabLst>
                <a:tab pos="0" algn="l"/>
              </a:tabLst>
            </a:pPr>
            <a:endParaRPr lang="lv-LV" sz="1600" b="1" spc="97" baseline="30000" dirty="0">
              <a:solidFill>
                <a:srgbClr val="5C8064"/>
              </a:solidFill>
              <a:latin typeface="Calibri"/>
            </a:endParaRPr>
          </a:p>
          <a:p>
            <a:pPr>
              <a:lnSpc>
                <a:spcPct val="100000"/>
              </a:lnSpc>
              <a:spcBef>
                <a:spcPts val="479"/>
              </a:spcBef>
              <a:buNone/>
              <a:tabLst>
                <a:tab pos="0" algn="l"/>
              </a:tabLst>
            </a:pPr>
            <a:br>
              <a:rPr sz="1600" dirty="0"/>
            </a:br>
            <a:br>
              <a:rPr sz="1600" dirty="0"/>
            </a:br>
            <a:br>
              <a:rPr sz="1600" dirty="0"/>
            </a:br>
            <a:endParaRPr lang="en-US" sz="1600" b="0" strike="noStrike" spc="-1" dirty="0">
              <a:solidFill>
                <a:srgbClr val="000000"/>
              </a:solidFill>
              <a:latin typeface="Calibri"/>
            </a:endParaRPr>
          </a:p>
        </p:txBody>
      </p:sp>
      <p:pic>
        <p:nvPicPr>
          <p:cNvPr id="168" name="Grafik 3"/>
          <p:cNvPicPr/>
          <p:nvPr/>
        </p:nvPicPr>
        <p:blipFill>
          <a:blip r:embed="rId3"/>
          <a:stretch/>
        </p:blipFill>
        <p:spPr>
          <a:xfrm>
            <a:off x="623880" y="440600"/>
            <a:ext cx="4686480" cy="1982160"/>
          </a:xfrm>
          <a:prstGeom prst="rect">
            <a:avLst/>
          </a:prstGeom>
          <a:ln w="0">
            <a:noFill/>
          </a:ln>
        </p:spPr>
      </p:pic>
      <p:pic>
        <p:nvPicPr>
          <p:cNvPr id="169" name="Grafik 1"/>
          <p:cNvPicPr/>
          <p:nvPr/>
        </p:nvPicPr>
        <p:blipFill>
          <a:blip r:embed="rId4"/>
          <a:stretch/>
        </p:blipFill>
        <p:spPr>
          <a:xfrm rot="20839800">
            <a:off x="10179360" y="4892040"/>
            <a:ext cx="2806920" cy="2806920"/>
          </a:xfrm>
          <a:prstGeom prst="rect">
            <a:avLst/>
          </a:prstGeom>
          <a:ln w="0">
            <a:noFill/>
          </a:ln>
        </p:spPr>
      </p:pic>
    </p:spTree>
  </p:cSld>
  <p:clrMapOvr>
    <a:masterClrMapping/>
  </p:clrMapOvr>
  <p:transition spd="slow" advTm="30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p:cNvGrpSpPr/>
        <p:nvPr/>
      </p:nvGrpSpPr>
      <p:grpSpPr>
        <a:xfrm>
          <a:off x="0" y="0"/>
          <a:ext cx="0" cy="0"/>
          <a:chOff x="0" y="0"/>
          <a:chExt cx="0" cy="0"/>
        </a:xfrm>
      </p:grpSpPr>
      <p:sp>
        <p:nvSpPr>
          <p:cNvPr id="190" name="PlaceHolder 2"/>
          <p:cNvSpPr>
            <a:spLocks noGrp="1"/>
          </p:cNvSpPr>
          <p:nvPr>
            <p:ph/>
          </p:nvPr>
        </p:nvSpPr>
        <p:spPr>
          <a:xfrm>
            <a:off x="71027" y="1710113"/>
            <a:ext cx="10107954" cy="2306323"/>
          </a:xfrm>
          <a:prstGeom prst="rect">
            <a:avLst/>
          </a:prstGeom>
          <a:noFill/>
          <a:ln w="0">
            <a:noFill/>
          </a:ln>
        </p:spPr>
        <p:txBody>
          <a:bodyPr lIns="90000" tIns="45000" rIns="90000" bIns="45000" anchor="t">
            <a:noAutofit/>
          </a:bodyPr>
          <a:lstStyle/>
          <a:p>
            <a:pPr>
              <a:lnSpc>
                <a:spcPct val="150000"/>
              </a:lnSpc>
              <a:spcBef>
                <a:spcPts val="1001"/>
              </a:spcBef>
              <a:buNone/>
              <a:tabLst>
                <a:tab pos="0" algn="l"/>
              </a:tabLst>
            </a:pPr>
            <a:r>
              <a:rPr lang="lv-LV" sz="2000" i="0" dirty="0">
                <a:effectLst/>
                <a:latin typeface="Roboto" panose="02000000000000000000" pitchFamily="2" charset="0"/>
              </a:rPr>
              <a:t>   «</a:t>
            </a:r>
            <a:r>
              <a:rPr lang="lv-LV" dirty="0"/>
              <a:t>Baltijas pieeja rīcībai ar plastmasas piesārņojumu aprites ekonomikas kontekstā» - BALTIPLAST</a:t>
            </a:r>
          </a:p>
          <a:p>
            <a:pPr>
              <a:lnSpc>
                <a:spcPct val="150000"/>
              </a:lnSpc>
              <a:spcBef>
                <a:spcPts val="1001"/>
              </a:spcBef>
              <a:buNone/>
              <a:tabLst>
                <a:tab pos="0" algn="l"/>
              </a:tabLst>
            </a:pPr>
            <a:endParaRPr lang="de-DE" strike="noStrike" spc="-1" dirty="0">
              <a:latin typeface="Calibri"/>
            </a:endParaRPr>
          </a:p>
        </p:txBody>
      </p:sp>
      <p:sp>
        <p:nvSpPr>
          <p:cNvPr id="188" name="PlaceHolder 1"/>
          <p:cNvSpPr>
            <a:spLocks noGrp="1"/>
          </p:cNvSpPr>
          <p:nvPr>
            <p:ph type="title"/>
          </p:nvPr>
        </p:nvSpPr>
        <p:spPr>
          <a:xfrm>
            <a:off x="346110" y="536785"/>
            <a:ext cx="11142360" cy="550440"/>
          </a:xfrm>
          <a:prstGeom prst="rect">
            <a:avLst/>
          </a:prstGeom>
          <a:noFill/>
          <a:ln w="0">
            <a:noFill/>
          </a:ln>
        </p:spPr>
        <p:txBody>
          <a:bodyPr anchor="ctr">
            <a:noAutofit/>
          </a:bodyPr>
          <a:lstStyle/>
          <a:p>
            <a:pPr>
              <a:lnSpc>
                <a:spcPct val="90000"/>
              </a:lnSpc>
              <a:buNone/>
            </a:pPr>
            <a:r>
              <a:rPr lang="lv-LV" b="1" spc="-1" dirty="0">
                <a:solidFill>
                  <a:srgbClr val="5C8064"/>
                </a:solidFill>
                <a:latin typeface="Calibri"/>
              </a:rPr>
              <a:t>Par projektu</a:t>
            </a:r>
            <a:endParaRPr lang="de-DE" sz="4400" b="0" strike="noStrike" spc="-1" dirty="0">
              <a:solidFill>
                <a:srgbClr val="4B4B4D"/>
              </a:solidFill>
              <a:latin typeface="Calibri"/>
            </a:endParaRPr>
          </a:p>
        </p:txBody>
      </p:sp>
      <p:sp>
        <p:nvSpPr>
          <p:cNvPr id="2" name="PlaceHolder 2">
            <a:extLst>
              <a:ext uri="{FF2B5EF4-FFF2-40B4-BE49-F238E27FC236}">
                <a16:creationId xmlns:a16="http://schemas.microsoft.com/office/drawing/2014/main" id="{C6E1AC65-4FA8-9212-ECC9-C04AF63FDBDC}"/>
              </a:ext>
            </a:extLst>
          </p:cNvPr>
          <p:cNvSpPr txBox="1">
            <a:spLocks/>
          </p:cNvSpPr>
          <p:nvPr/>
        </p:nvSpPr>
        <p:spPr>
          <a:xfrm>
            <a:off x="156807" y="3506430"/>
            <a:ext cx="8473143" cy="3518933"/>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0">
              <a:lnSpc>
                <a:spcPct val="150000"/>
              </a:lnSpc>
              <a:buNone/>
            </a:pPr>
            <a:r>
              <a:rPr lang="lv-LV" sz="2400" b="0" dirty="0">
                <a:solidFill>
                  <a:schemeClr val="tx1"/>
                </a:solidFill>
              </a:rPr>
              <a:t>Ieviešanas laiks: 01/2023-12/2025</a:t>
            </a:r>
          </a:p>
          <a:p>
            <a:pPr marL="171450" indent="0">
              <a:lnSpc>
                <a:spcPct val="150000"/>
              </a:lnSpc>
              <a:buNone/>
            </a:pPr>
            <a:r>
              <a:rPr lang="lv-LV" sz="2400" b="0" dirty="0">
                <a:solidFill>
                  <a:schemeClr val="tx1"/>
                </a:solidFill>
              </a:rPr>
              <a:t>Partnerība: 18 partneri no 6 valstīm</a:t>
            </a:r>
          </a:p>
          <a:p>
            <a:pPr marL="171450" indent="0">
              <a:lnSpc>
                <a:spcPct val="150000"/>
              </a:lnSpc>
              <a:buNone/>
            </a:pPr>
            <a:r>
              <a:rPr lang="lv-LV" sz="2400" b="0" dirty="0">
                <a:solidFill>
                  <a:schemeClr val="tx1"/>
                </a:solidFill>
              </a:rPr>
              <a:t>Projekta partneri Latvijā: Valmieras novada pašvaldība, Daugavpils pilsētas pašvaldība</a:t>
            </a:r>
            <a:r>
              <a:rPr lang="lv-LV" sz="2400" dirty="0"/>
              <a:t>.</a:t>
            </a:r>
            <a:endParaRPr lang="lv-LV" sz="2400" b="0" dirty="0">
              <a:solidFill>
                <a:schemeClr val="tx1"/>
              </a:solidFill>
            </a:endParaRPr>
          </a:p>
          <a:p>
            <a:pPr algn="r">
              <a:lnSpc>
                <a:spcPct val="150000"/>
              </a:lnSpc>
              <a:spcBef>
                <a:spcPts val="1001"/>
              </a:spcBef>
              <a:buFont typeface="Arial" panose="020B0604020202020204" pitchFamily="34" charset="0"/>
              <a:buNone/>
              <a:tabLst>
                <a:tab pos="0" algn="l"/>
              </a:tabLst>
            </a:pPr>
            <a:endParaRPr lang="de-DE" sz="3600" spc="-1" dirty="0">
              <a:latin typeface="Calibri"/>
            </a:endParaRPr>
          </a:p>
        </p:txBody>
      </p:sp>
      <p:pic>
        <p:nvPicPr>
          <p:cNvPr id="10" name="Picture 9" descr="A logo with a bird head&#10;&#10;Description automatically generated">
            <a:extLst>
              <a:ext uri="{FF2B5EF4-FFF2-40B4-BE49-F238E27FC236}">
                <a16:creationId xmlns:a16="http://schemas.microsoft.com/office/drawing/2014/main" id="{CCD3F1AD-2018-5A54-E217-CA8B5733F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2742" y="3429000"/>
            <a:ext cx="1331280" cy="1631568"/>
          </a:xfrm>
          <a:prstGeom prst="rect">
            <a:avLst/>
          </a:prstGeom>
        </p:spPr>
      </p:pic>
      <p:pic>
        <p:nvPicPr>
          <p:cNvPr id="12" name="Picture 11" descr="A blue and white shield with a brick wall and a fleur-de-lis symbol&#10;&#10;Description automatically generated">
            <a:extLst>
              <a:ext uri="{FF2B5EF4-FFF2-40B4-BE49-F238E27FC236}">
                <a16:creationId xmlns:a16="http://schemas.microsoft.com/office/drawing/2014/main" id="{EB3B7112-D223-E1C6-C683-7F3AD64E8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533" y="1292554"/>
            <a:ext cx="2220124" cy="3139889"/>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A8CD90A-6101-5E8E-81CA-6DF7CFC892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518" y="5265897"/>
            <a:ext cx="2430508" cy="1089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50000">
        <p:fade/>
      </p:transition>
    </mc:Choice>
    <mc:Fallback xmlns="" xmlns:p15="http://schemas.microsoft.com/office/powerpoint/2012/main">
      <p:transition spd="med" advTm="5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a:extLst>
            <a:ext uri="{FF2B5EF4-FFF2-40B4-BE49-F238E27FC236}">
              <a16:creationId xmlns:a16="http://schemas.microsoft.com/office/drawing/2014/main" id="{09F87B2A-C077-3590-C1DF-4CEAB50224A2}"/>
            </a:ext>
          </a:extLst>
        </p:cNvPr>
        <p:cNvGrpSpPr/>
        <p:nvPr/>
      </p:nvGrpSpPr>
      <p:grpSpPr>
        <a:xfrm>
          <a:off x="0" y="0"/>
          <a:ext cx="0" cy="0"/>
          <a:chOff x="0" y="0"/>
          <a:chExt cx="0" cy="0"/>
        </a:xfrm>
      </p:grpSpPr>
      <p:sp>
        <p:nvSpPr>
          <p:cNvPr id="190" name="PlaceHolder 2">
            <a:extLst>
              <a:ext uri="{FF2B5EF4-FFF2-40B4-BE49-F238E27FC236}">
                <a16:creationId xmlns:a16="http://schemas.microsoft.com/office/drawing/2014/main" id="{AEE5F54C-4C13-60B3-9C70-03072E9A822B}"/>
              </a:ext>
            </a:extLst>
          </p:cNvPr>
          <p:cNvSpPr>
            <a:spLocks noGrp="1"/>
          </p:cNvSpPr>
          <p:nvPr>
            <p:ph/>
          </p:nvPr>
        </p:nvSpPr>
        <p:spPr>
          <a:xfrm>
            <a:off x="111219" y="1292554"/>
            <a:ext cx="11758563" cy="2306323"/>
          </a:xfrm>
          <a:prstGeom prst="rect">
            <a:avLst/>
          </a:prstGeom>
          <a:noFill/>
          <a:ln w="0">
            <a:noFill/>
          </a:ln>
        </p:spPr>
        <p:txBody>
          <a:bodyPr lIns="90000" tIns="45000" rIns="90000" bIns="45000" anchor="t">
            <a:noAutofit/>
          </a:bodyPr>
          <a:lstStyle/>
          <a:p>
            <a:pPr>
              <a:lnSpc>
                <a:spcPct val="150000"/>
              </a:lnSpc>
              <a:spcBef>
                <a:spcPts val="1001"/>
              </a:spcBef>
              <a:buNone/>
              <a:tabLst>
                <a:tab pos="0" algn="l"/>
              </a:tabLst>
            </a:pPr>
            <a:r>
              <a:rPr lang="lv-LV" sz="2000" i="0" dirty="0">
                <a:effectLst/>
                <a:latin typeface="Roboto" panose="02000000000000000000" pitchFamily="2" charset="0"/>
              </a:rPr>
              <a:t>   </a:t>
            </a:r>
            <a:endParaRPr lang="de-DE" sz="2400" strike="noStrike" spc="-1" dirty="0">
              <a:latin typeface="Calibri"/>
            </a:endParaRPr>
          </a:p>
        </p:txBody>
      </p:sp>
      <p:sp>
        <p:nvSpPr>
          <p:cNvPr id="188" name="PlaceHolder 1">
            <a:extLst>
              <a:ext uri="{FF2B5EF4-FFF2-40B4-BE49-F238E27FC236}">
                <a16:creationId xmlns:a16="http://schemas.microsoft.com/office/drawing/2014/main" id="{3CDA53ED-819B-2BAC-DEFE-AA73DFF058D8}"/>
              </a:ext>
            </a:extLst>
          </p:cNvPr>
          <p:cNvSpPr>
            <a:spLocks noGrp="1"/>
          </p:cNvSpPr>
          <p:nvPr>
            <p:ph type="title"/>
          </p:nvPr>
        </p:nvSpPr>
        <p:spPr>
          <a:xfrm>
            <a:off x="346110" y="536785"/>
            <a:ext cx="11142360" cy="550440"/>
          </a:xfrm>
          <a:prstGeom prst="rect">
            <a:avLst/>
          </a:prstGeom>
          <a:noFill/>
          <a:ln w="0">
            <a:noFill/>
          </a:ln>
        </p:spPr>
        <p:txBody>
          <a:bodyPr anchor="ctr">
            <a:noAutofit/>
          </a:bodyPr>
          <a:lstStyle/>
          <a:p>
            <a:pPr>
              <a:lnSpc>
                <a:spcPct val="90000"/>
              </a:lnSpc>
              <a:buNone/>
            </a:pPr>
            <a:r>
              <a:rPr lang="lv-LV" b="1" spc="-1" dirty="0">
                <a:solidFill>
                  <a:srgbClr val="5C8064"/>
                </a:solidFill>
                <a:latin typeface="Calibri"/>
              </a:rPr>
              <a:t>Projekta mērķis</a:t>
            </a:r>
            <a:endParaRPr lang="de-DE" sz="4400" b="0" strike="noStrike" spc="-1" dirty="0">
              <a:solidFill>
                <a:srgbClr val="4B4B4D"/>
              </a:solidFill>
              <a:latin typeface="Calibri"/>
            </a:endParaRPr>
          </a:p>
        </p:txBody>
      </p:sp>
      <p:sp>
        <p:nvSpPr>
          <p:cNvPr id="3" name="PlaceHolder 2">
            <a:extLst>
              <a:ext uri="{FF2B5EF4-FFF2-40B4-BE49-F238E27FC236}">
                <a16:creationId xmlns:a16="http://schemas.microsoft.com/office/drawing/2014/main" id="{4D94407F-66B3-DC64-3704-6A1961834966}"/>
              </a:ext>
            </a:extLst>
          </p:cNvPr>
          <p:cNvSpPr txBox="1">
            <a:spLocks/>
          </p:cNvSpPr>
          <p:nvPr/>
        </p:nvSpPr>
        <p:spPr>
          <a:xfrm>
            <a:off x="111219" y="2687272"/>
            <a:ext cx="11758563" cy="2306323"/>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1"/>
              </a:spcBef>
              <a:buFont typeface="Arial" panose="020B0604020202020204" pitchFamily="34" charset="0"/>
              <a:buNone/>
              <a:tabLst>
                <a:tab pos="0" algn="l"/>
              </a:tabLst>
            </a:pPr>
            <a:r>
              <a:rPr lang="lv-LV" sz="2000" dirty="0">
                <a:latin typeface="Roboto" panose="02000000000000000000" pitchFamily="2" charset="0"/>
              </a:rPr>
              <a:t>    </a:t>
            </a:r>
            <a:r>
              <a:rPr lang="lv-LV" sz="2000" b="1" dirty="0">
                <a:solidFill>
                  <a:schemeClr val="accent6">
                    <a:lumMod val="50000"/>
                  </a:schemeClr>
                </a:solidFill>
                <a:latin typeface="Roboto" panose="02000000000000000000" pitchFamily="2" charset="0"/>
              </a:rPr>
              <a:t>Atbalstīt</a:t>
            </a:r>
            <a:r>
              <a:rPr lang="lv-LV" sz="2000" dirty="0">
                <a:latin typeface="Roboto" panose="02000000000000000000" pitchFamily="2" charset="0"/>
              </a:rPr>
              <a:t> pašvaldības to centienos izstrādāt un īstenot stratēģisko un tiesisko regulējumu plastmasas izmantošanas samazināšanai.</a:t>
            </a:r>
          </a:p>
          <a:p>
            <a:pPr>
              <a:lnSpc>
                <a:spcPct val="150000"/>
              </a:lnSpc>
              <a:spcBef>
                <a:spcPts val="1001"/>
              </a:spcBef>
              <a:buFont typeface="Arial" panose="020B0604020202020204" pitchFamily="34" charset="0"/>
              <a:buNone/>
              <a:tabLst>
                <a:tab pos="0" algn="l"/>
              </a:tabLst>
            </a:pPr>
            <a:r>
              <a:rPr lang="lv-LV" sz="2000" dirty="0">
                <a:latin typeface="Roboto" panose="02000000000000000000" pitchFamily="2" charset="0"/>
              </a:rPr>
              <a:t>    </a:t>
            </a:r>
            <a:r>
              <a:rPr lang="lv-LV" sz="2000" b="1" dirty="0">
                <a:solidFill>
                  <a:schemeClr val="accent6">
                    <a:lumMod val="50000"/>
                  </a:schemeClr>
                </a:solidFill>
                <a:latin typeface="Roboto" panose="02000000000000000000" pitchFamily="2" charset="0"/>
              </a:rPr>
              <a:t>Izstrādāt </a:t>
            </a:r>
            <a:r>
              <a:rPr lang="lv-LV" sz="2000" dirty="0">
                <a:latin typeface="Roboto" panose="02000000000000000000" pitchFamily="2" charset="0"/>
              </a:rPr>
              <a:t>praktiskus rīkus pašvaldībām, uzņēmumiem un izglītības iestādēm plastmasas patēriņa samazināšanai.</a:t>
            </a:r>
          </a:p>
          <a:p>
            <a:pPr>
              <a:lnSpc>
                <a:spcPct val="150000"/>
              </a:lnSpc>
              <a:spcBef>
                <a:spcPts val="1001"/>
              </a:spcBef>
              <a:buNone/>
              <a:tabLst>
                <a:tab pos="0" algn="l"/>
              </a:tabLst>
            </a:pPr>
            <a:r>
              <a:rPr lang="lv-LV" sz="2000" b="1" dirty="0">
                <a:solidFill>
                  <a:schemeClr val="accent6">
                    <a:lumMod val="50000"/>
                  </a:schemeClr>
                </a:solidFill>
                <a:latin typeface="Roboto" panose="02000000000000000000" pitchFamily="2" charset="0"/>
              </a:rPr>
              <a:t>    Piedāvāt </a:t>
            </a:r>
            <a:r>
              <a:rPr lang="lv-LV" sz="2000" dirty="0"/>
              <a:t>tehniskus risinājumus dažādu plastmasas atkritumu kategoriju efektīvai šķirošanai un pārstrādei. </a:t>
            </a:r>
          </a:p>
          <a:p>
            <a:pPr>
              <a:lnSpc>
                <a:spcPct val="150000"/>
              </a:lnSpc>
              <a:spcBef>
                <a:spcPts val="1001"/>
              </a:spcBef>
              <a:buNone/>
              <a:tabLst>
                <a:tab pos="0" algn="l"/>
              </a:tabLst>
            </a:pPr>
            <a:r>
              <a:rPr lang="lv-LV" sz="2000" b="1" dirty="0">
                <a:solidFill>
                  <a:schemeClr val="accent6">
                    <a:lumMod val="50000"/>
                  </a:schemeClr>
                </a:solidFill>
                <a:latin typeface="Roboto" panose="02000000000000000000" pitchFamily="2" charset="0"/>
              </a:rPr>
              <a:t>    Sniegt</a:t>
            </a:r>
            <a:r>
              <a:rPr lang="lv-LV" sz="2000" b="1" dirty="0"/>
              <a:t> </a:t>
            </a:r>
            <a:r>
              <a:rPr lang="lv-LV" sz="2000" dirty="0"/>
              <a:t>ieteikumus patērētājiem vienreizējās plastmasas un plastmasas iepakojuma izmantošanas samazināšanā.</a:t>
            </a:r>
          </a:p>
          <a:p>
            <a:pPr>
              <a:lnSpc>
                <a:spcPct val="150000"/>
              </a:lnSpc>
              <a:spcBef>
                <a:spcPts val="1001"/>
              </a:spcBef>
              <a:buNone/>
              <a:tabLst>
                <a:tab pos="0" algn="l"/>
              </a:tabLst>
            </a:pPr>
            <a:endParaRPr lang="lv-LV" sz="2000" dirty="0"/>
          </a:p>
          <a:p>
            <a:pPr>
              <a:lnSpc>
                <a:spcPct val="150000"/>
              </a:lnSpc>
              <a:spcBef>
                <a:spcPts val="1001"/>
              </a:spcBef>
              <a:buFont typeface="Arial" panose="020B0604020202020204" pitchFamily="34" charset="0"/>
              <a:buNone/>
              <a:tabLst>
                <a:tab pos="0" algn="l"/>
              </a:tabLst>
            </a:pPr>
            <a:endParaRPr lang="de-DE" spc="-1" dirty="0">
              <a:latin typeface="Calibri"/>
            </a:endParaRPr>
          </a:p>
        </p:txBody>
      </p:sp>
      <p:graphicFrame>
        <p:nvGraphicFramePr>
          <p:cNvPr id="4" name="Table 3">
            <a:extLst>
              <a:ext uri="{FF2B5EF4-FFF2-40B4-BE49-F238E27FC236}">
                <a16:creationId xmlns:a16="http://schemas.microsoft.com/office/drawing/2014/main" id="{AD12324F-8131-23D6-1937-54EAD73A2254}"/>
              </a:ext>
            </a:extLst>
          </p:cNvPr>
          <p:cNvGraphicFramePr>
            <a:graphicFrameLocks noGrp="1"/>
          </p:cNvGraphicFramePr>
          <p:nvPr>
            <p:extLst>
              <p:ext uri="{D42A27DB-BD31-4B8C-83A1-F6EECF244321}">
                <p14:modId xmlns:p14="http://schemas.microsoft.com/office/powerpoint/2010/main" val="3829521360"/>
              </p:ext>
            </p:extLst>
          </p:nvPr>
        </p:nvGraphicFramePr>
        <p:xfrm>
          <a:off x="346110" y="1266092"/>
          <a:ext cx="11142360" cy="1215851"/>
        </p:xfrm>
        <a:graphic>
          <a:graphicData uri="http://schemas.openxmlformats.org/drawingml/2006/table">
            <a:tbl>
              <a:tblPr firstRow="1" bandRow="1">
                <a:tableStyleId>{5C22544A-7EE6-4342-B048-85BDC9FD1C3A}</a:tableStyleId>
              </a:tblPr>
              <a:tblGrid>
                <a:gridCol w="11142360">
                  <a:extLst>
                    <a:ext uri="{9D8B030D-6E8A-4147-A177-3AD203B41FA5}">
                      <a16:colId xmlns:a16="http://schemas.microsoft.com/office/drawing/2014/main" val="2026507612"/>
                    </a:ext>
                  </a:extLst>
                </a:gridCol>
              </a:tblGrid>
              <a:tr h="1215851">
                <a:tc>
                  <a:txBody>
                    <a:bodyPr/>
                    <a:lstStyle/>
                    <a:p>
                      <a:r>
                        <a:rPr lang="lv-LV" sz="2400" i="0" dirty="0">
                          <a:effectLst/>
                          <a:latin typeface="Roboto" panose="02000000000000000000" pitchFamily="2" charset="0"/>
                        </a:rPr>
                        <a:t>Galvenais </a:t>
                      </a:r>
                      <a:r>
                        <a:rPr lang="lv-LV" sz="2400" b="1" i="0" dirty="0">
                          <a:effectLst/>
                          <a:latin typeface="Roboto" panose="02000000000000000000" pitchFamily="2" charset="0"/>
                        </a:rPr>
                        <a:t>mērķis</a:t>
                      </a:r>
                      <a:r>
                        <a:rPr lang="lv-LV" sz="2400" i="0" dirty="0">
                          <a:effectLst/>
                          <a:latin typeface="Roboto" panose="02000000000000000000" pitchFamily="2" charset="0"/>
                        </a:rPr>
                        <a:t> ir apzināt, pārbaudīt un ieviest konkrētus </a:t>
                      </a:r>
                      <a:r>
                        <a:rPr lang="lv-LV" sz="2400" b="1" i="0" dirty="0">
                          <a:solidFill>
                            <a:srgbClr val="FFC000"/>
                          </a:solidFill>
                          <a:effectLst/>
                          <a:latin typeface="Roboto" panose="02000000000000000000" pitchFamily="2" charset="0"/>
                        </a:rPr>
                        <a:t>risinājumus</a:t>
                      </a:r>
                      <a:r>
                        <a:rPr lang="lv-LV" sz="2400" i="0" dirty="0">
                          <a:effectLst/>
                          <a:latin typeface="Roboto" panose="02000000000000000000" pitchFamily="2" charset="0"/>
                        </a:rPr>
                        <a:t>, kā pārvaldīt un </a:t>
                      </a:r>
                      <a:r>
                        <a:rPr lang="lv-LV" sz="2400" b="1" i="0" dirty="0">
                          <a:effectLst/>
                          <a:latin typeface="Roboto" panose="02000000000000000000" pitchFamily="2" charset="0"/>
                        </a:rPr>
                        <a:t>samazināt</a:t>
                      </a:r>
                      <a:r>
                        <a:rPr lang="lv-LV" sz="2400" i="0" dirty="0">
                          <a:effectLst/>
                          <a:latin typeface="Roboto" panose="02000000000000000000" pitchFamily="2" charset="0"/>
                        </a:rPr>
                        <a:t> plastmasas atkritumu plūsmu uz Baltijas jūru, vienlaikus ievērojot </a:t>
                      </a:r>
                      <a:r>
                        <a:rPr lang="lv-LV" sz="2400" b="1" i="0" dirty="0">
                          <a:solidFill>
                            <a:srgbClr val="FFC000"/>
                          </a:solidFill>
                          <a:effectLst/>
                          <a:latin typeface="Roboto" panose="02000000000000000000" pitchFamily="2" charset="0"/>
                        </a:rPr>
                        <a:t>aprites ekonomikas</a:t>
                      </a:r>
                      <a:r>
                        <a:rPr lang="lv-LV" sz="2400" i="0" dirty="0">
                          <a:effectLst/>
                          <a:latin typeface="Roboto" panose="02000000000000000000" pitchFamily="2" charset="0"/>
                        </a:rPr>
                        <a:t> principus.</a:t>
                      </a:r>
                      <a:endParaRPr lang="lv-LV" sz="2400" dirty="0"/>
                    </a:p>
                  </a:txBody>
                  <a:tcPr>
                    <a:solidFill>
                      <a:srgbClr val="7E846E"/>
                    </a:solidFill>
                  </a:tcPr>
                </a:tc>
                <a:extLst>
                  <a:ext uri="{0D108BD9-81ED-4DB2-BD59-A6C34878D82A}">
                    <a16:rowId xmlns:a16="http://schemas.microsoft.com/office/drawing/2014/main" val="332531420"/>
                  </a:ext>
                </a:extLst>
              </a:tr>
            </a:tbl>
          </a:graphicData>
        </a:graphic>
      </p:graphicFrame>
    </p:spTree>
    <p:extLst>
      <p:ext uri="{BB962C8B-B14F-4D97-AF65-F5344CB8AC3E}">
        <p14:creationId xmlns:p14="http://schemas.microsoft.com/office/powerpoint/2010/main" val="2301496171"/>
      </p:ext>
    </p:extLst>
  </p:cSld>
  <p:clrMapOvr>
    <a:masterClrMapping/>
  </p:clrMapOvr>
  <mc:AlternateContent xmlns:mc="http://schemas.openxmlformats.org/markup-compatibility/2006">
    <mc:Choice xmlns:p14="http://schemas.microsoft.com/office/powerpoint/2010/main" Requires="p14">
      <p:transition spd="med" p14:dur="700" advTm="50000">
        <p:fade/>
      </p:transition>
    </mc:Choice>
    <mc:Fallback>
      <p:transition spd="med" advTm="5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a:extLst>
            <a:ext uri="{FF2B5EF4-FFF2-40B4-BE49-F238E27FC236}">
              <a16:creationId xmlns:a16="http://schemas.microsoft.com/office/drawing/2014/main" id="{108EDD09-C167-530B-D7BA-221FE9BBDFBD}"/>
            </a:ext>
          </a:extLst>
        </p:cNvPr>
        <p:cNvGrpSpPr/>
        <p:nvPr/>
      </p:nvGrpSpPr>
      <p:grpSpPr>
        <a:xfrm>
          <a:off x="0" y="0"/>
          <a:ext cx="0" cy="0"/>
          <a:chOff x="0" y="0"/>
          <a:chExt cx="0" cy="0"/>
        </a:xfrm>
      </p:grpSpPr>
      <p:sp>
        <p:nvSpPr>
          <p:cNvPr id="190" name="PlaceHolder 2">
            <a:extLst>
              <a:ext uri="{FF2B5EF4-FFF2-40B4-BE49-F238E27FC236}">
                <a16:creationId xmlns:a16="http://schemas.microsoft.com/office/drawing/2014/main" id="{9696D949-82D7-44C8-BD05-AC924FAD876E}"/>
              </a:ext>
            </a:extLst>
          </p:cNvPr>
          <p:cNvSpPr>
            <a:spLocks noGrp="1"/>
          </p:cNvSpPr>
          <p:nvPr>
            <p:ph/>
          </p:nvPr>
        </p:nvSpPr>
        <p:spPr>
          <a:xfrm>
            <a:off x="111219" y="1292554"/>
            <a:ext cx="11758563" cy="2306323"/>
          </a:xfrm>
          <a:prstGeom prst="rect">
            <a:avLst/>
          </a:prstGeom>
          <a:noFill/>
          <a:ln w="0">
            <a:noFill/>
          </a:ln>
        </p:spPr>
        <p:txBody>
          <a:bodyPr lIns="90000" tIns="45000" rIns="90000" bIns="45000" anchor="t">
            <a:noAutofit/>
          </a:bodyPr>
          <a:lstStyle/>
          <a:p>
            <a:pPr>
              <a:lnSpc>
                <a:spcPct val="150000"/>
              </a:lnSpc>
              <a:spcBef>
                <a:spcPts val="1001"/>
              </a:spcBef>
              <a:buNone/>
              <a:tabLst>
                <a:tab pos="0" algn="l"/>
              </a:tabLst>
            </a:pPr>
            <a:r>
              <a:rPr lang="lv-LV" sz="2000" i="0" dirty="0">
                <a:effectLst/>
                <a:latin typeface="Roboto" panose="02000000000000000000" pitchFamily="2" charset="0"/>
              </a:rPr>
              <a:t>   </a:t>
            </a:r>
            <a:endParaRPr lang="de-DE" sz="2400" strike="noStrike" spc="-1" dirty="0">
              <a:latin typeface="Calibri"/>
            </a:endParaRPr>
          </a:p>
        </p:txBody>
      </p:sp>
      <p:sp>
        <p:nvSpPr>
          <p:cNvPr id="2" name="PlaceHolder 1">
            <a:extLst>
              <a:ext uri="{FF2B5EF4-FFF2-40B4-BE49-F238E27FC236}">
                <a16:creationId xmlns:a16="http://schemas.microsoft.com/office/drawing/2014/main" id="{575824B7-121B-F732-EBA2-FADADB81ADB9}"/>
              </a:ext>
            </a:extLst>
          </p:cNvPr>
          <p:cNvSpPr txBox="1">
            <a:spLocks/>
          </p:cNvSpPr>
          <p:nvPr/>
        </p:nvSpPr>
        <p:spPr>
          <a:xfrm>
            <a:off x="346110" y="536785"/>
            <a:ext cx="11142360" cy="550440"/>
          </a:xfrm>
          <a:prstGeom prst="rect">
            <a:avLst/>
          </a:prstGeom>
          <a:noFill/>
          <a:ln w="0">
            <a:no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spc="-1">
                <a:solidFill>
                  <a:srgbClr val="5C8064"/>
                </a:solidFill>
                <a:latin typeface="Calibri"/>
              </a:rPr>
              <a:t>Projekta mērķauditorija</a:t>
            </a:r>
            <a:endParaRPr lang="de-DE" spc="-1" dirty="0">
              <a:solidFill>
                <a:srgbClr val="4B4B4D"/>
              </a:solidFill>
              <a:latin typeface="Calibri"/>
            </a:endParaRPr>
          </a:p>
        </p:txBody>
      </p:sp>
      <p:graphicFrame>
        <p:nvGraphicFramePr>
          <p:cNvPr id="5" name="Table 4">
            <a:extLst>
              <a:ext uri="{FF2B5EF4-FFF2-40B4-BE49-F238E27FC236}">
                <a16:creationId xmlns:a16="http://schemas.microsoft.com/office/drawing/2014/main" id="{6B5CD98B-83B9-6D0A-A8C8-7FE7892F3FDE}"/>
              </a:ext>
            </a:extLst>
          </p:cNvPr>
          <p:cNvGraphicFramePr>
            <a:graphicFrameLocks noGrp="1"/>
          </p:cNvGraphicFramePr>
          <p:nvPr>
            <p:extLst>
              <p:ext uri="{D42A27DB-BD31-4B8C-83A1-F6EECF244321}">
                <p14:modId xmlns:p14="http://schemas.microsoft.com/office/powerpoint/2010/main" val="2954600277"/>
              </p:ext>
            </p:extLst>
          </p:nvPr>
        </p:nvGraphicFramePr>
        <p:xfrm>
          <a:off x="592853" y="1999648"/>
          <a:ext cx="10711544" cy="3778153"/>
        </p:xfrm>
        <a:graphic>
          <a:graphicData uri="http://schemas.openxmlformats.org/drawingml/2006/table">
            <a:tbl>
              <a:tblPr firstRow="1" bandRow="1">
                <a:tableStyleId>{5C22544A-7EE6-4342-B048-85BDC9FD1C3A}</a:tableStyleId>
              </a:tblPr>
              <a:tblGrid>
                <a:gridCol w="2677886">
                  <a:extLst>
                    <a:ext uri="{9D8B030D-6E8A-4147-A177-3AD203B41FA5}">
                      <a16:colId xmlns:a16="http://schemas.microsoft.com/office/drawing/2014/main" val="3998837668"/>
                    </a:ext>
                  </a:extLst>
                </a:gridCol>
                <a:gridCol w="2677886">
                  <a:extLst>
                    <a:ext uri="{9D8B030D-6E8A-4147-A177-3AD203B41FA5}">
                      <a16:colId xmlns:a16="http://schemas.microsoft.com/office/drawing/2014/main" val="43972230"/>
                    </a:ext>
                  </a:extLst>
                </a:gridCol>
                <a:gridCol w="2677886">
                  <a:extLst>
                    <a:ext uri="{9D8B030D-6E8A-4147-A177-3AD203B41FA5}">
                      <a16:colId xmlns:a16="http://schemas.microsoft.com/office/drawing/2014/main" val="1769574852"/>
                    </a:ext>
                  </a:extLst>
                </a:gridCol>
                <a:gridCol w="2677886">
                  <a:extLst>
                    <a:ext uri="{9D8B030D-6E8A-4147-A177-3AD203B41FA5}">
                      <a16:colId xmlns:a16="http://schemas.microsoft.com/office/drawing/2014/main" val="2371064020"/>
                    </a:ext>
                  </a:extLst>
                </a:gridCol>
              </a:tblGrid>
              <a:tr h="3778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spc="-1" dirty="0">
                        <a:latin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spc="-1" dirty="0">
                          <a:latin typeface="Roboto" panose="02000000000000000000" pitchFamily="2" charset="0"/>
                        </a:rPr>
                        <a:t>Pašvaldības</a:t>
                      </a:r>
                    </a:p>
                    <a:p>
                      <a:pPr algn="ctr"/>
                      <a:endParaRPr lang="lv-LV" sz="2800" dirty="0"/>
                    </a:p>
                    <a:p>
                      <a:pPr algn="ctr"/>
                      <a:endParaRPr lang="lv-LV" sz="2800" dirty="0"/>
                    </a:p>
                    <a:p>
                      <a:pPr algn="ctr"/>
                      <a:endParaRPr lang="lv-LV" sz="2800" dirty="0"/>
                    </a:p>
                    <a:p>
                      <a:pPr algn="ctr"/>
                      <a:endParaRPr lang="lv-LV" sz="2800" dirty="0"/>
                    </a:p>
                    <a:p>
                      <a:pPr algn="ctr"/>
                      <a:endParaRPr lang="lv-LV" sz="2800" dirty="0"/>
                    </a:p>
                  </a:txBody>
                  <a:tcPr>
                    <a:solidFill>
                      <a:srgbClr val="AEB3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strike="noStrike" spc="-1" dirty="0">
                        <a:latin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strike="noStrike" spc="-1" dirty="0">
                          <a:latin typeface="Roboto" panose="02000000000000000000" pitchFamily="2" charset="0"/>
                        </a:rPr>
                        <a:t>Mazi un vidēji uzņēmumi</a:t>
                      </a:r>
                    </a:p>
                    <a:p>
                      <a:pPr algn="ctr"/>
                      <a:endParaRPr lang="lv-LV" sz="2800" dirty="0"/>
                    </a:p>
                    <a:p>
                      <a:pPr algn="ctr"/>
                      <a:endParaRPr lang="lv-LV" sz="2800" dirty="0"/>
                    </a:p>
                    <a:p>
                      <a:pPr algn="ctr"/>
                      <a:endParaRPr lang="lv-LV" sz="2800" dirty="0"/>
                    </a:p>
                    <a:p>
                      <a:pPr algn="ctr"/>
                      <a:endParaRPr lang="lv-LV" sz="2800" dirty="0"/>
                    </a:p>
                    <a:p>
                      <a:pPr algn="ctr"/>
                      <a:endParaRPr lang="lv-LV" sz="2800" dirty="0"/>
                    </a:p>
                  </a:txBody>
                  <a:tcPr>
                    <a:solidFill>
                      <a:srgbClr val="AEB3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i="0" dirty="0">
                        <a:effectLst/>
                        <a:latin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i="0" dirty="0">
                          <a:effectLst/>
                          <a:latin typeface="Roboto" panose="02000000000000000000" pitchFamily="2" charset="0"/>
                        </a:rPr>
                        <a:t>Izglītības iestādes</a:t>
                      </a:r>
                    </a:p>
                    <a:p>
                      <a:pPr algn="ctr"/>
                      <a:endParaRPr lang="lv-LV" sz="2800" dirty="0"/>
                    </a:p>
                    <a:p>
                      <a:pPr algn="ctr"/>
                      <a:endParaRPr lang="lv-LV" sz="2800" dirty="0"/>
                    </a:p>
                    <a:p>
                      <a:pPr algn="ctr"/>
                      <a:endParaRPr lang="lv-LV" sz="2800" dirty="0"/>
                    </a:p>
                    <a:p>
                      <a:pPr algn="ctr"/>
                      <a:endParaRPr lang="lv-LV" sz="2800" dirty="0"/>
                    </a:p>
                  </a:txBody>
                  <a:tcPr>
                    <a:solidFill>
                      <a:srgbClr val="AEB3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strike="noStrike" spc="-1" dirty="0">
                        <a:latin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strike="noStrike" spc="-1" dirty="0">
                          <a:latin typeface="Roboto" panose="02000000000000000000" pitchFamily="2" charset="0"/>
                        </a:rPr>
                        <a:t>Iedzīvotāji</a:t>
                      </a:r>
                    </a:p>
                    <a:p>
                      <a:pPr algn="ctr"/>
                      <a:endParaRPr lang="lv-LV" sz="2800" dirty="0"/>
                    </a:p>
                    <a:p>
                      <a:pPr algn="ctr"/>
                      <a:endParaRPr lang="lv-LV" sz="2800" dirty="0"/>
                    </a:p>
                    <a:p>
                      <a:pPr algn="ctr"/>
                      <a:endParaRPr lang="lv-LV" sz="2800" dirty="0"/>
                    </a:p>
                    <a:p>
                      <a:pPr algn="ctr"/>
                      <a:endParaRPr lang="lv-LV" sz="2800" dirty="0"/>
                    </a:p>
                    <a:p>
                      <a:pPr algn="ctr"/>
                      <a:endParaRPr lang="lv-LV" sz="2800" dirty="0"/>
                    </a:p>
                  </a:txBody>
                  <a:tcPr>
                    <a:solidFill>
                      <a:srgbClr val="AEB3A3"/>
                    </a:solidFill>
                  </a:tcPr>
                </a:tc>
                <a:extLst>
                  <a:ext uri="{0D108BD9-81ED-4DB2-BD59-A6C34878D82A}">
                    <a16:rowId xmlns:a16="http://schemas.microsoft.com/office/drawing/2014/main" val="2229999351"/>
                  </a:ext>
                </a:extLst>
              </a:tr>
            </a:tbl>
          </a:graphicData>
        </a:graphic>
      </p:graphicFrame>
      <p:pic>
        <p:nvPicPr>
          <p:cNvPr id="6" name="Graphic 5" descr="Schoolhouse outline">
            <a:extLst>
              <a:ext uri="{FF2B5EF4-FFF2-40B4-BE49-F238E27FC236}">
                <a16:creationId xmlns:a16="http://schemas.microsoft.com/office/drawing/2014/main" id="{D23BF144-039E-DAF8-264D-C98D1FD72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098" y="3615842"/>
            <a:ext cx="1608741" cy="1608741"/>
          </a:xfrm>
          <a:prstGeom prst="rect">
            <a:avLst/>
          </a:prstGeom>
        </p:spPr>
      </p:pic>
      <p:pic>
        <p:nvPicPr>
          <p:cNvPr id="7" name="Graphic 6" descr="Group outline">
            <a:extLst>
              <a:ext uri="{FF2B5EF4-FFF2-40B4-BE49-F238E27FC236}">
                <a16:creationId xmlns:a16="http://schemas.microsoft.com/office/drawing/2014/main" id="{ACEE8F3E-03EA-58CD-02A3-7338106CE5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7544" y="3786724"/>
            <a:ext cx="1483083" cy="1483083"/>
          </a:xfrm>
          <a:prstGeom prst="rect">
            <a:avLst/>
          </a:prstGeom>
        </p:spPr>
      </p:pic>
      <p:pic>
        <p:nvPicPr>
          <p:cNvPr id="8" name="Graphic 7" descr="Classroom outline">
            <a:extLst>
              <a:ext uri="{FF2B5EF4-FFF2-40B4-BE49-F238E27FC236}">
                <a16:creationId xmlns:a16="http://schemas.microsoft.com/office/drawing/2014/main" id="{B8F2F27A-3286-F237-0508-BE9B176041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8560" y="3913797"/>
            <a:ext cx="1228937" cy="1228937"/>
          </a:xfrm>
          <a:prstGeom prst="rect">
            <a:avLst/>
          </a:prstGeom>
        </p:spPr>
      </p:pic>
      <p:pic>
        <p:nvPicPr>
          <p:cNvPr id="9" name="Graphic 8" descr="Factory outline">
            <a:extLst>
              <a:ext uri="{FF2B5EF4-FFF2-40B4-BE49-F238E27FC236}">
                <a16:creationId xmlns:a16="http://schemas.microsoft.com/office/drawing/2014/main" id="{7D12E9E3-6BC2-3A6A-801F-CA00406A75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95204" y="3740068"/>
            <a:ext cx="1425555" cy="1425555"/>
          </a:xfrm>
          <a:prstGeom prst="rect">
            <a:avLst/>
          </a:prstGeom>
        </p:spPr>
      </p:pic>
    </p:spTree>
    <p:extLst>
      <p:ext uri="{BB962C8B-B14F-4D97-AF65-F5344CB8AC3E}">
        <p14:creationId xmlns:p14="http://schemas.microsoft.com/office/powerpoint/2010/main" val="487534553"/>
      </p:ext>
    </p:extLst>
  </p:cSld>
  <p:clrMapOvr>
    <a:masterClrMapping/>
  </p:clrMapOvr>
  <mc:AlternateContent xmlns:mc="http://schemas.openxmlformats.org/markup-compatibility/2006">
    <mc:Choice xmlns:p14="http://schemas.microsoft.com/office/powerpoint/2010/main" Requires="p14">
      <p:transition spd="med" p14:dur="700" advTm="50000">
        <p:fade/>
      </p:transition>
    </mc:Choice>
    <mc:Fallback>
      <p:transition spd="med" advTm="5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a:extLst>
            <a:ext uri="{FF2B5EF4-FFF2-40B4-BE49-F238E27FC236}">
              <a16:creationId xmlns:a16="http://schemas.microsoft.com/office/drawing/2014/main" id="{71BD5AE6-1437-5170-FDAF-350D9F12CB83}"/>
            </a:ext>
          </a:extLst>
        </p:cNvPr>
        <p:cNvGrpSpPr/>
        <p:nvPr/>
      </p:nvGrpSpPr>
      <p:grpSpPr>
        <a:xfrm>
          <a:off x="0" y="0"/>
          <a:ext cx="0" cy="0"/>
          <a:chOff x="0" y="0"/>
          <a:chExt cx="0" cy="0"/>
        </a:xfrm>
      </p:grpSpPr>
      <p:sp>
        <p:nvSpPr>
          <p:cNvPr id="188" name="PlaceHolder 1">
            <a:extLst>
              <a:ext uri="{FF2B5EF4-FFF2-40B4-BE49-F238E27FC236}">
                <a16:creationId xmlns:a16="http://schemas.microsoft.com/office/drawing/2014/main" id="{54A45D91-85DE-7C3A-2A17-4FA9F0EB9B17}"/>
              </a:ext>
            </a:extLst>
          </p:cNvPr>
          <p:cNvSpPr>
            <a:spLocks noGrp="1"/>
          </p:cNvSpPr>
          <p:nvPr>
            <p:ph type="title"/>
          </p:nvPr>
        </p:nvSpPr>
        <p:spPr>
          <a:xfrm>
            <a:off x="346110" y="536785"/>
            <a:ext cx="11142360" cy="550440"/>
          </a:xfrm>
          <a:prstGeom prst="rect">
            <a:avLst/>
          </a:prstGeom>
          <a:noFill/>
          <a:ln w="0">
            <a:noFill/>
          </a:ln>
        </p:spPr>
        <p:txBody>
          <a:bodyPr anchor="ctr">
            <a:noAutofit/>
          </a:bodyPr>
          <a:lstStyle/>
          <a:p>
            <a:pPr>
              <a:lnSpc>
                <a:spcPct val="90000"/>
              </a:lnSpc>
              <a:buNone/>
            </a:pPr>
            <a:r>
              <a:rPr lang="lv-LV" b="1" spc="-1" dirty="0">
                <a:solidFill>
                  <a:srgbClr val="5C8064"/>
                </a:solidFill>
                <a:latin typeface="Calibri"/>
              </a:rPr>
              <a:t>Galvenie projekta rezultāti</a:t>
            </a:r>
            <a:endParaRPr lang="de-DE" sz="4400" b="0" strike="noStrike" spc="-1" dirty="0">
              <a:solidFill>
                <a:srgbClr val="4B4B4D"/>
              </a:solidFill>
              <a:latin typeface="Calibri"/>
            </a:endParaRPr>
          </a:p>
        </p:txBody>
      </p:sp>
      <p:sp>
        <p:nvSpPr>
          <p:cNvPr id="2" name="PlaceHolder 2">
            <a:extLst>
              <a:ext uri="{FF2B5EF4-FFF2-40B4-BE49-F238E27FC236}">
                <a16:creationId xmlns:a16="http://schemas.microsoft.com/office/drawing/2014/main" id="{C9D56A47-4C32-5A32-B2B2-1695C6AF7BC2}"/>
              </a:ext>
            </a:extLst>
          </p:cNvPr>
          <p:cNvSpPr txBox="1">
            <a:spLocks/>
          </p:cNvSpPr>
          <p:nvPr/>
        </p:nvSpPr>
        <p:spPr>
          <a:xfrm>
            <a:off x="315651" y="1580494"/>
            <a:ext cx="10689806" cy="1380419"/>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1"/>
              </a:spcBef>
              <a:buNone/>
              <a:tabLst>
                <a:tab pos="0" algn="l"/>
              </a:tabLst>
            </a:pPr>
            <a:endParaRPr lang="lv-LV" spc="-1" dirty="0">
              <a:latin typeface="Calibri"/>
            </a:endParaRPr>
          </a:p>
          <a:p>
            <a:pPr marL="0" indent="0">
              <a:lnSpc>
                <a:spcPct val="150000"/>
              </a:lnSpc>
              <a:spcBef>
                <a:spcPts val="1001"/>
              </a:spcBef>
              <a:buNone/>
              <a:tabLst>
                <a:tab pos="0" algn="l"/>
              </a:tabLst>
            </a:pPr>
            <a:r>
              <a:rPr lang="lv-LV" spc="-1" dirty="0">
                <a:latin typeface="Calibri"/>
              </a:rPr>
              <a:t>  </a:t>
            </a:r>
            <a:endParaRPr lang="de-DE" spc="-1" dirty="0">
              <a:latin typeface="Calibri"/>
            </a:endParaRPr>
          </a:p>
        </p:txBody>
      </p:sp>
      <p:pic>
        <p:nvPicPr>
          <p:cNvPr id="5" name="Picture 4" descr="A qr code with a dinosaur&#10;&#10;AI-generated content may be incorrect.">
            <a:extLst>
              <a:ext uri="{FF2B5EF4-FFF2-40B4-BE49-F238E27FC236}">
                <a16:creationId xmlns:a16="http://schemas.microsoft.com/office/drawing/2014/main" id="{D5279BB4-6A1E-1830-0D1F-55D98F63C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046" y="4629888"/>
            <a:ext cx="1691327" cy="1691327"/>
          </a:xfrm>
          <a:prstGeom prst="rect">
            <a:avLst/>
          </a:prstGeom>
        </p:spPr>
      </p:pic>
      <p:pic>
        <p:nvPicPr>
          <p:cNvPr id="7" name="Picture 6" descr="A qr code with a dinosaur&#10;&#10;AI-generated content may be incorrect.">
            <a:extLst>
              <a:ext uri="{FF2B5EF4-FFF2-40B4-BE49-F238E27FC236}">
                <a16:creationId xmlns:a16="http://schemas.microsoft.com/office/drawing/2014/main" id="{065DDB88-2C1B-F02F-CA52-518C597CA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906" y="4625534"/>
            <a:ext cx="1695681" cy="1695681"/>
          </a:xfrm>
          <a:prstGeom prst="rect">
            <a:avLst/>
          </a:prstGeom>
        </p:spPr>
      </p:pic>
      <p:pic>
        <p:nvPicPr>
          <p:cNvPr id="8" name="Picture 7" descr="A qr code with black dots&#10;&#10;Description automatically generated">
            <a:extLst>
              <a:ext uri="{FF2B5EF4-FFF2-40B4-BE49-F238E27FC236}">
                <a16:creationId xmlns:a16="http://schemas.microsoft.com/office/drawing/2014/main" id="{70F1A51B-03BB-B27A-170E-72662EB14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747" y="4625534"/>
            <a:ext cx="1695681" cy="1695681"/>
          </a:xfrm>
          <a:prstGeom prst="rect">
            <a:avLst/>
          </a:prstGeom>
        </p:spPr>
      </p:pic>
      <p:graphicFrame>
        <p:nvGraphicFramePr>
          <p:cNvPr id="9" name="Table 8">
            <a:extLst>
              <a:ext uri="{FF2B5EF4-FFF2-40B4-BE49-F238E27FC236}">
                <a16:creationId xmlns:a16="http://schemas.microsoft.com/office/drawing/2014/main" id="{8FD7F508-FAC0-2EEB-A93D-DF9E53A42548}"/>
              </a:ext>
            </a:extLst>
          </p:cNvPr>
          <p:cNvGraphicFramePr>
            <a:graphicFrameLocks noGrp="1"/>
          </p:cNvGraphicFramePr>
          <p:nvPr>
            <p:extLst>
              <p:ext uri="{D42A27DB-BD31-4B8C-83A1-F6EECF244321}">
                <p14:modId xmlns:p14="http://schemas.microsoft.com/office/powerpoint/2010/main" val="2544515749"/>
              </p:ext>
            </p:extLst>
          </p:nvPr>
        </p:nvGraphicFramePr>
        <p:xfrm>
          <a:off x="522513" y="1497873"/>
          <a:ext cx="11142360" cy="2926080"/>
        </p:xfrm>
        <a:graphic>
          <a:graphicData uri="http://schemas.openxmlformats.org/drawingml/2006/table">
            <a:tbl>
              <a:tblPr firstRow="1" bandRow="1">
                <a:tableStyleId>{5C22544A-7EE6-4342-B048-85BDC9FD1C3A}</a:tableStyleId>
              </a:tblPr>
              <a:tblGrid>
                <a:gridCol w="3714120">
                  <a:extLst>
                    <a:ext uri="{9D8B030D-6E8A-4147-A177-3AD203B41FA5}">
                      <a16:colId xmlns:a16="http://schemas.microsoft.com/office/drawing/2014/main" val="880916519"/>
                    </a:ext>
                  </a:extLst>
                </a:gridCol>
                <a:gridCol w="3714120">
                  <a:extLst>
                    <a:ext uri="{9D8B030D-6E8A-4147-A177-3AD203B41FA5}">
                      <a16:colId xmlns:a16="http://schemas.microsoft.com/office/drawing/2014/main" val="2469624399"/>
                    </a:ext>
                  </a:extLst>
                </a:gridCol>
                <a:gridCol w="3714120">
                  <a:extLst>
                    <a:ext uri="{9D8B030D-6E8A-4147-A177-3AD203B41FA5}">
                      <a16:colId xmlns:a16="http://schemas.microsoft.com/office/drawing/2014/main" val="3436891294"/>
                    </a:ext>
                  </a:extLst>
                </a:gridCol>
              </a:tblGrid>
              <a:tr h="2714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spc="-1" dirty="0">
                          <a:latin typeface="Calibri"/>
                        </a:rPr>
                        <a:t>Izstrādāta BALTIPLAST risinājumu pakete vienreizlietojamās plastmasas un plastmasas iepakojuma samazināšanai.</a:t>
                      </a:r>
                    </a:p>
                    <a:p>
                      <a:endParaRPr lang="lv-LV" dirty="0"/>
                    </a:p>
                  </a:txBody>
                  <a:tcPr>
                    <a:solidFill>
                      <a:srgbClr val="AEB3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spc="-1" dirty="0">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2800" spc="-1" dirty="0">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800" spc="-1" dirty="0">
                          <a:latin typeface="Calibri"/>
                        </a:rPr>
                        <a:t>Izstrādāta BALTIPLAST Digitālā Mācību platforma.</a:t>
                      </a:r>
                    </a:p>
                    <a:p>
                      <a:endParaRPr lang="lv-LV" dirty="0"/>
                    </a:p>
                  </a:txBody>
                  <a:tcPr>
                    <a:solidFill>
                      <a:srgbClr val="AEB3A3"/>
                    </a:solidFill>
                  </a:tcPr>
                </a:tc>
                <a:tc>
                  <a:txBody>
                    <a:bodyPr/>
                    <a:lstStyle/>
                    <a:p>
                      <a:pPr algn="ctr"/>
                      <a:endParaRPr lang="lv-LV" sz="2800" spc="-1" dirty="0">
                        <a:latin typeface="Calibri"/>
                      </a:endParaRPr>
                    </a:p>
                    <a:p>
                      <a:pPr algn="ctr"/>
                      <a:r>
                        <a:rPr lang="lv-LV" sz="2800" spc="-1" dirty="0">
                          <a:latin typeface="Calibri"/>
                        </a:rPr>
                        <a:t>Izstrādāts plastmasas inventarizācijas tiešsaistes rīks mājsaimniecībām. </a:t>
                      </a:r>
                      <a:endParaRPr lang="lv-LV" sz="2800" dirty="0"/>
                    </a:p>
                  </a:txBody>
                  <a:tcPr>
                    <a:solidFill>
                      <a:srgbClr val="AEB3A3"/>
                    </a:solidFill>
                  </a:tcPr>
                </a:tc>
                <a:extLst>
                  <a:ext uri="{0D108BD9-81ED-4DB2-BD59-A6C34878D82A}">
                    <a16:rowId xmlns:a16="http://schemas.microsoft.com/office/drawing/2014/main" val="3125813916"/>
                  </a:ext>
                </a:extLst>
              </a:tr>
            </a:tbl>
          </a:graphicData>
        </a:graphic>
      </p:graphicFrame>
    </p:spTree>
    <p:extLst>
      <p:ext uri="{BB962C8B-B14F-4D97-AF65-F5344CB8AC3E}">
        <p14:creationId xmlns:p14="http://schemas.microsoft.com/office/powerpoint/2010/main" val="3709896286"/>
      </p:ext>
    </p:extLst>
  </p:cSld>
  <p:clrMapOvr>
    <a:masterClrMapping/>
  </p:clrMapOvr>
  <mc:AlternateContent xmlns:mc="http://schemas.openxmlformats.org/markup-compatibility/2006">
    <mc:Choice xmlns:p14="http://schemas.microsoft.com/office/powerpoint/2010/main" Requires="p14">
      <p:transition spd="med" p14:dur="700" advTm="50000">
        <p:fade/>
      </p:transition>
    </mc:Choice>
    <mc:Fallback>
      <p:transition spd="med" advTm="5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a:extLst>
            <a:ext uri="{FF2B5EF4-FFF2-40B4-BE49-F238E27FC236}">
              <a16:creationId xmlns:a16="http://schemas.microsoft.com/office/drawing/2014/main" id="{506632F5-7553-58D8-B5E1-2AAA8AB4B549}"/>
            </a:ext>
          </a:extLst>
        </p:cNvPr>
        <p:cNvGrpSpPr/>
        <p:nvPr/>
      </p:nvGrpSpPr>
      <p:grpSpPr>
        <a:xfrm>
          <a:off x="0" y="0"/>
          <a:ext cx="0" cy="0"/>
          <a:chOff x="0" y="0"/>
          <a:chExt cx="0" cy="0"/>
        </a:xfrm>
      </p:grpSpPr>
      <p:sp>
        <p:nvSpPr>
          <p:cNvPr id="190" name="PlaceHolder 2">
            <a:extLst>
              <a:ext uri="{FF2B5EF4-FFF2-40B4-BE49-F238E27FC236}">
                <a16:creationId xmlns:a16="http://schemas.microsoft.com/office/drawing/2014/main" id="{ACA0CC38-CBC1-46B4-A863-31F5639ECC03}"/>
              </a:ext>
            </a:extLst>
          </p:cNvPr>
          <p:cNvSpPr>
            <a:spLocks noGrp="1"/>
          </p:cNvSpPr>
          <p:nvPr>
            <p:ph/>
          </p:nvPr>
        </p:nvSpPr>
        <p:spPr>
          <a:xfrm>
            <a:off x="111219" y="1292554"/>
            <a:ext cx="11758563" cy="2306323"/>
          </a:xfrm>
          <a:prstGeom prst="rect">
            <a:avLst/>
          </a:prstGeom>
          <a:noFill/>
          <a:ln w="0">
            <a:noFill/>
          </a:ln>
        </p:spPr>
        <p:txBody>
          <a:bodyPr lIns="90000" tIns="45000" rIns="90000" bIns="45000" anchor="t">
            <a:noAutofit/>
          </a:bodyPr>
          <a:lstStyle/>
          <a:p>
            <a:pPr>
              <a:lnSpc>
                <a:spcPct val="150000"/>
              </a:lnSpc>
              <a:spcBef>
                <a:spcPts val="1001"/>
              </a:spcBef>
              <a:buNone/>
              <a:tabLst>
                <a:tab pos="0" algn="l"/>
              </a:tabLst>
            </a:pPr>
            <a:r>
              <a:rPr lang="lv-LV" sz="2000" i="0" dirty="0">
                <a:effectLst/>
                <a:latin typeface="Roboto" panose="02000000000000000000" pitchFamily="2" charset="0"/>
              </a:rPr>
              <a:t>   </a:t>
            </a:r>
            <a:endParaRPr lang="de-DE" sz="2400" strike="noStrike" spc="-1" dirty="0">
              <a:latin typeface="Calibri"/>
            </a:endParaRPr>
          </a:p>
        </p:txBody>
      </p:sp>
      <p:sp>
        <p:nvSpPr>
          <p:cNvPr id="2" name="PlaceHolder 1">
            <a:extLst>
              <a:ext uri="{FF2B5EF4-FFF2-40B4-BE49-F238E27FC236}">
                <a16:creationId xmlns:a16="http://schemas.microsoft.com/office/drawing/2014/main" id="{9868C9ED-725E-2C04-B7B2-B8021CC1DE27}"/>
              </a:ext>
            </a:extLst>
          </p:cNvPr>
          <p:cNvSpPr txBox="1">
            <a:spLocks/>
          </p:cNvSpPr>
          <p:nvPr/>
        </p:nvSpPr>
        <p:spPr>
          <a:xfrm>
            <a:off x="346110" y="536785"/>
            <a:ext cx="11142360" cy="550440"/>
          </a:xfrm>
          <a:prstGeom prst="rect">
            <a:avLst/>
          </a:prstGeom>
          <a:noFill/>
          <a:ln w="0">
            <a:no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spc="-1">
                <a:solidFill>
                  <a:srgbClr val="5C8064"/>
                </a:solidFill>
                <a:latin typeface="Calibri"/>
              </a:rPr>
              <a:t>Īstenotās projekta aktivitātes Valmierā</a:t>
            </a:r>
            <a:endParaRPr lang="de-DE" spc="-1" dirty="0">
              <a:solidFill>
                <a:srgbClr val="4B4B4D"/>
              </a:solidFill>
              <a:latin typeface="Calibri"/>
            </a:endParaRPr>
          </a:p>
        </p:txBody>
      </p:sp>
      <p:sp>
        <p:nvSpPr>
          <p:cNvPr id="5" name="PlaceHolder 1">
            <a:extLst>
              <a:ext uri="{FF2B5EF4-FFF2-40B4-BE49-F238E27FC236}">
                <a16:creationId xmlns:a16="http://schemas.microsoft.com/office/drawing/2014/main" id="{5BBBDD4C-CBBA-3822-3659-399319036E4E}"/>
              </a:ext>
            </a:extLst>
          </p:cNvPr>
          <p:cNvSpPr txBox="1">
            <a:spLocks/>
          </p:cNvSpPr>
          <p:nvPr/>
        </p:nvSpPr>
        <p:spPr>
          <a:xfrm>
            <a:off x="346110" y="2088700"/>
            <a:ext cx="11845890" cy="4080987"/>
          </a:xfrm>
          <a:prstGeom prst="rect">
            <a:avLst/>
          </a:prstGeom>
          <a:noFill/>
          <a:ln w="0">
            <a:no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AutoNum type="arabicPeriod"/>
            </a:pPr>
            <a:r>
              <a:rPr lang="lv-LV" sz="2000" dirty="0">
                <a:latin typeface="Roboto" panose="02000000000000000000" pitchFamily="2" charset="0"/>
              </a:rPr>
              <a:t>Sadarbībā ar SIA ZAAO tika organizēts </a:t>
            </a:r>
            <a:r>
              <a:rPr lang="lv-LV" sz="2000" dirty="0" err="1">
                <a:latin typeface="Roboto" panose="02000000000000000000" pitchFamily="2" charset="0"/>
              </a:rPr>
              <a:t>hakatons</a:t>
            </a:r>
            <a:r>
              <a:rPr lang="lv-LV" sz="2000" dirty="0">
                <a:latin typeface="Roboto" panose="02000000000000000000" pitchFamily="2" charset="0"/>
              </a:rPr>
              <a:t> Daibe </a:t>
            </a:r>
            <a:r>
              <a:rPr lang="lv-LV" sz="2000" dirty="0" err="1">
                <a:latin typeface="Roboto" panose="02000000000000000000" pitchFamily="2" charset="0"/>
              </a:rPr>
              <a:t>Zero</a:t>
            </a:r>
            <a:r>
              <a:rPr lang="lv-LV" sz="2000" dirty="0">
                <a:latin typeface="Roboto" panose="02000000000000000000" pitchFamily="2" charset="0"/>
              </a:rPr>
              <a:t> 2023;</a:t>
            </a:r>
          </a:p>
          <a:p>
            <a:pPr marL="457200" indent="-457200">
              <a:lnSpc>
                <a:spcPct val="150000"/>
              </a:lnSpc>
              <a:buAutoNum type="arabicPeriod"/>
            </a:pPr>
            <a:r>
              <a:rPr lang="lv-LV" sz="2000" dirty="0">
                <a:latin typeface="Roboto" panose="02000000000000000000" pitchFamily="2" charset="0"/>
              </a:rPr>
              <a:t>Valmieras pašvaldība 2024. un 2025.gadā pilsētas svētkos izmantoja depozīta traukus plastmasas atkritumu samazināšanai;</a:t>
            </a:r>
          </a:p>
          <a:p>
            <a:pPr marL="457200" indent="-457200">
              <a:lnSpc>
                <a:spcPct val="150000"/>
              </a:lnSpc>
              <a:buAutoNum type="arabicPeriod"/>
            </a:pPr>
            <a:r>
              <a:rPr lang="lv-LV" sz="2000" dirty="0">
                <a:latin typeface="Roboto" panose="02000000000000000000" pitchFamily="2" charset="0"/>
              </a:rPr>
              <a:t>Valmieras pašvaldība izstrādāja Zaļās vadlīnijas publisko pasākumu organizēšana;</a:t>
            </a:r>
          </a:p>
          <a:p>
            <a:pPr marL="457200" indent="-457200">
              <a:lnSpc>
                <a:spcPct val="150000"/>
              </a:lnSpc>
              <a:buAutoNum type="arabicPeriod"/>
            </a:pPr>
            <a:r>
              <a:rPr lang="lv-LV" sz="2000" dirty="0">
                <a:latin typeface="Roboto" panose="02000000000000000000" pitchFamily="2" charset="0"/>
              </a:rPr>
              <a:t>Valmieras mākslas un dizaina vidusskola izmēģināja plastmasas uzskaites un samazināšanas rīku un īstenoja samazināšanas pasākumus, kuru rezultātā būtiski samazinājās plastmasas atkritumu daudzums;</a:t>
            </a:r>
          </a:p>
          <a:p>
            <a:pPr marL="457200" indent="-457200">
              <a:lnSpc>
                <a:spcPct val="150000"/>
              </a:lnSpc>
              <a:buAutoNum type="arabicPeriod"/>
            </a:pPr>
            <a:r>
              <a:rPr lang="lv-LV" sz="2000" dirty="0">
                <a:latin typeface="Roboto" panose="02000000000000000000" pitchFamily="2" charset="0"/>
              </a:rPr>
              <a:t>Valmieras pašvaldība izmēģināja plastmasas uzskaites un samazināšanas rīku pašvaldības administrācijā.</a:t>
            </a:r>
          </a:p>
          <a:p>
            <a:pPr marL="457200" indent="-457200">
              <a:lnSpc>
                <a:spcPct val="150000"/>
              </a:lnSpc>
              <a:buAutoNum type="arabicPeriod"/>
            </a:pPr>
            <a:r>
              <a:rPr lang="lv-LV" sz="2000" dirty="0">
                <a:latin typeface="Roboto" panose="02000000000000000000" pitchFamily="2" charset="0"/>
              </a:rPr>
              <a:t>Divi uzņēmumi izmēģināja plastmasas uzskaites un samazināšanas rīku;</a:t>
            </a:r>
          </a:p>
          <a:p>
            <a:pPr marL="457200" indent="-457200">
              <a:lnSpc>
                <a:spcPct val="150000"/>
              </a:lnSpc>
              <a:buAutoNum type="arabicPeriod"/>
            </a:pPr>
            <a:r>
              <a:rPr lang="lv-LV" sz="2000" dirty="0">
                <a:latin typeface="Roboto" panose="02000000000000000000" pitchFamily="2" charset="0"/>
              </a:rPr>
              <a:t>Arī mājsaimniecības tika uzrunātas iesaistīties plastmasas uzskaites procesā izmantojot tiešsaistes rīku.</a:t>
            </a:r>
          </a:p>
          <a:p>
            <a:endParaRPr lang="lv-LV" sz="2000" dirty="0">
              <a:latin typeface="Roboto" panose="02000000000000000000" pitchFamily="2" charset="0"/>
            </a:endParaRPr>
          </a:p>
        </p:txBody>
      </p:sp>
    </p:spTree>
    <p:extLst>
      <p:ext uri="{BB962C8B-B14F-4D97-AF65-F5344CB8AC3E}">
        <p14:creationId xmlns:p14="http://schemas.microsoft.com/office/powerpoint/2010/main" val="3585115464"/>
      </p:ext>
    </p:extLst>
  </p:cSld>
  <p:clrMapOvr>
    <a:masterClrMapping/>
  </p:clrMapOvr>
  <mc:AlternateContent xmlns:mc="http://schemas.openxmlformats.org/markup-compatibility/2006">
    <mc:Choice xmlns:p14="http://schemas.microsoft.com/office/powerpoint/2010/main" Requires="p14">
      <p:transition spd="med" p14:dur="700" advTm="50000">
        <p:fade/>
      </p:transition>
    </mc:Choice>
    <mc:Fallback>
      <p:transition spd="med" advTm="5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9000"/>
          </a:blip>
        </a:blipFill>
        <a:effectLst/>
      </p:bgPr>
    </p:bg>
    <p:spTree>
      <p:nvGrpSpPr>
        <p:cNvPr id="1" name="">
          <a:extLst>
            <a:ext uri="{FF2B5EF4-FFF2-40B4-BE49-F238E27FC236}">
              <a16:creationId xmlns:a16="http://schemas.microsoft.com/office/drawing/2014/main" id="{81F01627-EBE3-9BDA-AF62-1B3FDDF14732}"/>
            </a:ext>
          </a:extLst>
        </p:cNvPr>
        <p:cNvGrpSpPr/>
        <p:nvPr/>
      </p:nvGrpSpPr>
      <p:grpSpPr>
        <a:xfrm>
          <a:off x="0" y="0"/>
          <a:ext cx="0" cy="0"/>
          <a:chOff x="0" y="0"/>
          <a:chExt cx="0" cy="0"/>
        </a:xfrm>
      </p:grpSpPr>
      <p:sp>
        <p:nvSpPr>
          <p:cNvPr id="190" name="PlaceHolder 2">
            <a:extLst>
              <a:ext uri="{FF2B5EF4-FFF2-40B4-BE49-F238E27FC236}">
                <a16:creationId xmlns:a16="http://schemas.microsoft.com/office/drawing/2014/main" id="{68D17D8E-C94D-0F1D-62AD-D304E6CA0DB0}"/>
              </a:ext>
            </a:extLst>
          </p:cNvPr>
          <p:cNvSpPr>
            <a:spLocks noGrp="1"/>
          </p:cNvSpPr>
          <p:nvPr>
            <p:ph/>
          </p:nvPr>
        </p:nvSpPr>
        <p:spPr>
          <a:xfrm>
            <a:off x="111219" y="1292554"/>
            <a:ext cx="11758563" cy="2306323"/>
          </a:xfrm>
          <a:prstGeom prst="rect">
            <a:avLst/>
          </a:prstGeom>
          <a:noFill/>
          <a:ln w="0">
            <a:noFill/>
          </a:ln>
        </p:spPr>
        <p:txBody>
          <a:bodyPr lIns="90000" tIns="45000" rIns="90000" bIns="45000" anchor="t">
            <a:noAutofit/>
          </a:bodyPr>
          <a:lstStyle/>
          <a:p>
            <a:pPr>
              <a:lnSpc>
                <a:spcPct val="150000"/>
              </a:lnSpc>
              <a:spcBef>
                <a:spcPts val="1001"/>
              </a:spcBef>
              <a:buNone/>
              <a:tabLst>
                <a:tab pos="0" algn="l"/>
              </a:tabLst>
            </a:pPr>
            <a:r>
              <a:rPr lang="lv-LV" sz="2000" i="0" dirty="0">
                <a:effectLst/>
                <a:latin typeface="Roboto" panose="02000000000000000000" pitchFamily="2" charset="0"/>
              </a:rPr>
              <a:t>   </a:t>
            </a:r>
            <a:endParaRPr lang="de-DE" sz="2400" strike="noStrike" spc="-1" dirty="0">
              <a:latin typeface="Calibri"/>
            </a:endParaRPr>
          </a:p>
        </p:txBody>
      </p:sp>
      <p:sp>
        <p:nvSpPr>
          <p:cNvPr id="3" name="PlaceHolder 1">
            <a:extLst>
              <a:ext uri="{FF2B5EF4-FFF2-40B4-BE49-F238E27FC236}">
                <a16:creationId xmlns:a16="http://schemas.microsoft.com/office/drawing/2014/main" id="{4EB2F7D8-B912-CDD8-8409-290AB6DD9BCC}"/>
              </a:ext>
            </a:extLst>
          </p:cNvPr>
          <p:cNvSpPr txBox="1">
            <a:spLocks/>
          </p:cNvSpPr>
          <p:nvPr/>
        </p:nvSpPr>
        <p:spPr>
          <a:xfrm>
            <a:off x="346110" y="536785"/>
            <a:ext cx="11142360" cy="550440"/>
          </a:xfrm>
          <a:prstGeom prst="rect">
            <a:avLst/>
          </a:prstGeom>
          <a:noFill/>
          <a:ln w="0">
            <a:no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spc="-1">
                <a:solidFill>
                  <a:srgbClr val="5C8064"/>
                </a:solidFill>
                <a:latin typeface="Calibri"/>
              </a:rPr>
              <a:t>Īstenotās projekta aktivitātes Daugavpilī</a:t>
            </a:r>
            <a:endParaRPr lang="de-DE" spc="-1" dirty="0">
              <a:solidFill>
                <a:srgbClr val="4B4B4D"/>
              </a:solidFill>
              <a:latin typeface="Calibri"/>
            </a:endParaRPr>
          </a:p>
        </p:txBody>
      </p:sp>
      <p:sp>
        <p:nvSpPr>
          <p:cNvPr id="4" name="PlaceHolder 1">
            <a:extLst>
              <a:ext uri="{FF2B5EF4-FFF2-40B4-BE49-F238E27FC236}">
                <a16:creationId xmlns:a16="http://schemas.microsoft.com/office/drawing/2014/main" id="{E931C434-BD2D-C3FD-68A0-E74DA606CFA5}"/>
              </a:ext>
            </a:extLst>
          </p:cNvPr>
          <p:cNvSpPr txBox="1">
            <a:spLocks/>
          </p:cNvSpPr>
          <p:nvPr/>
        </p:nvSpPr>
        <p:spPr>
          <a:xfrm>
            <a:off x="346109" y="2028410"/>
            <a:ext cx="11776221" cy="4080987"/>
          </a:xfrm>
          <a:prstGeom prst="rect">
            <a:avLst/>
          </a:prstGeom>
          <a:noFill/>
          <a:ln w="0">
            <a:noFill/>
          </a:ln>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AutoNum type="arabicPeriod"/>
            </a:pPr>
            <a:r>
              <a:rPr lang="lv-LV" sz="2000" dirty="0">
                <a:latin typeface="Roboto" panose="02000000000000000000" pitchFamily="2" charset="0"/>
              </a:rPr>
              <a:t>Daugavpils pašvaldība aktualizēja Latgales reģiona Atkritumu apsaimniekošanas plānu 2024.-2030.gadam papildinot to ar norādēm par plastmasas patēriņa samazināšanu, plastmasas šķirošanu un iedzīvotāju informēšanu un zināšanu paaugstināšanu par šiem jautājumiem;</a:t>
            </a:r>
          </a:p>
          <a:p>
            <a:pPr marL="457200" indent="-457200">
              <a:lnSpc>
                <a:spcPct val="150000"/>
              </a:lnSpc>
              <a:buAutoNum type="arabicPeriod"/>
            </a:pPr>
            <a:r>
              <a:rPr lang="lv-LV" sz="2000" dirty="0">
                <a:latin typeface="Roboto" panose="02000000000000000000" pitchFamily="2" charset="0"/>
              </a:rPr>
              <a:t>Daugavpilī četras izglītības iestādes, četras pašvaldības pārvaldes un pieci uzņēmumi izmēģināja plastmasas uzskaites un samazināšanas rīku un īstenoja samazināšanas pasākumus, kuru rezultātā būtiski samazinājās plastmasas atkritumu daudzums;</a:t>
            </a:r>
          </a:p>
          <a:p>
            <a:pPr marL="457200" indent="-457200">
              <a:lnSpc>
                <a:spcPct val="150000"/>
              </a:lnSpc>
              <a:buFontTx/>
              <a:buAutoNum type="arabicPeriod"/>
            </a:pPr>
            <a:r>
              <a:rPr lang="lv-LV" sz="2000" dirty="0">
                <a:latin typeface="Roboto" panose="02000000000000000000" pitchFamily="2" charset="0"/>
              </a:rPr>
              <a:t>Arī mājsaimniecības tika uzrunātas iesaistīties plastmasas uzskaites procesā izmantojot tiešsaistes rīku.</a:t>
            </a:r>
          </a:p>
          <a:p>
            <a:pPr marL="457200" indent="-457200">
              <a:lnSpc>
                <a:spcPct val="150000"/>
              </a:lnSpc>
              <a:buFontTx/>
              <a:buAutoNum type="arabicPeriod"/>
            </a:pPr>
            <a:r>
              <a:rPr lang="lv-LV" sz="2000" dirty="0">
                <a:latin typeface="Roboto" panose="02000000000000000000" pitchFamily="2" charset="0"/>
              </a:rPr>
              <a:t>Plastmasas piesārņojuma problēma un iespējamie risinājumi tika prezentēti un demonstrēti četrās skolās Vides dienu </a:t>
            </a:r>
            <a:r>
              <a:rPr lang="lv-LV" sz="2000" dirty="0" err="1">
                <a:latin typeface="Roboto" panose="02000000000000000000" pitchFamily="2" charset="0"/>
              </a:rPr>
              <a:t>Dienvidlatgalē</a:t>
            </a:r>
            <a:r>
              <a:rPr lang="lv-LV" sz="2000" dirty="0">
                <a:latin typeface="Roboto" panose="02000000000000000000" pitchFamily="2" charset="0"/>
              </a:rPr>
              <a:t> ietvaros 2024. un 2025.gadā.</a:t>
            </a:r>
          </a:p>
          <a:p>
            <a:pPr marL="457200" indent="-457200">
              <a:lnSpc>
                <a:spcPct val="150000"/>
              </a:lnSpc>
              <a:buFontTx/>
              <a:buAutoNum type="arabicPeriod"/>
            </a:pPr>
            <a:r>
              <a:rPr lang="lv-LV" sz="2000" dirty="0">
                <a:latin typeface="Roboto" panose="02000000000000000000" pitchFamily="2" charset="0"/>
              </a:rPr>
              <a:t>Daugavpils pašvaldība izmēģināja </a:t>
            </a:r>
            <a:r>
              <a:rPr lang="lv-LV" sz="2000" dirty="0" err="1">
                <a:latin typeface="Roboto" panose="02000000000000000000" pitchFamily="2" charset="0"/>
              </a:rPr>
              <a:t>trinamiX</a:t>
            </a:r>
            <a:r>
              <a:rPr lang="lv-LV" sz="2000" dirty="0">
                <a:latin typeface="Roboto" panose="02000000000000000000" pitchFamily="2" charset="0"/>
              </a:rPr>
              <a:t> skeneri, lai uzlabotu plastmasas šķirošanas un pārstrādes efektivitāti.</a:t>
            </a:r>
          </a:p>
        </p:txBody>
      </p:sp>
    </p:spTree>
    <p:extLst>
      <p:ext uri="{BB962C8B-B14F-4D97-AF65-F5344CB8AC3E}">
        <p14:creationId xmlns:p14="http://schemas.microsoft.com/office/powerpoint/2010/main" val="3829002232"/>
      </p:ext>
    </p:extLst>
  </p:cSld>
  <p:clrMapOvr>
    <a:masterClrMapping/>
  </p:clrMapOvr>
  <mc:AlternateContent xmlns:mc="http://schemas.openxmlformats.org/markup-compatibility/2006">
    <mc:Choice xmlns:p14="http://schemas.microsoft.com/office/powerpoint/2010/main" Requires="p14">
      <p:transition spd="med" p14:dur="700" advTm="50000">
        <p:fade/>
      </p:transition>
    </mc:Choice>
    <mc:Fallback>
      <p:transition spd="med" advTm="5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Placeholder 7" descr="A circle of white plastic waste&#10;&#10;Description automatically generated"/>
          <p:cNvPicPr/>
          <p:nvPr/>
        </p:nvPicPr>
        <p:blipFill>
          <a:blip r:embed="rId2"/>
          <a:srcRect l="10961" r="10961"/>
          <a:stretch/>
        </p:blipFill>
        <p:spPr>
          <a:xfrm>
            <a:off x="-12153" y="360"/>
            <a:ext cx="5354280" cy="6857640"/>
          </a:xfrm>
          <a:prstGeom prst="rect">
            <a:avLst/>
          </a:prstGeom>
          <a:ln w="0">
            <a:noFill/>
          </a:ln>
        </p:spPr>
      </p:pic>
      <p:sp>
        <p:nvSpPr>
          <p:cNvPr id="216" name="PlaceHolder 3"/>
          <p:cNvSpPr>
            <a:spLocks noGrp="1"/>
          </p:cNvSpPr>
          <p:nvPr>
            <p:ph/>
          </p:nvPr>
        </p:nvSpPr>
        <p:spPr>
          <a:xfrm>
            <a:off x="106200" y="6498000"/>
            <a:ext cx="3155760" cy="258120"/>
          </a:xfrm>
          <a:prstGeom prst="rect">
            <a:avLst/>
          </a:prstGeom>
          <a:noFill/>
          <a:ln w="0">
            <a:noFill/>
          </a:ln>
        </p:spPr>
        <p:txBody>
          <a:bodyPr lIns="90000" tIns="45000" rIns="90000" bIns="45000" anchor="t">
            <a:noAutofit/>
          </a:bodyPr>
          <a:lstStyle/>
          <a:p>
            <a:pPr>
              <a:lnSpc>
                <a:spcPct val="90000"/>
              </a:lnSpc>
              <a:spcBef>
                <a:spcPts val="1001"/>
              </a:spcBef>
              <a:buNone/>
              <a:tabLst>
                <a:tab pos="0" algn="l"/>
              </a:tabLst>
            </a:pPr>
            <a:r>
              <a:rPr lang="en-US" sz="1100" b="0" strike="noStrike" spc="-1">
                <a:solidFill>
                  <a:srgbClr val="FFFFFF"/>
                </a:solidFill>
                <a:latin typeface="Calibri"/>
              </a:rPr>
              <a:t>Adobe Stock</a:t>
            </a:r>
            <a:endParaRPr lang="de-DE" sz="1100" b="1" strike="noStrike" spc="-1">
              <a:solidFill>
                <a:srgbClr val="007BB2"/>
              </a:solidFill>
              <a:latin typeface="Calibri"/>
            </a:endParaRPr>
          </a:p>
        </p:txBody>
      </p:sp>
      <p:sp>
        <p:nvSpPr>
          <p:cNvPr id="217" name="Text Placeholder 3"/>
          <p:cNvSpPr/>
          <p:nvPr/>
        </p:nvSpPr>
        <p:spPr>
          <a:xfrm>
            <a:off x="444600" y="2956680"/>
            <a:ext cx="4669560" cy="94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buNone/>
              <a:tabLst>
                <a:tab pos="0" algn="l"/>
              </a:tabLst>
            </a:pPr>
            <a:endParaRPr lang="en-US" sz="2400" b="1" strike="noStrike" spc="-1">
              <a:solidFill>
                <a:srgbClr val="007BB2"/>
              </a:solidFill>
              <a:latin typeface="Calibri"/>
            </a:endParaRPr>
          </a:p>
        </p:txBody>
      </p:sp>
      <p:sp>
        <p:nvSpPr>
          <p:cNvPr id="218" name="Text Placeholder 3"/>
          <p:cNvSpPr/>
          <p:nvPr/>
        </p:nvSpPr>
        <p:spPr>
          <a:xfrm>
            <a:off x="564660" y="2956680"/>
            <a:ext cx="4669560" cy="94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buNone/>
              <a:tabLst>
                <a:tab pos="0" algn="l"/>
              </a:tabLst>
            </a:pPr>
            <a:r>
              <a:rPr lang="lv-LV" sz="3600" b="1" spc="-1" dirty="0">
                <a:solidFill>
                  <a:srgbClr val="007BB2"/>
                </a:solidFill>
                <a:latin typeface="Calibri"/>
              </a:rPr>
              <a:t>Paldies par uzmanību!</a:t>
            </a:r>
            <a:endParaRPr lang="en-US" sz="3600" b="0" strike="noStrike" spc="-1" dirty="0">
              <a:solidFill>
                <a:srgbClr val="000000"/>
              </a:solidFill>
              <a:latin typeface="Calibri"/>
            </a:endParaRPr>
          </a:p>
        </p:txBody>
      </p:sp>
      <p:sp>
        <p:nvSpPr>
          <p:cNvPr id="3" name="TextBox 14">
            <a:extLst>
              <a:ext uri="{FF2B5EF4-FFF2-40B4-BE49-F238E27FC236}">
                <a16:creationId xmlns:a16="http://schemas.microsoft.com/office/drawing/2014/main" id="{C7918665-23D7-F261-E2C8-BBDF1D3BAA2B}"/>
              </a:ext>
            </a:extLst>
          </p:cNvPr>
          <p:cNvSpPr txBox="1"/>
          <p:nvPr/>
        </p:nvSpPr>
        <p:spPr>
          <a:xfrm>
            <a:off x="5646397" y="4294686"/>
            <a:ext cx="6264042" cy="2738172"/>
          </a:xfrm>
          <a:prstGeom prst="rect">
            <a:avLst/>
          </a:prstGeom>
          <a:noFill/>
        </p:spPr>
        <p:txBody>
          <a:bodyPr wrap="square" lIns="0" tIns="0" rIns="0" bIns="0" rtlCol="0" anchor="b">
            <a:noAutofit/>
          </a:bodyPr>
          <a:lstStyle/>
          <a:p>
            <a:pPr algn="just">
              <a:lnSpc>
                <a:spcPts val="2000"/>
              </a:lnSpc>
            </a:pPr>
            <a:r>
              <a:rPr lang="lv-LV" sz="1400" dirty="0">
                <a:solidFill>
                  <a:srgbClr val="007BB2"/>
                </a:solidFill>
              </a:rPr>
              <a:t>Projekts “Baltijas pieeja rīcībai ar plastmasas piesārņojumu aprites ekonomikas kontekstā” (BALTIPLAST) tiek īstenots ar ES programmas </a:t>
            </a:r>
            <a:r>
              <a:rPr lang="lv-LV" sz="1400" dirty="0" err="1">
                <a:solidFill>
                  <a:srgbClr val="007BB2"/>
                </a:solidFill>
              </a:rPr>
              <a:t>Interreg</a:t>
            </a:r>
            <a:r>
              <a:rPr lang="lv-LV" sz="1400" dirty="0">
                <a:solidFill>
                  <a:srgbClr val="007BB2"/>
                </a:solidFill>
              </a:rPr>
              <a:t> Baltijas jūras reģions 2021-2027 finansiālu atbalstu. Projektā tiek izstrādāti virkne ar risinājumiem, kā pārvaldīt un samazināt plastmasas atkritumu daudzumu. Partnervalstis - Zviedrija, Somija, Vācija, Latvija, Lietuva un Igaunija. </a:t>
            </a:r>
            <a:r>
              <a:rPr lang="lv-LV" sz="1400" b="0" i="0" u="none" strike="noStrike" dirty="0">
                <a:solidFill>
                  <a:srgbClr val="007BB2"/>
                </a:solidFill>
                <a:effectLst/>
                <a:latin typeface="Calibri" panose="020F0502020204030204" pitchFamily="34" charset="0"/>
              </a:rPr>
              <a:t>Vairāk informācijas par projektu: </a:t>
            </a:r>
          </a:p>
          <a:p>
            <a:pPr algn="just">
              <a:lnSpc>
                <a:spcPts val="2000"/>
              </a:lnSpc>
            </a:pPr>
            <a:r>
              <a:rPr lang="lv-LV" sz="1400" u="sng" dirty="0">
                <a:solidFill>
                  <a:srgbClr val="8AB419"/>
                </a:solidFill>
                <a:latin typeface="Calibri" panose="020F0502020204030204" pitchFamily="34" charset="0"/>
              </a:rPr>
              <a:t>https://interreg-baltic.eu/project/baltiplast/</a:t>
            </a:r>
          </a:p>
          <a:p>
            <a:pPr>
              <a:lnSpc>
                <a:spcPts val="2000"/>
              </a:lnSpc>
            </a:pPr>
            <a:endParaRPr lang="de-AT" sz="2000" dirty="0">
              <a:solidFill>
                <a:srgbClr val="007BB2"/>
              </a:solidFill>
            </a:endParaRPr>
          </a:p>
        </p:txBody>
      </p:sp>
      <p:sp>
        <p:nvSpPr>
          <p:cNvPr id="4" name="TextBox 15">
            <a:extLst>
              <a:ext uri="{FF2B5EF4-FFF2-40B4-BE49-F238E27FC236}">
                <a16:creationId xmlns:a16="http://schemas.microsoft.com/office/drawing/2014/main" id="{D317CFE7-4195-861E-13A7-93AA0499FBEC}"/>
              </a:ext>
            </a:extLst>
          </p:cNvPr>
          <p:cNvSpPr txBox="1">
            <a:spLocks noChangeArrowheads="1"/>
          </p:cNvSpPr>
          <p:nvPr/>
        </p:nvSpPr>
        <p:spPr bwMode="auto">
          <a:xfrm>
            <a:off x="4262184" y="2977998"/>
            <a:ext cx="329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lv-LV" altLang="lv-LV" sz="2000" dirty="0">
              <a:solidFill>
                <a:srgbClr val="0070C0"/>
              </a:solidFill>
              <a:latin typeface="Calibri" panose="020F0502020204030204" pitchFamily="34" charset="0"/>
              <a:cs typeface="Calibri" panose="020F0502020204030204" pitchFamily="34" charset="0"/>
            </a:endParaRPr>
          </a:p>
          <a:p>
            <a:pPr algn="ctr">
              <a:spcBef>
                <a:spcPct val="0"/>
              </a:spcBef>
              <a:buFontTx/>
              <a:buNone/>
            </a:pPr>
            <a:r>
              <a:rPr lang="lv-LV" altLang="lv-LV" sz="1600" dirty="0" err="1">
                <a:latin typeface="Calibri" panose="020F0502020204030204" pitchFamily="34" charset="0"/>
                <a:cs typeface="Calibri" panose="020F0502020204030204" pitchFamily="34" charset="0"/>
              </a:rPr>
              <a:t>bef.lv</a:t>
            </a:r>
            <a:endParaRPr lang="lv-LV" altLang="lv-LV" sz="1600" dirty="0">
              <a:latin typeface="Calibri" panose="020F0502020204030204" pitchFamily="34" charset="0"/>
              <a:cs typeface="Calibri" panose="020F0502020204030204" pitchFamily="34" charset="0"/>
            </a:endParaRPr>
          </a:p>
        </p:txBody>
      </p:sp>
      <p:pic>
        <p:nvPicPr>
          <p:cNvPr id="5" name="Picture 2" descr="A picture containing drawing&#10;&#10;Description automatically generated">
            <a:extLst>
              <a:ext uri="{FF2B5EF4-FFF2-40B4-BE49-F238E27FC236}">
                <a16:creationId xmlns:a16="http://schemas.microsoft.com/office/drawing/2014/main" id="{49F514B8-1465-C2D2-F602-A4560B72C0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85888" y="2628432"/>
            <a:ext cx="722503" cy="7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Trademarks">
            <a:extLst>
              <a:ext uri="{FF2B5EF4-FFF2-40B4-BE49-F238E27FC236}">
                <a16:creationId xmlns:a16="http://schemas.microsoft.com/office/drawing/2014/main" id="{CB789631-AE41-024D-056C-EC1FEF7F5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213" y="2661983"/>
            <a:ext cx="601902" cy="6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a:extLst>
              <a:ext uri="{FF2B5EF4-FFF2-40B4-BE49-F238E27FC236}">
                <a16:creationId xmlns:a16="http://schemas.microsoft.com/office/drawing/2014/main" id="{84E64959-5AF2-EDE3-10ED-ED89A0BB4924}"/>
              </a:ext>
            </a:extLst>
          </p:cNvPr>
          <p:cNvSpPr txBox="1">
            <a:spLocks noChangeArrowheads="1"/>
          </p:cNvSpPr>
          <p:nvPr/>
        </p:nvSpPr>
        <p:spPr bwMode="auto">
          <a:xfrm>
            <a:off x="6769424" y="3279887"/>
            <a:ext cx="1275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lv-LV" altLang="lv-LV" sz="1600" dirty="0">
                <a:latin typeface="Calibri" panose="020F0502020204030204" pitchFamily="34" charset="0"/>
                <a:cs typeface="Calibri" panose="020F0502020204030204" pitchFamily="34" charset="0"/>
              </a:rPr>
              <a:t>@beflatvia</a:t>
            </a:r>
          </a:p>
        </p:txBody>
      </p:sp>
      <p:sp>
        <p:nvSpPr>
          <p:cNvPr id="8" name="TextBox 18">
            <a:extLst>
              <a:ext uri="{FF2B5EF4-FFF2-40B4-BE49-F238E27FC236}">
                <a16:creationId xmlns:a16="http://schemas.microsoft.com/office/drawing/2014/main" id="{62467219-08CA-59E1-AE43-446068CF54DD}"/>
              </a:ext>
            </a:extLst>
          </p:cNvPr>
          <p:cNvSpPr txBox="1">
            <a:spLocks noChangeArrowheads="1"/>
          </p:cNvSpPr>
          <p:nvPr/>
        </p:nvSpPr>
        <p:spPr bwMode="auto">
          <a:xfrm>
            <a:off x="8232754" y="3276421"/>
            <a:ext cx="13979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lv-LV" altLang="lv-LV" sz="1600" dirty="0">
                <a:latin typeface="Calibri" panose="020F0502020204030204" pitchFamily="34" charset="0"/>
                <a:cs typeface="Calibri" panose="020F0502020204030204" pitchFamily="34" charset="0"/>
              </a:rPr>
              <a:t>@BEF_Latvia</a:t>
            </a:r>
          </a:p>
        </p:txBody>
      </p:sp>
      <p:sp>
        <p:nvSpPr>
          <p:cNvPr id="9" name="TextBox 22">
            <a:extLst>
              <a:ext uri="{FF2B5EF4-FFF2-40B4-BE49-F238E27FC236}">
                <a16:creationId xmlns:a16="http://schemas.microsoft.com/office/drawing/2014/main" id="{8BA04687-C8BB-5643-A218-3DA032FD2CA7}"/>
              </a:ext>
            </a:extLst>
          </p:cNvPr>
          <p:cNvSpPr txBox="1">
            <a:spLocks noChangeArrowheads="1"/>
          </p:cNvSpPr>
          <p:nvPr/>
        </p:nvSpPr>
        <p:spPr bwMode="auto">
          <a:xfrm>
            <a:off x="9818880" y="3321136"/>
            <a:ext cx="1928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lv-LV" altLang="lv-LV" sz="1600" dirty="0">
                <a:latin typeface="Calibri" panose="020F0502020204030204" pitchFamily="34" charset="0"/>
                <a:cs typeface="Calibri" panose="020F0502020204030204" pitchFamily="34" charset="0"/>
              </a:rPr>
              <a:t>@</a:t>
            </a:r>
            <a:r>
              <a:rPr lang="lv-LV" altLang="lv-LV" sz="1600" dirty="0" err="1">
                <a:latin typeface="Calibri" panose="020F0502020204030204" pitchFamily="34" charset="0"/>
                <a:cs typeface="Calibri" panose="020F0502020204030204" pitchFamily="34" charset="0"/>
              </a:rPr>
              <a:t>bef_latvia</a:t>
            </a:r>
            <a:endParaRPr lang="lv-LV" altLang="lv-LV" sz="1600" dirty="0">
              <a:latin typeface="Calibri" panose="020F0502020204030204" pitchFamily="34" charset="0"/>
              <a:cs typeface="Calibri" panose="020F0502020204030204" pitchFamily="34" charset="0"/>
            </a:endParaRPr>
          </a:p>
        </p:txBody>
      </p:sp>
      <p:pic>
        <p:nvPicPr>
          <p:cNvPr id="10" name="Picture 9" descr="A black x symbol with white background&#10;&#10;Description automatically generated">
            <a:extLst>
              <a:ext uri="{FF2B5EF4-FFF2-40B4-BE49-F238E27FC236}">
                <a16:creationId xmlns:a16="http://schemas.microsoft.com/office/drawing/2014/main" id="{6CB05D1D-6CAB-10C9-F011-549CFC412E0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35166" y="2731117"/>
            <a:ext cx="610591" cy="540704"/>
          </a:xfrm>
          <a:prstGeom prst="rect">
            <a:avLst/>
          </a:prstGeom>
        </p:spPr>
      </p:pic>
      <p:pic>
        <p:nvPicPr>
          <p:cNvPr id="11" name="Picture 10" descr="A logo with a bird head and text&#10;&#10;Description automatically generated">
            <a:extLst>
              <a:ext uri="{FF2B5EF4-FFF2-40B4-BE49-F238E27FC236}">
                <a16:creationId xmlns:a16="http://schemas.microsoft.com/office/drawing/2014/main" id="{8CFE227A-974A-CA5C-BD25-D134BA0F38E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30273" y="4010799"/>
            <a:ext cx="647343" cy="647343"/>
          </a:xfrm>
          <a:prstGeom prst="rect">
            <a:avLst/>
          </a:prstGeom>
        </p:spPr>
      </p:pic>
      <p:sp>
        <p:nvSpPr>
          <p:cNvPr id="12" name="TextBox 14">
            <a:extLst>
              <a:ext uri="{FF2B5EF4-FFF2-40B4-BE49-F238E27FC236}">
                <a16:creationId xmlns:a16="http://schemas.microsoft.com/office/drawing/2014/main" id="{5CD59EDD-8958-005B-527B-5658C43B7C33}"/>
              </a:ext>
            </a:extLst>
          </p:cNvPr>
          <p:cNvSpPr txBox="1"/>
          <p:nvPr/>
        </p:nvSpPr>
        <p:spPr>
          <a:xfrm>
            <a:off x="5646397" y="1066522"/>
            <a:ext cx="6698481" cy="1402703"/>
          </a:xfrm>
          <a:prstGeom prst="rect">
            <a:avLst/>
          </a:prstGeom>
          <a:no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lv-LV" sz="2000" dirty="0">
                <a:solidFill>
                  <a:srgbClr val="4B4B4B"/>
                </a:solidFill>
              </a:rPr>
              <a:t>Irina Paegle</a:t>
            </a:r>
          </a:p>
          <a:p>
            <a:pPr>
              <a:lnSpc>
                <a:spcPts val="2500"/>
              </a:lnSpc>
            </a:pPr>
            <a:r>
              <a:rPr lang="lv-LV" sz="2000" dirty="0">
                <a:solidFill>
                  <a:srgbClr val="4B4B4B"/>
                </a:solidFill>
              </a:rPr>
              <a:t>E-pasts: </a:t>
            </a:r>
            <a:r>
              <a:rPr lang="lv-LV" sz="2000" dirty="0">
                <a:solidFill>
                  <a:srgbClr val="4B4B4B"/>
                </a:solidFill>
                <a:hlinkClick r:id="rId7"/>
              </a:rPr>
              <a:t>irina.paegle@bef.lv</a:t>
            </a:r>
            <a:endParaRPr lang="lv-LV" sz="2000" dirty="0">
              <a:solidFill>
                <a:srgbClr val="4B4B4B"/>
              </a:solidFill>
            </a:endParaRPr>
          </a:p>
          <a:p>
            <a:pPr>
              <a:lnSpc>
                <a:spcPts val="2500"/>
              </a:lnSpc>
            </a:pPr>
            <a:endParaRPr lang="lv-LV" sz="2000" dirty="0">
              <a:solidFill>
                <a:srgbClr val="4B4B4B"/>
              </a:solidFill>
            </a:endParaRPr>
          </a:p>
          <a:p>
            <a:pPr>
              <a:lnSpc>
                <a:spcPts val="2500"/>
              </a:lnSpc>
            </a:pPr>
            <a:r>
              <a:rPr lang="en-IE" sz="1600" dirty="0">
                <a:solidFill>
                  <a:srgbClr val="007BB2"/>
                </a:solidFill>
                <a:effectLst/>
                <a:latin typeface="Calibri" panose="020F0502020204030204" pitchFamily="34" charset="0"/>
                <a:ea typeface="Calibri" panose="020F0502020204030204" pitchFamily="34" charset="0"/>
                <a:cs typeface="Times New Roman" panose="02020603050405020304" pitchFamily="18" charset="0"/>
              </a:rPr>
              <a:t>#Interreg #MadeWithInterreg #</a:t>
            </a:r>
            <a:r>
              <a:rPr lang="lv-LV" sz="1600" dirty="0" err="1">
                <a:solidFill>
                  <a:srgbClr val="007BB2"/>
                </a:solidFill>
                <a:effectLst/>
                <a:latin typeface="Calibri" panose="020F0502020204030204" pitchFamily="34" charset="0"/>
                <a:ea typeface="Calibri" panose="020F0502020204030204" pitchFamily="34" charset="0"/>
                <a:cs typeface="Times New Roman" panose="02020603050405020304" pitchFamily="18" charset="0"/>
              </a:rPr>
              <a:t>baltiplastcampaign</a:t>
            </a:r>
            <a:endParaRPr lang="en-US" sz="1600" dirty="0">
              <a:solidFill>
                <a:srgbClr val="4B4B4B"/>
              </a:solidFill>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105143C0-7EB3-7433-F328-82FAF8EEAEF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89983" y="3971019"/>
            <a:ext cx="1716979" cy="770001"/>
          </a:xfrm>
          <a:prstGeom prst="rect">
            <a:avLst/>
          </a:prstGeom>
        </p:spPr>
      </p:pic>
      <p:pic>
        <p:nvPicPr>
          <p:cNvPr id="14" name="Graphic 13">
            <a:extLst>
              <a:ext uri="{FF2B5EF4-FFF2-40B4-BE49-F238E27FC236}">
                <a16:creationId xmlns:a16="http://schemas.microsoft.com/office/drawing/2014/main" id="{75BAD413-6A97-7540-DA3C-AAC5A3E59D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55282" y="4080670"/>
            <a:ext cx="577472" cy="577472"/>
          </a:xfrm>
          <a:prstGeom prst="rect">
            <a:avLst/>
          </a:prstGeom>
        </p:spPr>
      </p:pic>
      <p:pic>
        <p:nvPicPr>
          <p:cNvPr id="15" name="Picture 2" descr="Website Logo PNG, Web Site Logos Free Download - Free Transparent PNG Logos">
            <a:extLst>
              <a:ext uri="{FF2B5EF4-FFF2-40B4-BE49-F238E27FC236}">
                <a16:creationId xmlns:a16="http://schemas.microsoft.com/office/drawing/2014/main" id="{ED12D292-3A29-730F-3A6E-4ECD8873F1DE}"/>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629109" y="2670693"/>
            <a:ext cx="594674" cy="594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xmlns:p15="http://schemas.microsoft.com/office/powerpoint/2012/main">
      <p:transition spd="med" advTm="60000">
        <p:fade/>
      </p:transition>
    </mc:Fallback>
  </mc:AlternateContent>
</p:sld>
</file>

<file path=ppt/theme/theme1.xml><?xml version="1.0" encoding="utf-8"?>
<a:theme xmlns:a="http://schemas.openxmlformats.org/drawingml/2006/main"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12596</TotalTime>
  <Words>518</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Aptos</vt:lpstr>
      <vt:lpstr>Arial</vt:lpstr>
      <vt:lpstr>Calibri</vt:lpstr>
      <vt:lpstr>Roboto</vt:lpstr>
      <vt:lpstr>Symbol</vt:lpstr>
      <vt:lpstr>Wingdings</vt:lpstr>
      <vt:lpstr>1_Office</vt:lpstr>
      <vt:lpstr>Office</vt:lpstr>
      <vt:lpstr>Office</vt:lpstr>
      <vt:lpstr>PowerPoint Presentation</vt:lpstr>
      <vt:lpstr>Par projektu</vt:lpstr>
      <vt:lpstr>Projekta mērķis</vt:lpstr>
      <vt:lpstr>PowerPoint Presentation</vt:lpstr>
      <vt:lpstr>Galvenie projekta rezultāti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ppt</dc:title>
  <dc:subject/>
  <dc:creator>IBSR</dc:creator>
  <dc:description/>
  <cp:lastModifiedBy>Irina Paegle</cp:lastModifiedBy>
  <cp:revision>497</cp:revision>
  <dcterms:created xsi:type="dcterms:W3CDTF">2021-06-17T09:42:07Z</dcterms:created>
  <dcterms:modified xsi:type="dcterms:W3CDTF">2025-09-02T19:28:22Z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ActionId">
    <vt:lpwstr>9c1a52f6-b4f0-41da-b867-7bc53b4330cf</vt:lpwstr>
  </property>
  <property fmtid="{D5CDD505-2E9C-101B-9397-08002B2CF9AE}" pid="3" name="MSIP_Label_defa4170-0d19-0005-0004-bc88714345d2_ContentBits">
    <vt:lpwstr>0</vt:lpwstr>
  </property>
  <property fmtid="{D5CDD505-2E9C-101B-9397-08002B2CF9AE}" pid="4" name="MSIP_Label_defa4170-0d19-0005-0004-bc88714345d2_Enabled">
    <vt:lpwstr>true</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etDate">
    <vt:lpwstr>2023-08-30T11:10:57Z</vt:lpwstr>
  </property>
  <property fmtid="{D5CDD505-2E9C-101B-9397-08002B2CF9AE}" pid="8" name="MSIP_Label_defa4170-0d19-0005-0004-bc88714345d2_SiteId">
    <vt:lpwstr>2c6cac8d-ab61-47b3-8209-4df2e46aefbc</vt:lpwstr>
  </property>
  <property fmtid="{D5CDD505-2E9C-101B-9397-08002B2CF9AE}" pid="9" name="PresentationFormat">
    <vt:lpwstr>Widescreen</vt:lpwstr>
  </property>
  <property fmtid="{D5CDD505-2E9C-101B-9397-08002B2CF9AE}" pid="10" name="Slides">
    <vt:r8>9</vt:r8>
  </property>
</Properties>
</file>