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6" r:id="rId5"/>
  </p:sldMasterIdLst>
  <p:notesMasterIdLst>
    <p:notesMasterId r:id="rId17"/>
  </p:notesMasterIdLst>
  <p:handoutMasterIdLst>
    <p:handoutMasterId r:id="rId18"/>
  </p:handoutMasterIdLst>
  <p:sldIdLst>
    <p:sldId id="597" r:id="rId6"/>
    <p:sldId id="610" r:id="rId7"/>
    <p:sldId id="611" r:id="rId8"/>
    <p:sldId id="622" r:id="rId9"/>
    <p:sldId id="623" r:id="rId10"/>
    <p:sldId id="624" r:id="rId11"/>
    <p:sldId id="625" r:id="rId12"/>
    <p:sldId id="626" r:id="rId13"/>
    <p:sldId id="627" r:id="rId14"/>
    <p:sldId id="621" r:id="rId15"/>
    <p:sldId id="35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00EFA1-C590-4831-8516-4E5AD76CA2DC}">
          <p14:sldIdLst>
            <p14:sldId id="597"/>
            <p14:sldId id="610"/>
            <p14:sldId id="611"/>
            <p14:sldId id="622"/>
            <p14:sldId id="623"/>
            <p14:sldId id="624"/>
            <p14:sldId id="625"/>
            <p14:sldId id="626"/>
            <p14:sldId id="627"/>
            <p14:sldId id="621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2" pos="234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pos="3749" userDrawn="1">
          <p15:clr>
            <a:srgbClr val="A4A3A4"/>
          </p15:clr>
        </p15:guide>
        <p15:guide id="6" orient="horz" pos="1774" userDrawn="1">
          <p15:clr>
            <a:srgbClr val="A4A3A4"/>
          </p15:clr>
        </p15:guide>
        <p15:guide id="7" pos="393" userDrawn="1">
          <p15:clr>
            <a:srgbClr val="A4A3A4"/>
          </p15:clr>
        </p15:guide>
        <p15:guide id="8" orient="horz" pos="1230" userDrawn="1">
          <p15:clr>
            <a:srgbClr val="A4A3A4"/>
          </p15:clr>
        </p15:guide>
        <p15:guide id="9" orient="horz" pos="4110" userDrawn="1">
          <p15:clr>
            <a:srgbClr val="A4A3A4"/>
          </p15:clr>
        </p15:guide>
        <p15:guide id="10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yga, Anna" initials="GA" lastIdx="13" clrIdx="0">
    <p:extLst>
      <p:ext uri="{19B8F6BF-5375-455C-9EA6-DF929625EA0E}">
        <p15:presenceInfo xmlns:p15="http://schemas.microsoft.com/office/powerpoint/2012/main" userId="S-1-5-21-1901135889-3005122355-2223831710-3660" providerId="AD"/>
      </p:ext>
    </p:extLst>
  </p:cmAuthor>
  <p:cmAuthor id="2" name="Oliver" initials="O" lastIdx="1" clrIdx="1">
    <p:extLst>
      <p:ext uri="{19B8F6BF-5375-455C-9EA6-DF929625EA0E}">
        <p15:presenceInfo xmlns:p15="http://schemas.microsoft.com/office/powerpoint/2012/main" userId="df7ae090af38c2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1D0"/>
    <a:srgbClr val="FFFEEF"/>
    <a:srgbClr val="FFFDE5"/>
    <a:srgbClr val="145866"/>
    <a:srgbClr val="2B574D"/>
    <a:srgbClr val="2F5053"/>
    <a:srgbClr val="3E4C72"/>
    <a:srgbClr val="2FBFC3"/>
    <a:srgbClr val="BEC65A"/>
    <a:srgbClr val="B4B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259" autoAdjust="0"/>
  </p:normalViewPr>
  <p:slideViewPr>
    <p:cSldViewPr snapToGrid="0">
      <p:cViewPr varScale="1">
        <p:scale>
          <a:sx n="95" d="100"/>
          <a:sy n="95" d="100"/>
        </p:scale>
        <p:origin x="653" y="53"/>
      </p:cViewPr>
      <p:guideLst>
        <p:guide pos="234"/>
        <p:guide pos="7446"/>
        <p:guide pos="3749"/>
        <p:guide orient="horz" pos="1774"/>
        <p:guide pos="393"/>
        <p:guide orient="horz" pos="1230"/>
        <p:guide orient="horz" pos="4110"/>
        <p:guide orient="horz" pos="2183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-2466"/>
    </p:cViewPr>
  </p:sorterViewPr>
  <p:notesViewPr>
    <p:cSldViewPr snapToGrid="0">
      <p:cViewPr varScale="1">
        <p:scale>
          <a:sx n="132" d="100"/>
          <a:sy n="132" d="100"/>
        </p:scale>
        <p:origin x="53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68BAD-7E28-48F7-B0C2-EEC674B9ACE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68B54FA2-69BE-4CF9-8DAA-BD2B48D16A80}">
      <dgm:prSet phldrT="[Text]"/>
      <dgm:spPr/>
      <dgm:t>
        <a:bodyPr/>
        <a:lstStyle/>
        <a:p>
          <a:r>
            <a:rPr lang="lv-LV" b="1" dirty="0"/>
            <a:t>Paplašinātais OSS modelis</a:t>
          </a:r>
        </a:p>
      </dgm:t>
    </dgm:pt>
    <dgm:pt modelId="{C8F4D802-A2BE-4A7A-80C3-5EA49AEC22BA}" type="parTrans" cxnId="{5C927458-7076-43D9-9E52-D83CE2002F6B}">
      <dgm:prSet/>
      <dgm:spPr/>
      <dgm:t>
        <a:bodyPr/>
        <a:lstStyle/>
        <a:p>
          <a:endParaRPr lang="lv-LV"/>
        </a:p>
      </dgm:t>
    </dgm:pt>
    <dgm:pt modelId="{E2124AF8-A08B-4611-B14E-14F57BC303E5}" type="sibTrans" cxnId="{5C927458-7076-43D9-9E52-D83CE2002F6B}">
      <dgm:prSet/>
      <dgm:spPr/>
      <dgm:t>
        <a:bodyPr/>
        <a:lstStyle/>
        <a:p>
          <a:endParaRPr lang="lv-LV"/>
        </a:p>
      </dgm:t>
    </dgm:pt>
    <dgm:pt modelId="{AC4A10CF-AD5A-47BD-A850-3A43261BAEF1}">
      <dgm:prSet phldrT="[Text]" custT="1"/>
      <dgm:spPr>
        <a:solidFill>
          <a:srgbClr val="BEC65A"/>
        </a:solidFill>
      </dgm:spPr>
      <dgm:t>
        <a:bodyPr/>
        <a:lstStyle/>
        <a:p>
          <a:r>
            <a:rPr lang="lv-LV" sz="1200" b="1" dirty="0"/>
            <a:t>OSS Datu un EE mērķu noteikšanas modulis</a:t>
          </a:r>
        </a:p>
      </dgm:t>
    </dgm:pt>
    <dgm:pt modelId="{9751F5FD-1E0A-4AFB-9F60-DC7B32CF73D4}" type="parTrans" cxnId="{8B4BC16C-9C5B-46FF-8100-4D200DE9235D}">
      <dgm:prSet/>
      <dgm:spPr/>
      <dgm:t>
        <a:bodyPr/>
        <a:lstStyle/>
        <a:p>
          <a:endParaRPr lang="lv-LV"/>
        </a:p>
      </dgm:t>
    </dgm:pt>
    <dgm:pt modelId="{A9D41270-B01E-4A01-B635-CB462C11B7C5}" type="sibTrans" cxnId="{8B4BC16C-9C5B-46FF-8100-4D200DE9235D}">
      <dgm:prSet/>
      <dgm:spPr/>
      <dgm:t>
        <a:bodyPr/>
        <a:lstStyle/>
        <a:p>
          <a:endParaRPr lang="lv-LV"/>
        </a:p>
      </dgm:t>
    </dgm:pt>
    <dgm:pt modelId="{4980E95C-7948-42C9-8EB6-A52EDAB01665}">
      <dgm:prSet phldrT="[Text]" custT="1"/>
      <dgm:spPr>
        <a:solidFill>
          <a:srgbClr val="2FBFC3"/>
        </a:solidFill>
      </dgm:spPr>
      <dgm:t>
        <a:bodyPr/>
        <a:lstStyle/>
        <a:p>
          <a:r>
            <a:rPr lang="lv-LV" sz="1150" b="1" dirty="0"/>
            <a:t>OSS Komunikācijas un Mārketinga modulis</a:t>
          </a:r>
        </a:p>
      </dgm:t>
    </dgm:pt>
    <dgm:pt modelId="{25716291-192A-4A2B-880E-FA4844DD44F7}" type="parTrans" cxnId="{74544430-8AE5-4159-BEEF-010E641C0E43}">
      <dgm:prSet/>
      <dgm:spPr/>
      <dgm:t>
        <a:bodyPr/>
        <a:lstStyle/>
        <a:p>
          <a:endParaRPr lang="lv-LV"/>
        </a:p>
      </dgm:t>
    </dgm:pt>
    <dgm:pt modelId="{3631A9B3-15F7-4361-B4DE-0353B885CFE2}" type="sibTrans" cxnId="{74544430-8AE5-4159-BEEF-010E641C0E43}">
      <dgm:prSet/>
      <dgm:spPr/>
      <dgm:t>
        <a:bodyPr/>
        <a:lstStyle/>
        <a:p>
          <a:endParaRPr lang="lv-LV"/>
        </a:p>
      </dgm:t>
    </dgm:pt>
    <dgm:pt modelId="{836A2F44-8959-4BDE-8E0C-D77FF813AD11}">
      <dgm:prSet phldrT="[Text]" custT="1"/>
      <dgm:spPr>
        <a:solidFill>
          <a:srgbClr val="90C1D0"/>
        </a:solidFill>
      </dgm:spPr>
      <dgm:t>
        <a:bodyPr/>
        <a:lstStyle/>
        <a:p>
          <a:r>
            <a:rPr lang="lv-LV" sz="1200" b="1" dirty="0"/>
            <a:t>OSS Sadarbības ietvara modulis</a:t>
          </a:r>
        </a:p>
      </dgm:t>
    </dgm:pt>
    <dgm:pt modelId="{1323D083-8E6C-415B-9B8B-54A32C5C3641}" type="parTrans" cxnId="{2A883252-96A0-452A-BF63-B23A88B68DB0}">
      <dgm:prSet/>
      <dgm:spPr/>
      <dgm:t>
        <a:bodyPr/>
        <a:lstStyle/>
        <a:p>
          <a:endParaRPr lang="lv-LV"/>
        </a:p>
      </dgm:t>
    </dgm:pt>
    <dgm:pt modelId="{92D7FBAB-14D8-49FC-867A-1EB4CCE51A5F}" type="sibTrans" cxnId="{2A883252-96A0-452A-BF63-B23A88B68DB0}">
      <dgm:prSet/>
      <dgm:spPr/>
      <dgm:t>
        <a:bodyPr/>
        <a:lstStyle/>
        <a:p>
          <a:endParaRPr lang="lv-LV"/>
        </a:p>
      </dgm:t>
    </dgm:pt>
    <dgm:pt modelId="{23A515EA-7E33-4C13-8568-5348B3047532}">
      <dgm:prSet phldrT="[Text]" custT="1"/>
      <dgm:spPr>
        <a:solidFill>
          <a:srgbClr val="145866"/>
        </a:solidFill>
      </dgm:spPr>
      <dgm:t>
        <a:bodyPr/>
        <a:lstStyle/>
        <a:p>
          <a:r>
            <a:rPr lang="lv-LV" sz="1200" b="1" dirty="0"/>
            <a:t>OSS Tehniskās palīdzības modulis</a:t>
          </a:r>
        </a:p>
      </dgm:t>
    </dgm:pt>
    <dgm:pt modelId="{BA091080-0A76-4EAC-B9C7-259114B31820}" type="parTrans" cxnId="{91301A8E-076A-443F-9F2B-2BFB44935017}">
      <dgm:prSet/>
      <dgm:spPr/>
      <dgm:t>
        <a:bodyPr/>
        <a:lstStyle/>
        <a:p>
          <a:endParaRPr lang="lv-LV"/>
        </a:p>
      </dgm:t>
    </dgm:pt>
    <dgm:pt modelId="{CDC6946F-3EA4-4BEC-B93F-A41E2B71DCB2}" type="sibTrans" cxnId="{91301A8E-076A-443F-9F2B-2BFB44935017}">
      <dgm:prSet/>
      <dgm:spPr/>
      <dgm:t>
        <a:bodyPr/>
        <a:lstStyle/>
        <a:p>
          <a:endParaRPr lang="lv-LV"/>
        </a:p>
      </dgm:t>
    </dgm:pt>
    <dgm:pt modelId="{275BA4F9-054B-4FF1-8E81-CC335620DB8D}" type="pres">
      <dgm:prSet presAssocID="{AC968BAD-7E28-48F7-B0C2-EEC674B9AC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5F4F013-08CC-4021-8BD3-92E2891C7257}" type="pres">
      <dgm:prSet presAssocID="{68B54FA2-69BE-4CF9-8DAA-BD2B48D16A80}" presName="centerShape" presStyleLbl="node0" presStyleIdx="0" presStyleCnt="1"/>
      <dgm:spPr/>
    </dgm:pt>
    <dgm:pt modelId="{673D762F-CFE8-4361-8948-6EF272762AD1}" type="pres">
      <dgm:prSet presAssocID="{AC4A10CF-AD5A-47BD-A850-3A43261BAEF1}" presName="node" presStyleLbl="node1" presStyleIdx="0" presStyleCnt="4">
        <dgm:presLayoutVars>
          <dgm:bulletEnabled val="1"/>
        </dgm:presLayoutVars>
      </dgm:prSet>
      <dgm:spPr/>
    </dgm:pt>
    <dgm:pt modelId="{523278AE-B319-47E7-BAD7-B0386EECB98E}" type="pres">
      <dgm:prSet presAssocID="{AC4A10CF-AD5A-47BD-A850-3A43261BAEF1}" presName="dummy" presStyleCnt="0"/>
      <dgm:spPr/>
    </dgm:pt>
    <dgm:pt modelId="{EBE86ADD-4FC8-4C89-982F-405F756A2489}" type="pres">
      <dgm:prSet presAssocID="{A9D41270-B01E-4A01-B635-CB462C11B7C5}" presName="sibTrans" presStyleLbl="sibTrans2D1" presStyleIdx="0" presStyleCnt="4"/>
      <dgm:spPr/>
    </dgm:pt>
    <dgm:pt modelId="{EB12F8F0-A337-433F-9D8D-E65535412E04}" type="pres">
      <dgm:prSet presAssocID="{4980E95C-7948-42C9-8EB6-A52EDAB01665}" presName="node" presStyleLbl="node1" presStyleIdx="1" presStyleCnt="4">
        <dgm:presLayoutVars>
          <dgm:bulletEnabled val="1"/>
        </dgm:presLayoutVars>
      </dgm:prSet>
      <dgm:spPr/>
    </dgm:pt>
    <dgm:pt modelId="{7731B163-1DA5-4FA5-9707-AB45122E7E57}" type="pres">
      <dgm:prSet presAssocID="{4980E95C-7948-42C9-8EB6-A52EDAB01665}" presName="dummy" presStyleCnt="0"/>
      <dgm:spPr/>
    </dgm:pt>
    <dgm:pt modelId="{894BAF60-5967-40FD-9CE9-18E71F35EC08}" type="pres">
      <dgm:prSet presAssocID="{3631A9B3-15F7-4361-B4DE-0353B885CFE2}" presName="sibTrans" presStyleLbl="sibTrans2D1" presStyleIdx="1" presStyleCnt="4"/>
      <dgm:spPr/>
    </dgm:pt>
    <dgm:pt modelId="{B761076D-3CA5-4C7D-B798-77C29988D78D}" type="pres">
      <dgm:prSet presAssocID="{836A2F44-8959-4BDE-8E0C-D77FF813AD11}" presName="node" presStyleLbl="node1" presStyleIdx="2" presStyleCnt="4">
        <dgm:presLayoutVars>
          <dgm:bulletEnabled val="1"/>
        </dgm:presLayoutVars>
      </dgm:prSet>
      <dgm:spPr/>
    </dgm:pt>
    <dgm:pt modelId="{B3EDB925-0369-4618-B73A-569E8A157AFC}" type="pres">
      <dgm:prSet presAssocID="{836A2F44-8959-4BDE-8E0C-D77FF813AD11}" presName="dummy" presStyleCnt="0"/>
      <dgm:spPr/>
    </dgm:pt>
    <dgm:pt modelId="{A9C5086D-D419-48FD-910A-56DAA2BF85D1}" type="pres">
      <dgm:prSet presAssocID="{92D7FBAB-14D8-49FC-867A-1EB4CCE51A5F}" presName="sibTrans" presStyleLbl="sibTrans2D1" presStyleIdx="2" presStyleCnt="4"/>
      <dgm:spPr/>
    </dgm:pt>
    <dgm:pt modelId="{3123FFCD-38B9-458B-9A61-1535B1C6EEBA}" type="pres">
      <dgm:prSet presAssocID="{23A515EA-7E33-4C13-8568-5348B3047532}" presName="node" presStyleLbl="node1" presStyleIdx="3" presStyleCnt="4">
        <dgm:presLayoutVars>
          <dgm:bulletEnabled val="1"/>
        </dgm:presLayoutVars>
      </dgm:prSet>
      <dgm:spPr/>
    </dgm:pt>
    <dgm:pt modelId="{FD95C637-B150-469E-8181-50EED131F848}" type="pres">
      <dgm:prSet presAssocID="{23A515EA-7E33-4C13-8568-5348B3047532}" presName="dummy" presStyleCnt="0"/>
      <dgm:spPr/>
    </dgm:pt>
    <dgm:pt modelId="{E23A2407-7129-45B9-879D-7CB6C2377753}" type="pres">
      <dgm:prSet presAssocID="{CDC6946F-3EA4-4BEC-B93F-A41E2B71DCB2}" presName="sibTrans" presStyleLbl="sibTrans2D1" presStyleIdx="3" presStyleCnt="4"/>
      <dgm:spPr/>
    </dgm:pt>
  </dgm:ptLst>
  <dgm:cxnLst>
    <dgm:cxn modelId="{40CFA610-2ECF-4C9A-B180-95D6519649C8}" type="presOf" srcId="{4980E95C-7948-42C9-8EB6-A52EDAB01665}" destId="{EB12F8F0-A337-433F-9D8D-E65535412E04}" srcOrd="0" destOrd="0" presId="urn:microsoft.com/office/officeart/2005/8/layout/radial6"/>
    <dgm:cxn modelId="{6430D71C-ECE9-4EE4-AF3D-DBEF41964DA1}" type="presOf" srcId="{AC4A10CF-AD5A-47BD-A850-3A43261BAEF1}" destId="{673D762F-CFE8-4361-8948-6EF272762AD1}" srcOrd="0" destOrd="0" presId="urn:microsoft.com/office/officeart/2005/8/layout/radial6"/>
    <dgm:cxn modelId="{BDB78424-D179-40DC-A639-FEDC75D7C5B6}" type="presOf" srcId="{AC968BAD-7E28-48F7-B0C2-EEC674B9ACE9}" destId="{275BA4F9-054B-4FF1-8E81-CC335620DB8D}" srcOrd="0" destOrd="0" presId="urn:microsoft.com/office/officeart/2005/8/layout/radial6"/>
    <dgm:cxn modelId="{74544430-8AE5-4159-BEEF-010E641C0E43}" srcId="{68B54FA2-69BE-4CF9-8DAA-BD2B48D16A80}" destId="{4980E95C-7948-42C9-8EB6-A52EDAB01665}" srcOrd="1" destOrd="0" parTransId="{25716291-192A-4A2B-880E-FA4844DD44F7}" sibTransId="{3631A9B3-15F7-4361-B4DE-0353B885CFE2}"/>
    <dgm:cxn modelId="{8B4BC16C-9C5B-46FF-8100-4D200DE9235D}" srcId="{68B54FA2-69BE-4CF9-8DAA-BD2B48D16A80}" destId="{AC4A10CF-AD5A-47BD-A850-3A43261BAEF1}" srcOrd="0" destOrd="0" parTransId="{9751F5FD-1E0A-4AFB-9F60-DC7B32CF73D4}" sibTransId="{A9D41270-B01E-4A01-B635-CB462C11B7C5}"/>
    <dgm:cxn modelId="{2A883252-96A0-452A-BF63-B23A88B68DB0}" srcId="{68B54FA2-69BE-4CF9-8DAA-BD2B48D16A80}" destId="{836A2F44-8959-4BDE-8E0C-D77FF813AD11}" srcOrd="2" destOrd="0" parTransId="{1323D083-8E6C-415B-9B8B-54A32C5C3641}" sibTransId="{92D7FBAB-14D8-49FC-867A-1EB4CCE51A5F}"/>
    <dgm:cxn modelId="{03703877-BDC9-4B8F-A9F4-6F22C3467696}" type="presOf" srcId="{836A2F44-8959-4BDE-8E0C-D77FF813AD11}" destId="{B761076D-3CA5-4C7D-B798-77C29988D78D}" srcOrd="0" destOrd="0" presId="urn:microsoft.com/office/officeart/2005/8/layout/radial6"/>
    <dgm:cxn modelId="{5C927458-7076-43D9-9E52-D83CE2002F6B}" srcId="{AC968BAD-7E28-48F7-B0C2-EEC674B9ACE9}" destId="{68B54FA2-69BE-4CF9-8DAA-BD2B48D16A80}" srcOrd="0" destOrd="0" parTransId="{C8F4D802-A2BE-4A7A-80C3-5EA49AEC22BA}" sibTransId="{E2124AF8-A08B-4611-B14E-14F57BC303E5}"/>
    <dgm:cxn modelId="{EEF98E78-3FDA-46FC-ACA8-7A1AD8EB37BC}" type="presOf" srcId="{92D7FBAB-14D8-49FC-867A-1EB4CCE51A5F}" destId="{A9C5086D-D419-48FD-910A-56DAA2BF85D1}" srcOrd="0" destOrd="0" presId="urn:microsoft.com/office/officeart/2005/8/layout/radial6"/>
    <dgm:cxn modelId="{5AE5408B-DAA4-485E-A603-13DCC8323FEF}" type="presOf" srcId="{68B54FA2-69BE-4CF9-8DAA-BD2B48D16A80}" destId="{05F4F013-08CC-4021-8BD3-92E2891C7257}" srcOrd="0" destOrd="0" presId="urn:microsoft.com/office/officeart/2005/8/layout/radial6"/>
    <dgm:cxn modelId="{91301A8E-076A-443F-9F2B-2BFB44935017}" srcId="{68B54FA2-69BE-4CF9-8DAA-BD2B48D16A80}" destId="{23A515EA-7E33-4C13-8568-5348B3047532}" srcOrd="3" destOrd="0" parTransId="{BA091080-0A76-4EAC-B9C7-259114B31820}" sibTransId="{CDC6946F-3EA4-4BEC-B93F-A41E2B71DCB2}"/>
    <dgm:cxn modelId="{0079F2AB-B01D-448B-8FBB-E6D97BBDCA0A}" type="presOf" srcId="{A9D41270-B01E-4A01-B635-CB462C11B7C5}" destId="{EBE86ADD-4FC8-4C89-982F-405F756A2489}" srcOrd="0" destOrd="0" presId="urn:microsoft.com/office/officeart/2005/8/layout/radial6"/>
    <dgm:cxn modelId="{2D357FC1-174D-4118-B6AA-4F0A21F53F75}" type="presOf" srcId="{3631A9B3-15F7-4361-B4DE-0353B885CFE2}" destId="{894BAF60-5967-40FD-9CE9-18E71F35EC08}" srcOrd="0" destOrd="0" presId="urn:microsoft.com/office/officeart/2005/8/layout/radial6"/>
    <dgm:cxn modelId="{A41227F1-99CE-4A34-99D3-EEA19D0EF0BD}" type="presOf" srcId="{CDC6946F-3EA4-4BEC-B93F-A41E2B71DCB2}" destId="{E23A2407-7129-45B9-879D-7CB6C2377753}" srcOrd="0" destOrd="0" presId="urn:microsoft.com/office/officeart/2005/8/layout/radial6"/>
    <dgm:cxn modelId="{535335F2-3B32-4B52-9CE8-7479671EA233}" type="presOf" srcId="{23A515EA-7E33-4C13-8568-5348B3047532}" destId="{3123FFCD-38B9-458B-9A61-1535B1C6EEBA}" srcOrd="0" destOrd="0" presId="urn:microsoft.com/office/officeart/2005/8/layout/radial6"/>
    <dgm:cxn modelId="{71FB9FF8-1BF7-41D8-8BE7-23B07D30CD1D}" type="presParOf" srcId="{275BA4F9-054B-4FF1-8E81-CC335620DB8D}" destId="{05F4F013-08CC-4021-8BD3-92E2891C7257}" srcOrd="0" destOrd="0" presId="urn:microsoft.com/office/officeart/2005/8/layout/radial6"/>
    <dgm:cxn modelId="{E95A7176-FF82-40AC-A8E3-845E343BAA33}" type="presParOf" srcId="{275BA4F9-054B-4FF1-8E81-CC335620DB8D}" destId="{673D762F-CFE8-4361-8948-6EF272762AD1}" srcOrd="1" destOrd="0" presId="urn:microsoft.com/office/officeart/2005/8/layout/radial6"/>
    <dgm:cxn modelId="{054ACE46-9612-4AD4-B663-A2D502981C5A}" type="presParOf" srcId="{275BA4F9-054B-4FF1-8E81-CC335620DB8D}" destId="{523278AE-B319-47E7-BAD7-B0386EECB98E}" srcOrd="2" destOrd="0" presId="urn:microsoft.com/office/officeart/2005/8/layout/radial6"/>
    <dgm:cxn modelId="{830B916C-7AA1-4E8D-83AC-ECE5206791C4}" type="presParOf" srcId="{275BA4F9-054B-4FF1-8E81-CC335620DB8D}" destId="{EBE86ADD-4FC8-4C89-982F-405F756A2489}" srcOrd="3" destOrd="0" presId="urn:microsoft.com/office/officeart/2005/8/layout/radial6"/>
    <dgm:cxn modelId="{7B0B6F7F-1919-4DCE-A49E-4FA3C6F64D65}" type="presParOf" srcId="{275BA4F9-054B-4FF1-8E81-CC335620DB8D}" destId="{EB12F8F0-A337-433F-9D8D-E65535412E04}" srcOrd="4" destOrd="0" presId="urn:microsoft.com/office/officeart/2005/8/layout/radial6"/>
    <dgm:cxn modelId="{158318C9-D124-498A-B9D4-5C23CD0965FA}" type="presParOf" srcId="{275BA4F9-054B-4FF1-8E81-CC335620DB8D}" destId="{7731B163-1DA5-4FA5-9707-AB45122E7E57}" srcOrd="5" destOrd="0" presId="urn:microsoft.com/office/officeart/2005/8/layout/radial6"/>
    <dgm:cxn modelId="{E6029B7F-47C6-4708-BAE6-5983BAFEBA48}" type="presParOf" srcId="{275BA4F9-054B-4FF1-8E81-CC335620DB8D}" destId="{894BAF60-5967-40FD-9CE9-18E71F35EC08}" srcOrd="6" destOrd="0" presId="urn:microsoft.com/office/officeart/2005/8/layout/radial6"/>
    <dgm:cxn modelId="{689794F2-E26A-489E-8B4B-720D4DC101AC}" type="presParOf" srcId="{275BA4F9-054B-4FF1-8E81-CC335620DB8D}" destId="{B761076D-3CA5-4C7D-B798-77C29988D78D}" srcOrd="7" destOrd="0" presId="urn:microsoft.com/office/officeart/2005/8/layout/radial6"/>
    <dgm:cxn modelId="{2421162C-1362-4A5F-BCAF-AACDB2AD66F1}" type="presParOf" srcId="{275BA4F9-054B-4FF1-8E81-CC335620DB8D}" destId="{B3EDB925-0369-4618-B73A-569E8A157AFC}" srcOrd="8" destOrd="0" presId="urn:microsoft.com/office/officeart/2005/8/layout/radial6"/>
    <dgm:cxn modelId="{40F4D51B-52A2-4B4A-B394-571EF7F466E9}" type="presParOf" srcId="{275BA4F9-054B-4FF1-8E81-CC335620DB8D}" destId="{A9C5086D-D419-48FD-910A-56DAA2BF85D1}" srcOrd="9" destOrd="0" presId="urn:microsoft.com/office/officeart/2005/8/layout/radial6"/>
    <dgm:cxn modelId="{751671D4-786D-4AFD-8999-5C2494C0F2D2}" type="presParOf" srcId="{275BA4F9-054B-4FF1-8E81-CC335620DB8D}" destId="{3123FFCD-38B9-458B-9A61-1535B1C6EEBA}" srcOrd="10" destOrd="0" presId="urn:microsoft.com/office/officeart/2005/8/layout/radial6"/>
    <dgm:cxn modelId="{F665835D-08E1-4DA8-9CA4-47BECF3530BC}" type="presParOf" srcId="{275BA4F9-054B-4FF1-8E81-CC335620DB8D}" destId="{FD95C637-B150-469E-8181-50EED131F848}" srcOrd="11" destOrd="0" presId="urn:microsoft.com/office/officeart/2005/8/layout/radial6"/>
    <dgm:cxn modelId="{BB7D88C8-9FA8-4B28-86D6-15890ED587EB}" type="presParOf" srcId="{275BA4F9-054B-4FF1-8E81-CC335620DB8D}" destId="{E23A2407-7129-45B9-879D-7CB6C237775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A2407-7129-45B9-879D-7CB6C2377753}">
      <dsp:nvSpPr>
        <dsp:cNvPr id="0" name=""/>
        <dsp:cNvSpPr/>
      </dsp:nvSpPr>
      <dsp:spPr>
        <a:xfrm>
          <a:off x="1856579" y="599998"/>
          <a:ext cx="4001731" cy="4001731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5086D-D419-48FD-910A-56DAA2BF85D1}">
      <dsp:nvSpPr>
        <dsp:cNvPr id="0" name=""/>
        <dsp:cNvSpPr/>
      </dsp:nvSpPr>
      <dsp:spPr>
        <a:xfrm>
          <a:off x="1856579" y="599998"/>
          <a:ext cx="4001731" cy="4001731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BAF60-5967-40FD-9CE9-18E71F35EC08}">
      <dsp:nvSpPr>
        <dsp:cNvPr id="0" name=""/>
        <dsp:cNvSpPr/>
      </dsp:nvSpPr>
      <dsp:spPr>
        <a:xfrm>
          <a:off x="1856579" y="599998"/>
          <a:ext cx="4001731" cy="4001731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86ADD-4FC8-4C89-982F-405F756A2489}">
      <dsp:nvSpPr>
        <dsp:cNvPr id="0" name=""/>
        <dsp:cNvSpPr/>
      </dsp:nvSpPr>
      <dsp:spPr>
        <a:xfrm>
          <a:off x="1856579" y="599998"/>
          <a:ext cx="4001731" cy="4001731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4F013-08CC-4021-8BD3-92E2891C7257}">
      <dsp:nvSpPr>
        <dsp:cNvPr id="0" name=""/>
        <dsp:cNvSpPr/>
      </dsp:nvSpPr>
      <dsp:spPr>
        <a:xfrm>
          <a:off x="2936405" y="1679824"/>
          <a:ext cx="1842080" cy="1842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Paplašinātais OSS modelis</a:t>
          </a:r>
        </a:p>
      </dsp:txBody>
      <dsp:txXfrm>
        <a:off x="3206171" y="1949590"/>
        <a:ext cx="1302548" cy="1302548"/>
      </dsp:txXfrm>
    </dsp:sp>
    <dsp:sp modelId="{673D762F-CFE8-4361-8948-6EF272762AD1}">
      <dsp:nvSpPr>
        <dsp:cNvPr id="0" name=""/>
        <dsp:cNvSpPr/>
      </dsp:nvSpPr>
      <dsp:spPr>
        <a:xfrm>
          <a:off x="3212717" y="1690"/>
          <a:ext cx="1289456" cy="1289456"/>
        </a:xfrm>
        <a:prstGeom prst="ellipse">
          <a:avLst/>
        </a:prstGeom>
        <a:solidFill>
          <a:srgbClr val="BEC6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OSS Datu un EE mērķu noteikšanas modulis</a:t>
          </a:r>
        </a:p>
      </dsp:txBody>
      <dsp:txXfrm>
        <a:off x="3401553" y="190526"/>
        <a:ext cx="911784" cy="911784"/>
      </dsp:txXfrm>
    </dsp:sp>
    <dsp:sp modelId="{EB12F8F0-A337-433F-9D8D-E65535412E04}">
      <dsp:nvSpPr>
        <dsp:cNvPr id="0" name=""/>
        <dsp:cNvSpPr/>
      </dsp:nvSpPr>
      <dsp:spPr>
        <a:xfrm>
          <a:off x="5167162" y="1956136"/>
          <a:ext cx="1289456" cy="1289456"/>
        </a:xfrm>
        <a:prstGeom prst="ellipse">
          <a:avLst/>
        </a:prstGeom>
        <a:solidFill>
          <a:srgbClr val="2FBF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50" b="1" kern="1200" dirty="0"/>
            <a:t>OSS Komunikācijas un Mārketinga modulis</a:t>
          </a:r>
        </a:p>
      </dsp:txBody>
      <dsp:txXfrm>
        <a:off x="5355998" y="2144972"/>
        <a:ext cx="911784" cy="911784"/>
      </dsp:txXfrm>
    </dsp:sp>
    <dsp:sp modelId="{B761076D-3CA5-4C7D-B798-77C29988D78D}">
      <dsp:nvSpPr>
        <dsp:cNvPr id="0" name=""/>
        <dsp:cNvSpPr/>
      </dsp:nvSpPr>
      <dsp:spPr>
        <a:xfrm>
          <a:off x="3212717" y="3910581"/>
          <a:ext cx="1289456" cy="1289456"/>
        </a:xfrm>
        <a:prstGeom prst="ellipse">
          <a:avLst/>
        </a:prstGeom>
        <a:solidFill>
          <a:srgbClr val="90C1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OSS Sadarbības ietvara modulis</a:t>
          </a:r>
        </a:p>
      </dsp:txBody>
      <dsp:txXfrm>
        <a:off x="3401553" y="4099417"/>
        <a:ext cx="911784" cy="911784"/>
      </dsp:txXfrm>
    </dsp:sp>
    <dsp:sp modelId="{3123FFCD-38B9-458B-9A61-1535B1C6EEBA}">
      <dsp:nvSpPr>
        <dsp:cNvPr id="0" name=""/>
        <dsp:cNvSpPr/>
      </dsp:nvSpPr>
      <dsp:spPr>
        <a:xfrm>
          <a:off x="1258271" y="1956136"/>
          <a:ext cx="1289456" cy="1289456"/>
        </a:xfrm>
        <a:prstGeom prst="ellipse">
          <a:avLst/>
        </a:prstGeom>
        <a:solidFill>
          <a:srgbClr val="1458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/>
            <a:t>OSS Tehniskās palīdzības modulis</a:t>
          </a:r>
        </a:p>
      </dsp:txBody>
      <dsp:txXfrm>
        <a:off x="1447107" y="2144972"/>
        <a:ext cx="911784" cy="911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B3BA3-E7DF-4166-8B7E-6FDC07D48CEB}" type="datetimeFigureOut">
              <a:rPr lang="de-AT" smtClean="0"/>
              <a:t>03.09.2025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3863E-97DC-4B20-8CC4-14B7D6834C4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154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833BF-8F45-4E37-8A33-E9D603D9D99D}" type="datetimeFigureOut">
              <a:rPr lang="de-AT" smtClean="0"/>
              <a:t>03.09.2025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D1A05-BC2C-4963-BB50-CF36FF1E632A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75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5354664" cy="68580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26524" y="1879460"/>
            <a:ext cx="4669622" cy="944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rgbClr val="5C8064"/>
                </a:solidFill>
              </a:defRPr>
            </a:lvl1pPr>
          </a:lstStyle>
          <a:p>
            <a:pPr lvl="0"/>
            <a:r>
              <a:rPr lang="de-DE" dirty="0"/>
              <a:t>Standard Title.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826125" y="2611920"/>
            <a:ext cx="4670021" cy="944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aseline="0">
                <a:solidFill>
                  <a:srgbClr val="007BB2"/>
                </a:solidFill>
              </a:defRPr>
            </a:lvl1pPr>
          </a:lstStyle>
          <a:p>
            <a:pPr lvl="0"/>
            <a:r>
              <a:rPr lang="de-DE" dirty="0"/>
              <a:t>Chapter </a:t>
            </a:r>
            <a:r>
              <a:rPr lang="de-DE" dirty="0" err="1"/>
              <a:t>intro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else</a:t>
            </a:r>
            <a:r>
              <a:rPr lang="de-DE" dirty="0"/>
              <a:t>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826125" y="3211513"/>
            <a:ext cx="5994400" cy="1538287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tx1"/>
                </a:solidFill>
              </a:defRPr>
            </a:lvl1pPr>
          </a:lstStyle>
          <a:p>
            <a:pPr>
              <a:lnSpc>
                <a:spcPts val="2500"/>
              </a:lnSpc>
            </a:pPr>
            <a:r>
              <a:rPr lang="en-US" dirty="0">
                <a:solidFill>
                  <a:srgbClr val="4B4B4B"/>
                </a:solidFill>
              </a:rPr>
              <a:t>Lorem ipsum dolor sit </a:t>
            </a:r>
            <a:r>
              <a:rPr lang="en-US" dirty="0" err="1">
                <a:solidFill>
                  <a:srgbClr val="4B4B4B"/>
                </a:solidFill>
              </a:rPr>
              <a:t>amet</a:t>
            </a:r>
            <a:r>
              <a:rPr lang="en-US" dirty="0">
                <a:solidFill>
                  <a:srgbClr val="4B4B4B"/>
                </a:solidFill>
              </a:rPr>
              <a:t>, </a:t>
            </a:r>
            <a:r>
              <a:rPr lang="en-US" dirty="0" err="1">
                <a:solidFill>
                  <a:srgbClr val="4B4B4B"/>
                </a:solidFill>
              </a:rPr>
              <a:t>consectetur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adipiscing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elit</a:t>
            </a:r>
            <a:r>
              <a:rPr lang="en-US" dirty="0">
                <a:solidFill>
                  <a:srgbClr val="4B4B4B"/>
                </a:solidFill>
              </a:rPr>
              <a:t>. </a:t>
            </a:r>
            <a:r>
              <a:rPr lang="en-US" dirty="0" err="1">
                <a:solidFill>
                  <a:srgbClr val="4B4B4B"/>
                </a:solidFill>
              </a:rPr>
              <a:t>Etiam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eget</a:t>
            </a:r>
            <a:r>
              <a:rPr lang="en-US" dirty="0">
                <a:solidFill>
                  <a:srgbClr val="4B4B4B"/>
                </a:solidFill>
              </a:rPr>
              <a:t> quam lacus. </a:t>
            </a:r>
            <a:r>
              <a:rPr lang="en-US" dirty="0" err="1">
                <a:solidFill>
                  <a:srgbClr val="4B4B4B"/>
                </a:solidFill>
              </a:rPr>
              <a:t>Vivamus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laoreet</a:t>
            </a:r>
            <a:r>
              <a:rPr lang="en-US" dirty="0">
                <a:solidFill>
                  <a:srgbClr val="4B4B4B"/>
                </a:solidFill>
              </a:rPr>
              <a:t> tempus lacus, in </a:t>
            </a:r>
            <a:r>
              <a:rPr lang="en-US" dirty="0" err="1">
                <a:solidFill>
                  <a:srgbClr val="4B4B4B"/>
                </a:solidFill>
              </a:rPr>
              <a:t>ultricies</a:t>
            </a:r>
            <a:r>
              <a:rPr lang="en-US" dirty="0">
                <a:solidFill>
                  <a:srgbClr val="4B4B4B"/>
                </a:solidFill>
              </a:rPr>
              <a:t>. Lorem ipsum dolor sit </a:t>
            </a:r>
            <a:r>
              <a:rPr lang="en-US" dirty="0" err="1">
                <a:solidFill>
                  <a:srgbClr val="4B4B4B"/>
                </a:solidFill>
              </a:rPr>
              <a:t>amet</a:t>
            </a:r>
            <a:r>
              <a:rPr lang="en-US" dirty="0">
                <a:solidFill>
                  <a:srgbClr val="4B4B4B"/>
                </a:solidFill>
              </a:rPr>
              <a:t>, </a:t>
            </a:r>
            <a:r>
              <a:rPr lang="en-US" dirty="0" err="1">
                <a:solidFill>
                  <a:srgbClr val="4B4B4B"/>
                </a:solidFill>
              </a:rPr>
              <a:t>consectetur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adipiscing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elit</a:t>
            </a:r>
            <a:r>
              <a:rPr lang="en-US" dirty="0">
                <a:solidFill>
                  <a:srgbClr val="4B4B4B"/>
                </a:solidFill>
              </a:rPr>
              <a:t>. 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06363" y="6498077"/>
            <a:ext cx="3156091" cy="258323"/>
          </a:xfrm>
          <a:prstGeom prst="rect">
            <a:avLst/>
          </a:prstGeom>
        </p:spPr>
        <p:txBody>
          <a:bodyPr/>
          <a:lstStyle>
            <a:lvl1pPr>
              <a:defRPr lang="de-AT" sz="11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de-DE" dirty="0"/>
              <a:t>Copyright Info</a:t>
            </a:r>
          </a:p>
        </p:txBody>
      </p:sp>
    </p:spTree>
    <p:extLst>
      <p:ext uri="{BB962C8B-B14F-4D97-AF65-F5344CB8AC3E}">
        <p14:creationId xmlns:p14="http://schemas.microsoft.com/office/powerpoint/2010/main" val="37370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/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524" y="385698"/>
            <a:ext cx="7376010" cy="5508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rgbClr val="5C8064"/>
                </a:solidFill>
              </a:defRPr>
            </a:lvl1pPr>
          </a:lstStyle>
          <a:p>
            <a:r>
              <a:rPr lang="de-DE" dirty="0"/>
              <a:t>Standard</a:t>
            </a:r>
            <a:r>
              <a:rPr lang="pl-PL" dirty="0"/>
              <a:t> </a:t>
            </a:r>
            <a:r>
              <a:rPr lang="de-DE" dirty="0"/>
              <a:t>t</a:t>
            </a:r>
            <a:r>
              <a:rPr lang="pl-PL" dirty="0"/>
              <a:t>itle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33852" y="1408327"/>
            <a:ext cx="8989855" cy="5539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7BB2"/>
                </a:solidFill>
              </a:defRPr>
            </a:lvl1pPr>
          </a:lstStyle>
          <a:p>
            <a:pPr lvl="0"/>
            <a:r>
              <a:rPr lang="pl-PL" dirty="0"/>
              <a:t>Subheadline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33851" y="2098303"/>
            <a:ext cx="11284010" cy="3829799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tx1"/>
                </a:solidFill>
              </a:defRPr>
            </a:lvl1pPr>
          </a:lstStyle>
          <a:p>
            <a:pPr>
              <a:lnSpc>
                <a:spcPts val="2500"/>
              </a:lnSpc>
            </a:pPr>
            <a:r>
              <a:rPr lang="en-US" dirty="0">
                <a:solidFill>
                  <a:srgbClr val="4B4B4B"/>
                </a:solidFill>
              </a:rPr>
              <a:t>Lorem ipsum dolor sit </a:t>
            </a:r>
            <a:r>
              <a:rPr lang="en-US" dirty="0" err="1">
                <a:solidFill>
                  <a:srgbClr val="4B4B4B"/>
                </a:solidFill>
              </a:rPr>
              <a:t>amet</a:t>
            </a:r>
            <a:r>
              <a:rPr lang="en-US" dirty="0">
                <a:solidFill>
                  <a:srgbClr val="4B4B4B"/>
                </a:solidFill>
              </a:rPr>
              <a:t>, </a:t>
            </a:r>
            <a:r>
              <a:rPr lang="en-US" dirty="0" err="1">
                <a:solidFill>
                  <a:srgbClr val="4B4B4B"/>
                </a:solidFill>
              </a:rPr>
              <a:t>consectetur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adipiscing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elit</a:t>
            </a:r>
            <a:r>
              <a:rPr lang="en-US" dirty="0">
                <a:solidFill>
                  <a:srgbClr val="4B4B4B"/>
                </a:solidFill>
              </a:rPr>
              <a:t>. </a:t>
            </a:r>
            <a:r>
              <a:rPr lang="en-US" dirty="0" err="1">
                <a:solidFill>
                  <a:srgbClr val="4B4B4B"/>
                </a:solidFill>
              </a:rPr>
              <a:t>Etiam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eget</a:t>
            </a:r>
            <a:r>
              <a:rPr lang="en-US" dirty="0">
                <a:solidFill>
                  <a:srgbClr val="4B4B4B"/>
                </a:solidFill>
              </a:rPr>
              <a:t> quam lacus. </a:t>
            </a:r>
            <a:r>
              <a:rPr lang="en-US" dirty="0" err="1">
                <a:solidFill>
                  <a:srgbClr val="4B4B4B"/>
                </a:solidFill>
              </a:rPr>
              <a:t>Vivamus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laoreet</a:t>
            </a:r>
            <a:r>
              <a:rPr lang="en-US" dirty="0">
                <a:solidFill>
                  <a:srgbClr val="4B4B4B"/>
                </a:solidFill>
              </a:rPr>
              <a:t> tempus lacus, in </a:t>
            </a:r>
            <a:r>
              <a:rPr lang="en-US" dirty="0" err="1">
                <a:solidFill>
                  <a:srgbClr val="4B4B4B"/>
                </a:solidFill>
              </a:rPr>
              <a:t>ultricies</a:t>
            </a:r>
            <a:r>
              <a:rPr lang="en-US" dirty="0">
                <a:solidFill>
                  <a:srgbClr val="4B4B4B"/>
                </a:solidFill>
              </a:rPr>
              <a:t>. Lorem ipsum dolor sit </a:t>
            </a:r>
            <a:r>
              <a:rPr lang="en-US" dirty="0" err="1">
                <a:solidFill>
                  <a:srgbClr val="4B4B4B"/>
                </a:solidFill>
              </a:rPr>
              <a:t>amet</a:t>
            </a:r>
            <a:r>
              <a:rPr lang="en-US" dirty="0">
                <a:solidFill>
                  <a:srgbClr val="4B4B4B"/>
                </a:solidFill>
              </a:rPr>
              <a:t>, </a:t>
            </a:r>
            <a:r>
              <a:rPr lang="en-US" dirty="0" err="1">
                <a:solidFill>
                  <a:srgbClr val="4B4B4B"/>
                </a:solidFill>
              </a:rPr>
              <a:t>consectetur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adipiscing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elit</a:t>
            </a:r>
            <a:r>
              <a:rPr lang="en-US" dirty="0">
                <a:solidFill>
                  <a:srgbClr val="4B4B4B"/>
                </a:solidFill>
              </a:rPr>
              <a:t>. </a:t>
            </a:r>
            <a:r>
              <a:rPr lang="en-US" dirty="0" err="1">
                <a:solidFill>
                  <a:srgbClr val="4B4B4B"/>
                </a:solidFill>
              </a:rPr>
              <a:t>Etiam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eget</a:t>
            </a:r>
            <a:r>
              <a:rPr lang="en-US" dirty="0">
                <a:solidFill>
                  <a:srgbClr val="4B4B4B"/>
                </a:solidFill>
              </a:rPr>
              <a:t> quam lacus. </a:t>
            </a:r>
            <a:r>
              <a:rPr lang="en-US" dirty="0" err="1">
                <a:solidFill>
                  <a:srgbClr val="4B4B4B"/>
                </a:solidFill>
              </a:rPr>
              <a:t>Vivamus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laoreet</a:t>
            </a:r>
            <a:r>
              <a:rPr lang="en-US" dirty="0">
                <a:solidFill>
                  <a:srgbClr val="4B4B4B"/>
                </a:solidFill>
              </a:rPr>
              <a:t> tempus lacus, in </a:t>
            </a:r>
            <a:r>
              <a:rPr lang="en-US" dirty="0" err="1">
                <a:solidFill>
                  <a:srgbClr val="4B4B4B"/>
                </a:solidFill>
              </a:rPr>
              <a:t>ultricies</a:t>
            </a:r>
            <a:r>
              <a:rPr lang="en-US" dirty="0">
                <a:solidFill>
                  <a:srgbClr val="4B4B4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82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82" y="1238287"/>
            <a:ext cx="2169437" cy="1145879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55858" y="3407313"/>
            <a:ext cx="10319159" cy="1688132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004E84"/>
                </a:solidFill>
              </a:defRPr>
            </a:lvl1pPr>
          </a:lstStyle>
          <a:p>
            <a:pPr lvl="0"/>
            <a:r>
              <a:rPr lang="de-DE" dirty="0"/>
              <a:t>„</a:t>
            </a:r>
            <a:r>
              <a:rPr lang="de-DE" dirty="0" err="1"/>
              <a:t>Opportunity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missed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dressed</a:t>
            </a:r>
            <a:r>
              <a:rPr lang="de-DE" dirty="0"/>
              <a:t> in </a:t>
            </a:r>
            <a:r>
              <a:rPr lang="de-DE" dirty="0" err="1"/>
              <a:t>overalls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looks</a:t>
            </a:r>
            <a:r>
              <a:rPr lang="de-DE" dirty="0"/>
              <a:t> like </a:t>
            </a:r>
            <a:r>
              <a:rPr lang="de-DE" dirty="0" err="1"/>
              <a:t>work</a:t>
            </a:r>
            <a:r>
              <a:rPr lang="de-DE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6294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524" y="385698"/>
            <a:ext cx="7376010" cy="5508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rgbClr val="5C8064"/>
                </a:solidFill>
              </a:defRPr>
            </a:lvl1pPr>
          </a:lstStyle>
          <a:p>
            <a:r>
              <a:rPr lang="de-DE" dirty="0"/>
              <a:t>Standard</a:t>
            </a:r>
            <a:r>
              <a:rPr lang="pl-PL" dirty="0"/>
              <a:t> title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33852" y="2016252"/>
            <a:ext cx="8989855" cy="5539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7BB2"/>
                </a:solidFill>
              </a:defRPr>
            </a:lvl1pPr>
          </a:lstStyle>
          <a:p>
            <a:pPr lvl="0"/>
            <a:r>
              <a:rPr lang="pl-PL" dirty="0"/>
              <a:t>Subheadline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33851" y="2570250"/>
            <a:ext cx="6343041" cy="2274888"/>
          </a:xfrm>
          <a:prstGeom prst="rect">
            <a:avLst/>
          </a:prstGeom>
        </p:spPr>
        <p:txBody>
          <a:bodyPr/>
          <a:lstStyle>
            <a:lvl1pPr>
              <a:lnSpc>
                <a:spcPts val="25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 sz="1800" dirty="0">
                <a:solidFill>
                  <a:srgbClr val="4B4B4B"/>
                </a:solidFill>
              </a:rPr>
              <a:t>Lorem ipsum dolor sit </a:t>
            </a:r>
            <a:r>
              <a:rPr lang="en-US" sz="1800" dirty="0" err="1">
                <a:solidFill>
                  <a:srgbClr val="4B4B4B"/>
                </a:solidFill>
              </a:rPr>
              <a:t>amet</a:t>
            </a:r>
            <a:r>
              <a:rPr lang="en-US" sz="1800" dirty="0">
                <a:solidFill>
                  <a:srgbClr val="4B4B4B"/>
                </a:solidFill>
              </a:rPr>
              <a:t>, </a:t>
            </a:r>
            <a:r>
              <a:rPr lang="en-US" sz="1800" dirty="0" err="1">
                <a:solidFill>
                  <a:srgbClr val="4B4B4B"/>
                </a:solidFill>
              </a:rPr>
              <a:t>consectetur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adipiscing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elit</a:t>
            </a:r>
            <a:r>
              <a:rPr lang="en-US" sz="1800" dirty="0">
                <a:solidFill>
                  <a:srgbClr val="4B4B4B"/>
                </a:solidFill>
              </a:rPr>
              <a:t>. </a:t>
            </a:r>
            <a:r>
              <a:rPr lang="en-US" sz="1800" dirty="0" err="1">
                <a:solidFill>
                  <a:srgbClr val="4B4B4B"/>
                </a:solidFill>
              </a:rPr>
              <a:t>Etiam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eget</a:t>
            </a:r>
            <a:r>
              <a:rPr lang="en-US" sz="1800" dirty="0">
                <a:solidFill>
                  <a:srgbClr val="4B4B4B"/>
                </a:solidFill>
              </a:rPr>
              <a:t> quam lacus. </a:t>
            </a:r>
            <a:r>
              <a:rPr lang="en-US" sz="1800" dirty="0" err="1">
                <a:solidFill>
                  <a:srgbClr val="4B4B4B"/>
                </a:solidFill>
              </a:rPr>
              <a:t>Vivamus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laoreet</a:t>
            </a:r>
            <a:r>
              <a:rPr lang="en-US" sz="1800" dirty="0">
                <a:solidFill>
                  <a:srgbClr val="4B4B4B"/>
                </a:solidFill>
              </a:rPr>
              <a:t> tempus lacus, in </a:t>
            </a:r>
            <a:r>
              <a:rPr lang="en-US" sz="1800" dirty="0" err="1">
                <a:solidFill>
                  <a:srgbClr val="4B4B4B"/>
                </a:solidFill>
              </a:rPr>
              <a:t>ultricies</a:t>
            </a:r>
            <a:r>
              <a:rPr lang="en-US" sz="1800" dirty="0">
                <a:solidFill>
                  <a:srgbClr val="4B4B4B"/>
                </a:solidFill>
              </a:rPr>
              <a:t>. Lorem ipsum dolor sit </a:t>
            </a:r>
            <a:r>
              <a:rPr lang="en-US" sz="1800" dirty="0" err="1">
                <a:solidFill>
                  <a:srgbClr val="4B4B4B"/>
                </a:solidFill>
              </a:rPr>
              <a:t>amet</a:t>
            </a:r>
            <a:r>
              <a:rPr lang="en-US" sz="1800" dirty="0">
                <a:solidFill>
                  <a:srgbClr val="4B4B4B"/>
                </a:solidFill>
              </a:rPr>
              <a:t>, </a:t>
            </a:r>
            <a:r>
              <a:rPr lang="en-US" sz="1800" dirty="0" err="1">
                <a:solidFill>
                  <a:srgbClr val="4B4B4B"/>
                </a:solidFill>
              </a:rPr>
              <a:t>consectetur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adipiscing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elit</a:t>
            </a:r>
            <a:r>
              <a:rPr lang="en-US" sz="1800" dirty="0">
                <a:solidFill>
                  <a:srgbClr val="4B4B4B"/>
                </a:solidFill>
              </a:rPr>
              <a:t>.</a:t>
            </a:r>
          </a:p>
        </p:txBody>
      </p: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7F9C9207-3D1E-4CEF-9F03-1AB3568F36AB}"/>
              </a:ext>
            </a:extLst>
          </p:cNvPr>
          <p:cNvCxnSpPr>
            <a:cxnSpLocks/>
          </p:cNvCxnSpPr>
          <p:nvPr userDrawn="1"/>
        </p:nvCxnSpPr>
        <p:spPr>
          <a:xfrm>
            <a:off x="7766044" y="2367318"/>
            <a:ext cx="0" cy="1837614"/>
          </a:xfrm>
          <a:prstGeom prst="line">
            <a:avLst/>
          </a:prstGeom>
          <a:ln>
            <a:solidFill>
              <a:srgbClr val="004E8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339116" y="2339030"/>
            <a:ext cx="1770005" cy="369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rgbClr val="004E84"/>
                </a:solidFill>
              </a:defRPr>
            </a:lvl1pPr>
          </a:lstStyle>
          <a:p>
            <a:pPr lvl="0"/>
            <a:r>
              <a:rPr lang="de-DE" dirty="0"/>
              <a:t>Standard Title.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30" hasCustomPrompt="1"/>
          </p:nvPr>
        </p:nvSpPr>
        <p:spPr>
          <a:xfrm>
            <a:off x="8339116" y="2893028"/>
            <a:ext cx="3015655" cy="860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rgbClr val="8AB419"/>
                </a:solidFill>
              </a:defRPr>
            </a:lvl1pPr>
          </a:lstStyle>
          <a:p>
            <a:pPr lvl="0"/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8339116" y="3753753"/>
            <a:ext cx="2031513" cy="2274888"/>
          </a:xfrm>
          <a:prstGeom prst="rect">
            <a:avLst/>
          </a:prstGeom>
        </p:spPr>
        <p:txBody>
          <a:bodyPr/>
          <a:lstStyle>
            <a:lvl1pPr>
              <a:lnSpc>
                <a:spcPts val="25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 sz="1800" dirty="0">
                <a:solidFill>
                  <a:srgbClr val="4B4B4B"/>
                </a:solidFill>
              </a:rPr>
              <a:t>Standard Text</a:t>
            </a:r>
          </a:p>
        </p:txBody>
      </p:sp>
    </p:spTree>
    <p:extLst>
      <p:ext uri="{BB962C8B-B14F-4D97-AF65-F5344CB8AC3E}">
        <p14:creationId xmlns:p14="http://schemas.microsoft.com/office/powerpoint/2010/main" val="28527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524" y="385698"/>
            <a:ext cx="7376010" cy="5508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rgbClr val="5C8064"/>
                </a:solidFill>
              </a:defRPr>
            </a:lvl1pPr>
          </a:lstStyle>
          <a:p>
            <a:r>
              <a:rPr lang="de-DE" dirty="0"/>
              <a:t>Standard</a:t>
            </a:r>
            <a:r>
              <a:rPr lang="pl-PL" dirty="0"/>
              <a:t> title.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1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/no Standard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37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8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019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8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295" y="365126"/>
            <a:ext cx="7789876" cy="54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Standard</a:t>
            </a:r>
            <a:r>
              <a:rPr lang="pl-PL" dirty="0"/>
              <a:t> </a:t>
            </a:r>
            <a:r>
              <a:rPr lang="de-DE" dirty="0" err="1"/>
              <a:t>text</a:t>
            </a:r>
            <a:endParaRPr lang="de-AT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11289419" y="6205395"/>
            <a:ext cx="619153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nn-NO" sz="1400" dirty="0"/>
              <a:t>| </a:t>
            </a:r>
            <a:fld id="{93023B31-02BD-4CAF-9635-AF692B4824AD}" type="slidenum">
              <a:rPr lang="nn-NO" sz="1400" smtClean="0">
                <a:solidFill>
                  <a:schemeClr val="tx2"/>
                </a:solidFill>
              </a:rPr>
              <a:pPr/>
              <a:t>‹#›</a:t>
            </a:fld>
            <a:endParaRPr lang="de-AT" sz="1400" b="1" dirty="0" err="1">
              <a:solidFill>
                <a:schemeClr val="tx2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DB8D18-706E-CE55-B099-5C6E7F198EBF}"/>
              </a:ext>
            </a:extLst>
          </p:cNvPr>
          <p:cNvSpPr txBox="1"/>
          <p:nvPr userDrawn="1"/>
        </p:nvSpPr>
        <p:spPr>
          <a:xfrm>
            <a:off x="16157050" y="201107"/>
            <a:ext cx="65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endParaRPr lang="de-DE" sz="4000" b="1" dirty="0" err="1">
              <a:solidFill>
                <a:srgbClr val="004E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0" r:id="rId2"/>
    <p:sldLayoutId id="2147483682" r:id="rId3"/>
    <p:sldLayoutId id="2147483689" r:id="rId4"/>
    <p:sldLayoutId id="2147483696" r:id="rId5"/>
    <p:sldLayoutId id="2147483698" r:id="rId6"/>
    <p:sldLayoutId id="2147483697" r:id="rId7"/>
    <p:sldLayoutId id="2147483715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C806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kern="1200">
          <a:solidFill>
            <a:srgbClr val="007BB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7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4E8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kern="1200">
          <a:solidFill>
            <a:srgbClr val="007BB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nterreg-baltic.eu/project/renowave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hyperlink" Target="https://interreg-baltic.eu/project/renowave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hyperlink" Target="mailto:irina.paegle@bef.l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FD2DC581-C076-A17E-A34A-210281A75455}"/>
              </a:ext>
            </a:extLst>
          </p:cNvPr>
          <p:cNvSpPr/>
          <p:nvPr/>
        </p:nvSpPr>
        <p:spPr>
          <a:xfrm>
            <a:off x="9048308" y="3710756"/>
            <a:ext cx="4019106" cy="4019106"/>
          </a:xfrm>
          <a:prstGeom prst="ellipse">
            <a:avLst/>
          </a:prstGeom>
          <a:solidFill>
            <a:srgbClr val="5D7997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W;2/v’;</a:t>
            </a:r>
            <a:r>
              <a:rPr lang="lv-LV" dirty="0" err="1"/>
              <a:t>bc;čxv</a:t>
            </a:r>
            <a:r>
              <a:rPr lang="lv-LV" dirty="0"/>
              <a:t>’’;c x//x;[</a:t>
            </a:r>
            <a:r>
              <a:rPr lang="lv-LV" dirty="0" err="1"/>
              <a:t>czx</a:t>
            </a:r>
            <a:r>
              <a:rPr lang="lv-LV" dirty="0"/>
              <a:t>[c;[cx;[</a:t>
            </a:r>
            <a:r>
              <a:rPr lang="lv-LV" dirty="0" err="1"/>
              <a:t>xp</a:t>
            </a:r>
            <a:r>
              <a:rPr lang="lv-LV" dirty="0"/>
              <a:t>;[x;[;[;[cc;[</a:t>
            </a:r>
            <a:r>
              <a:rPr lang="lv-LV" dirty="0" err="1"/>
              <a:t>vx</a:t>
            </a:r>
            <a:r>
              <a:rPr lang="lv-LV" dirty="0"/>
              <a:t>{c:{</a:t>
            </a:r>
            <a:r>
              <a:rPr lang="lv-LV" dirty="0" err="1"/>
              <a:t>cvxv</a:t>
            </a:r>
            <a:r>
              <a:rPr lang="lv-LV" dirty="0"/>
              <a:t> c]c</a:t>
            </a:r>
            <a:endParaRPr lang="de-DE" dirty="0"/>
          </a:p>
        </p:txBody>
      </p:sp>
      <p:sp>
        <p:nvSpPr>
          <p:cNvPr id="9" name="Textplatzhalter 12"/>
          <p:cNvSpPr txBox="1">
            <a:spLocks/>
          </p:cNvSpPr>
          <p:nvPr/>
        </p:nvSpPr>
        <p:spPr>
          <a:xfrm>
            <a:off x="821495" y="3332061"/>
            <a:ext cx="6083177" cy="549061"/>
          </a:xfrm>
          <a:prstGeom prst="rect">
            <a:avLst/>
          </a:prstGeom>
          <a:noFill/>
        </p:spPr>
        <p:txBody>
          <a:bodyPr lIns="0" rIns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80"/>
              </a:lnSpc>
            </a:pPr>
            <a:endParaRPr lang="de-AT" sz="4400" b="1" dirty="0">
              <a:solidFill>
                <a:srgbClr val="5C8064"/>
              </a:solidFill>
              <a:latin typeface="+mn-lt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832955" y="5264748"/>
            <a:ext cx="3580804" cy="1471361"/>
          </a:xfrm>
          <a:prstGeom prst="rect">
            <a:avLst/>
          </a:prstGeom>
          <a:noFill/>
        </p:spPr>
        <p:txBody>
          <a:bodyPr vert="horz" wrap="none" lIns="0" tIns="18000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i="0" kern="1200" spc="1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b="1" baseline="30000" dirty="0">
                <a:solidFill>
                  <a:srgbClr val="5C8064"/>
                </a:solidFill>
                <a:latin typeface="+mn-lt"/>
              </a:rPr>
              <a:t>03.09.2025</a:t>
            </a:r>
            <a:br>
              <a:rPr lang="de-DE" sz="2400" b="1" baseline="30000" dirty="0">
                <a:solidFill>
                  <a:srgbClr val="5C8064"/>
                </a:solidFill>
                <a:latin typeface="+mn-lt"/>
              </a:rPr>
            </a:br>
            <a:br>
              <a:rPr lang="de-DE" sz="2400" b="1" baseline="30000" dirty="0">
                <a:solidFill>
                  <a:srgbClr val="5C8064"/>
                </a:solidFill>
                <a:latin typeface="+mn-lt"/>
              </a:rPr>
            </a:br>
            <a:r>
              <a:rPr lang="lv-LV" sz="2400" b="1" baseline="30000" dirty="0">
                <a:solidFill>
                  <a:srgbClr val="5C8064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https://interreg-baltic.eu/project/renowave/</a:t>
            </a:r>
            <a:endParaRPr lang="de-DE" sz="2400" b="1" baseline="30000" dirty="0">
              <a:solidFill>
                <a:srgbClr val="5C8064"/>
              </a:solidFill>
              <a:latin typeface="+mn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92A526F-79E8-F058-F143-34E75DB2A4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25" y="4143167"/>
            <a:ext cx="3141245" cy="3141245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3810AC-FCE6-50CC-3F66-94C03EE4B6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4" y="121891"/>
            <a:ext cx="4156714" cy="1758085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A152CA2C-D221-2ADA-8871-5D8819763805}"/>
              </a:ext>
            </a:extLst>
          </p:cNvPr>
          <p:cNvSpPr txBox="1"/>
          <p:nvPr/>
        </p:nvSpPr>
        <p:spPr>
          <a:xfrm>
            <a:off x="821495" y="2822223"/>
            <a:ext cx="11190169" cy="156873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lv-LV" sz="4000" b="1" dirty="0">
              <a:solidFill>
                <a:srgbClr val="5C8064"/>
              </a:solidFill>
            </a:endParaRPr>
          </a:p>
          <a:p>
            <a:r>
              <a:rPr lang="lv-LV" sz="2800" b="1" dirty="0">
                <a:solidFill>
                  <a:srgbClr val="5C8064"/>
                </a:solidFill>
              </a:rPr>
              <a:t>Projekts “Vienas pieturas aģentūras paplašinātais modelis, lai palielinātu daudzdzīvokļu ēku fonda renovāciju Baltijas jūras reģionā” </a:t>
            </a:r>
            <a:r>
              <a:rPr lang="lv-LV" sz="2800" b="1" dirty="0" err="1">
                <a:solidFill>
                  <a:srgbClr val="5C8064"/>
                </a:solidFill>
              </a:rPr>
              <a:t>RenoWave</a:t>
            </a:r>
            <a:endParaRPr lang="lv-LV" sz="2800" b="1" dirty="0">
              <a:solidFill>
                <a:srgbClr val="5C8064"/>
              </a:solidFill>
            </a:endParaRPr>
          </a:p>
          <a:p>
            <a:endParaRPr lang="lv-LV" sz="2800" b="1" dirty="0">
              <a:solidFill>
                <a:srgbClr val="5C8064"/>
              </a:solidFill>
            </a:endParaRPr>
          </a:p>
          <a:p>
            <a:r>
              <a:rPr lang="lv-LV" sz="1400" b="1" dirty="0">
                <a:solidFill>
                  <a:srgbClr val="5C8064"/>
                </a:solidFill>
              </a:rPr>
              <a:t>Irina Paegle</a:t>
            </a:r>
          </a:p>
          <a:p>
            <a:r>
              <a:rPr lang="lv-LV" sz="1400" dirty="0">
                <a:solidFill>
                  <a:srgbClr val="5C8064"/>
                </a:solidFill>
              </a:rPr>
              <a:t>Projektu koordinatore/Vides eksperte</a:t>
            </a:r>
          </a:p>
          <a:p>
            <a:r>
              <a:rPr lang="lv-LV" sz="1400" dirty="0">
                <a:solidFill>
                  <a:srgbClr val="5C8064"/>
                </a:solidFill>
              </a:rPr>
              <a:t>Baltijas Vides Forums Latvija</a:t>
            </a:r>
          </a:p>
          <a:p>
            <a:endParaRPr lang="lv-LV" sz="1400" dirty="0">
              <a:solidFill>
                <a:srgbClr val="5C8064"/>
              </a:solidFill>
            </a:endParaRPr>
          </a:p>
          <a:p>
            <a:endParaRPr lang="lv-LV" sz="1400" dirty="0">
              <a:solidFill>
                <a:srgbClr val="5C8064"/>
              </a:solidFill>
            </a:endParaRPr>
          </a:p>
          <a:p>
            <a:endParaRPr lang="lv-LV" sz="1400" dirty="0">
              <a:solidFill>
                <a:srgbClr val="5C8064"/>
              </a:solidFill>
            </a:endParaRPr>
          </a:p>
          <a:p>
            <a:endParaRPr lang="lv-LV" sz="1400" dirty="0">
              <a:solidFill>
                <a:srgbClr val="5C8064"/>
              </a:solidFill>
            </a:endParaRPr>
          </a:p>
          <a:p>
            <a:endParaRPr lang="lv-LV" sz="1400" dirty="0">
              <a:solidFill>
                <a:srgbClr val="5C8064"/>
              </a:solidFill>
            </a:endParaRPr>
          </a:p>
          <a:p>
            <a:endParaRPr lang="en-US" sz="1400" dirty="0">
              <a:solidFill>
                <a:srgbClr val="5C8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81877E-276C-C262-799E-48C8BC330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9EA76A-DB36-96DF-6680-A76F72003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A63DC82B-BF8D-D84C-FC9B-1F3079ABD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omputer screen shot of a website&#10;&#10;AI-generated content may be incorrect.">
            <a:extLst>
              <a:ext uri="{FF2B5EF4-FFF2-40B4-BE49-F238E27FC236}">
                <a16:creationId xmlns:a16="http://schemas.microsoft.com/office/drawing/2014/main" id="{E4F019DF-8445-C6A3-A320-A63A5BDA9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6" t="19187" r="4503" b="5683"/>
          <a:stretch>
            <a:fillRect/>
          </a:stretch>
        </p:blipFill>
        <p:spPr bwMode="auto">
          <a:xfrm>
            <a:off x="643278" y="0"/>
            <a:ext cx="10625328" cy="6865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923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AFE03440-5A66-A040-0442-8C5E61E6A209}"/>
              </a:ext>
            </a:extLst>
          </p:cNvPr>
          <p:cNvSpPr txBox="1"/>
          <p:nvPr/>
        </p:nvSpPr>
        <p:spPr>
          <a:xfrm>
            <a:off x="832955" y="4871955"/>
            <a:ext cx="10735068" cy="21078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just">
              <a:lnSpc>
                <a:spcPts val="2000"/>
              </a:lnSpc>
            </a:pPr>
            <a:r>
              <a:rPr lang="lv-LV" sz="1400" dirty="0">
                <a:solidFill>
                  <a:srgbClr val="007BB2"/>
                </a:solidFill>
              </a:rPr>
              <a:t>Projekts “Vienas pieturas aģentūras paplašinātais modelis, lai palielinātu daudzdzīvokļu ēku fonda renovāciju Baltijas jūras reģionā” (</a:t>
            </a:r>
            <a:r>
              <a:rPr lang="lv-LV" sz="1400" dirty="0" err="1">
                <a:solidFill>
                  <a:srgbClr val="007BB2"/>
                </a:solidFill>
              </a:rPr>
              <a:t>RenoWave</a:t>
            </a:r>
            <a:r>
              <a:rPr lang="lv-LV" sz="1400" dirty="0">
                <a:solidFill>
                  <a:srgbClr val="007BB2"/>
                </a:solidFill>
              </a:rPr>
              <a:t>) tiek īstenots ar ES programmas </a:t>
            </a:r>
            <a:r>
              <a:rPr lang="lv-LV" sz="1400" dirty="0" err="1">
                <a:solidFill>
                  <a:srgbClr val="007BB2"/>
                </a:solidFill>
              </a:rPr>
              <a:t>Interreg</a:t>
            </a:r>
            <a:r>
              <a:rPr lang="lv-LV" sz="1400" dirty="0">
                <a:solidFill>
                  <a:srgbClr val="007BB2"/>
                </a:solidFill>
              </a:rPr>
              <a:t> Baltijas jūras reģions 2021-2027 finansiālu atbalstu. Projektā tiek izstrādāts vienas pieturas aģentūras paplašinātais modelis, kas īpaši paredzēts daudzdzīvokļu ēkām Baltijas jūras reģiona valstīs. Partnervalstis - Zviedrija, Somija, Polija, Vācija, Lietuva un Igaunija. </a:t>
            </a:r>
            <a:r>
              <a:rPr lang="lv-LV" sz="1400" b="0" i="0" u="none" strike="noStrike" dirty="0">
                <a:solidFill>
                  <a:srgbClr val="007BB2"/>
                </a:solidFill>
                <a:effectLst/>
                <a:latin typeface="Calibri" panose="020F0502020204030204" pitchFamily="34" charset="0"/>
              </a:rPr>
              <a:t>Vairāk informācijas par projektu: </a:t>
            </a:r>
            <a:r>
              <a:rPr lang="lv-LV" sz="1400" b="0" i="0" u="sng" strike="noStrike" dirty="0">
                <a:solidFill>
                  <a:srgbClr val="8AB419"/>
                </a:solidFill>
                <a:effectLst/>
                <a:latin typeface="Calibri" panose="020F0502020204030204" pitchFamily="34" charset="0"/>
                <a:hlinkClick r:id="rId2"/>
              </a:rPr>
              <a:t>https://interreg-baltic.eu/project/renowave/</a:t>
            </a:r>
            <a:endParaRPr lang="lv-LV" sz="1400" dirty="0">
              <a:solidFill>
                <a:srgbClr val="007BB2"/>
              </a:solidFill>
            </a:endParaRPr>
          </a:p>
          <a:p>
            <a:pPr>
              <a:lnSpc>
                <a:spcPts val="2000"/>
              </a:lnSpc>
            </a:pPr>
            <a:endParaRPr lang="de-AT" sz="2000" dirty="0">
              <a:solidFill>
                <a:srgbClr val="007BB2"/>
              </a:solidFill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D85FE82-303B-311F-6390-5083E763F4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4" y="121891"/>
            <a:ext cx="4156714" cy="1758085"/>
          </a:xfrm>
          <a:prstGeom prst="rect">
            <a:avLst/>
          </a:prstGeom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6A05B709-17C5-D6A8-2998-2DB8C74BF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132" y="3327002"/>
            <a:ext cx="3319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lv-LV" altLang="lv-LV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bef.lv</a:t>
            </a:r>
            <a:endParaRPr lang="lv-LV" altLang="lv-LV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E4EFC4-CA9C-3BD0-777F-4F5BB0332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089" y="2631538"/>
            <a:ext cx="103663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rademarks">
            <a:extLst>
              <a:ext uri="{FF2B5EF4-FFF2-40B4-BE49-F238E27FC236}">
                <a16:creationId xmlns:a16="http://schemas.microsoft.com/office/drawing/2014/main" id="{BBCD6DE1-0586-052C-6254-4E878687A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52" y="2666463"/>
            <a:ext cx="863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4CC9B633-00DC-F6CF-6D33-ADC64A1EB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553" y="3665000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1800">
                <a:latin typeface="Calibri" panose="020F0502020204030204" pitchFamily="34" charset="0"/>
                <a:cs typeface="Calibri" panose="020F0502020204030204" pitchFamily="34" charset="0"/>
              </a:rPr>
              <a:t>@beflatvia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1C9C44D8-DDD3-8779-DC08-F1FFB1A96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739" y="3665000"/>
            <a:ext cx="1409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1800">
                <a:latin typeface="Calibri" panose="020F0502020204030204" pitchFamily="34" charset="0"/>
                <a:cs typeface="Calibri" panose="020F0502020204030204" pitchFamily="34" charset="0"/>
              </a:rPr>
              <a:t>@BEF_Latvia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3CD09AC5-E545-0FEA-5340-9A6263328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5751" y="3641648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1800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lv-LV" altLang="lv-LV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bef_latvia</a:t>
            </a:r>
            <a:endParaRPr lang="lv-LV" altLang="lv-LV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Website Logo PNG, Web Site Logos Free Download - Free Transparent PNG Logos">
            <a:extLst>
              <a:ext uri="{FF2B5EF4-FFF2-40B4-BE49-F238E27FC236}">
                <a16:creationId xmlns:a16="http://schemas.microsoft.com/office/drawing/2014/main" id="{6287D127-621E-9E1C-2265-B6127AB2B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28" y="2682339"/>
            <a:ext cx="846136" cy="8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black x symbol with white background&#10;&#10;Description automatically generated">
            <a:extLst>
              <a:ext uri="{FF2B5EF4-FFF2-40B4-BE49-F238E27FC236}">
                <a16:creationId xmlns:a16="http://schemas.microsoft.com/office/drawing/2014/main" id="{A3213A63-1849-E6DA-2679-2AA39316DC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01" y="2736312"/>
            <a:ext cx="876068" cy="775795"/>
          </a:xfrm>
          <a:prstGeom prst="rect">
            <a:avLst/>
          </a:prstGeom>
        </p:spPr>
      </p:pic>
      <p:pic>
        <p:nvPicPr>
          <p:cNvPr id="16" name="Picture 15" descr="A logo with a bird head and text&#10;&#10;Description automatically generated">
            <a:extLst>
              <a:ext uri="{FF2B5EF4-FFF2-40B4-BE49-F238E27FC236}">
                <a16:creationId xmlns:a16="http://schemas.microsoft.com/office/drawing/2014/main" id="{249917DC-D157-8679-0174-DC417FEC9F8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0" y="4325255"/>
            <a:ext cx="652770" cy="652770"/>
          </a:xfrm>
          <a:prstGeom prst="rect">
            <a:avLst/>
          </a:prstGeom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28BA4741-1434-2DE7-6E75-0853DDB5DC36}"/>
              </a:ext>
            </a:extLst>
          </p:cNvPr>
          <p:cNvSpPr txBox="1"/>
          <p:nvPr/>
        </p:nvSpPr>
        <p:spPr>
          <a:xfrm>
            <a:off x="716839" y="2113697"/>
            <a:ext cx="6754640" cy="17580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lv-LV" sz="2000" dirty="0">
                <a:solidFill>
                  <a:srgbClr val="4B4B4B"/>
                </a:solidFill>
              </a:rPr>
              <a:t>Irina Paegle</a:t>
            </a:r>
          </a:p>
          <a:p>
            <a:pPr>
              <a:lnSpc>
                <a:spcPts val="2500"/>
              </a:lnSpc>
            </a:pPr>
            <a:r>
              <a:rPr lang="lv-LV" sz="2000" dirty="0">
                <a:solidFill>
                  <a:srgbClr val="4B4B4B"/>
                </a:solidFill>
              </a:rPr>
              <a:t>E-pasts: </a:t>
            </a:r>
            <a:r>
              <a:rPr lang="lv-LV" sz="2000" dirty="0">
                <a:solidFill>
                  <a:srgbClr val="4B4B4B"/>
                </a:solidFill>
                <a:hlinkClick r:id="rId9"/>
              </a:rPr>
              <a:t>irina.paegle@bef.lv</a:t>
            </a:r>
            <a:endParaRPr lang="lv-LV" sz="2000" dirty="0">
              <a:solidFill>
                <a:srgbClr val="4B4B4B"/>
              </a:solidFill>
            </a:endParaRPr>
          </a:p>
          <a:p>
            <a:pPr>
              <a:lnSpc>
                <a:spcPts val="2500"/>
              </a:lnSpc>
            </a:pPr>
            <a:endParaRPr lang="lv-LV" sz="2000" dirty="0">
              <a:solidFill>
                <a:srgbClr val="4B4B4B"/>
              </a:solidFill>
            </a:endParaRPr>
          </a:p>
          <a:p>
            <a:pPr>
              <a:lnSpc>
                <a:spcPts val="2500"/>
              </a:lnSpc>
            </a:pPr>
            <a:r>
              <a:rPr lang="en-IE" sz="1600" dirty="0">
                <a:solidFill>
                  <a:srgbClr val="007BB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#Interreg #MadeWithInterreg #RenoWave_BSR</a:t>
            </a:r>
            <a:endParaRPr lang="en-US" sz="1600" dirty="0">
              <a:solidFill>
                <a:srgbClr val="4B4B4B"/>
              </a:solidFill>
            </a:endParaRPr>
          </a:p>
        </p:txBody>
      </p:sp>
      <p:pic>
        <p:nvPicPr>
          <p:cNvPr id="5" name="Picture 4" descr="A logo with colorful lines&#10;&#10;Description automatically generated">
            <a:extLst>
              <a:ext uri="{FF2B5EF4-FFF2-40B4-BE49-F238E27FC236}">
                <a16:creationId xmlns:a16="http://schemas.microsoft.com/office/drawing/2014/main" id="{0190A7E7-3C62-6222-DD74-E3E12A2FEEA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09" y="4348738"/>
            <a:ext cx="857119" cy="6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3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F8A79202-A4DC-8702-CC57-A43D14045A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12788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24B03F3-EADE-3628-24F2-223BA3B4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chemeClr val="tx1"/>
                </a:solidFill>
                <a:latin typeface="+mj-lt"/>
              </a:rPr>
              <a:t>Kas ir RenoWave?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FC6816E-557B-5CEA-9DFE-5151558DCE8E}"/>
              </a:ext>
            </a:extLst>
          </p:cNvPr>
          <p:cNvSpPr txBox="1">
            <a:spLocks/>
          </p:cNvSpPr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28600"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chemeClr val="tx1"/>
                </a:solidFill>
              </a:rPr>
              <a:t>Interreg BSR programmas projekts «Vienas pieturas aģentūras paplašinātais modelis, lai palielinātu daudzdzīvokļu ēku fonda renovāciju Baltijas jūras reģionā»</a:t>
            </a:r>
          </a:p>
          <a:p>
            <a:pPr marL="400050" indent="-228600"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chemeClr val="tx1"/>
                </a:solidFill>
              </a:rPr>
              <a:t>Ieviešanas </a:t>
            </a:r>
            <a:r>
              <a:rPr lang="en-US" sz="1600" b="0" noProof="1">
                <a:solidFill>
                  <a:schemeClr val="tx1"/>
                </a:solidFill>
              </a:rPr>
              <a:t>laiks</a:t>
            </a:r>
            <a:r>
              <a:rPr lang="en-US" sz="1600" b="0">
                <a:solidFill>
                  <a:schemeClr val="tx1"/>
                </a:solidFill>
              </a:rPr>
              <a:t>: 01/2023-12/2025</a:t>
            </a:r>
          </a:p>
          <a:p>
            <a:pPr marL="400050" indent="-228600"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chemeClr val="tx1"/>
                </a:solidFill>
              </a:rPr>
              <a:t>Partnerība: 11 partneri no 7 valstīm</a:t>
            </a:r>
          </a:p>
          <a:p>
            <a:pPr marL="400050" indent="-228600"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chemeClr val="tx1"/>
                </a:solidFill>
              </a:rPr>
              <a:t>Projekta partneri Latvijā: Vidzemes plānošanas reģions un Ekonomikas ministrija (AO)</a:t>
            </a:r>
          </a:p>
          <a:p>
            <a:pPr marL="400050" indent="-228600"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chemeClr val="tx1"/>
                </a:solidFill>
              </a:rPr>
              <a:t>Vadošais partneris: Dalarnas apgabala pašvaldība (Zviedrija)</a:t>
            </a:r>
          </a:p>
          <a:p>
            <a:pPr marL="400050" indent="-228600"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chemeClr val="tx1"/>
                </a:solidFill>
              </a:rPr>
              <a:t>Pilotteritorija: Vidzemes reģions</a:t>
            </a:r>
          </a:p>
          <a:p>
            <a:pPr marL="400050" indent="-228600"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chemeClr val="tx1"/>
                </a:solidFill>
              </a:rPr>
              <a:t>Projekta kopējais budžets: 3.46 milj. EUR</a:t>
            </a:r>
          </a:p>
        </p:txBody>
      </p:sp>
    </p:spTree>
    <p:extLst>
      <p:ext uri="{BB962C8B-B14F-4D97-AF65-F5344CB8AC3E}">
        <p14:creationId xmlns:p14="http://schemas.microsoft.com/office/powerpoint/2010/main" val="382625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24B03F3-EADE-3628-24F2-223BA3B4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z="4000" dirty="0">
                <a:solidFill>
                  <a:schemeClr val="tx1"/>
                </a:solidFill>
                <a:latin typeface="+mj-lt"/>
              </a:rPr>
              <a:t>Projekta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</a:rPr>
              <a:t>mērķis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10BDDC-2C8C-D7E8-02E4-07BB17A06044}"/>
              </a:ext>
            </a:extLst>
          </p:cNvPr>
          <p:cNvSpPr txBox="1">
            <a:spLocks/>
          </p:cNvSpPr>
          <p:nvPr/>
        </p:nvSpPr>
        <p:spPr>
          <a:xfrm>
            <a:off x="761802" y="2743200"/>
            <a:ext cx="6716684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800" b="0" dirty="0">
                <a:solidFill>
                  <a:schemeClr val="tx1"/>
                </a:solidFill>
              </a:rPr>
              <a:t>Paaugstināt daudzīvokļu ēku fonda atjaunošanas apjomus Baltijas jūras reģiona valstīs izstrādājot vienas pieturas aģentūras paplašināto modeli, kas ietver pakalpojumus, kas nosedz visus posmus sākot ar daudzdzīvokļu ēkas energoefektivitātes paaugstināšanas projekta </a:t>
            </a:r>
            <a:r>
              <a:rPr lang="lv-LV" sz="2800" b="0" noProof="1">
                <a:solidFill>
                  <a:schemeClr val="tx1"/>
                </a:solidFill>
              </a:rPr>
              <a:t>ierosināšanas</a:t>
            </a:r>
            <a:r>
              <a:rPr lang="lv-LV" sz="2800" b="0" dirty="0">
                <a:solidFill>
                  <a:schemeClr val="tx1"/>
                </a:solidFill>
              </a:rPr>
              <a:t> līdz pat projekta īstenošanai.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A5BCC1-420A-0A57-DAA9-730EE2CD55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382" b="8952"/>
          <a:stretch>
            <a:fillRect/>
          </a:stretch>
        </p:blipFill>
        <p:spPr>
          <a:xfrm>
            <a:off x="7689266" y="0"/>
            <a:ext cx="4502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2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A1E49-B44B-E1A1-D081-D93CFA34E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Slide Background">
            <a:extLst>
              <a:ext uri="{FF2B5EF4-FFF2-40B4-BE49-F238E27FC236}">
                <a16:creationId xmlns:a16="http://schemas.microsoft.com/office/drawing/2014/main" id="{557DC93B-7475-CD35-FB11-666035156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4FFD3E1-F437-CEEB-99A2-66F5109AF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DE39E330-3A13-17B2-0A10-9E706F203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z="4000" dirty="0">
                <a:solidFill>
                  <a:schemeClr val="tx1"/>
                </a:solidFill>
                <a:latin typeface="+mj-lt"/>
              </a:rPr>
              <a:t>Projekta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lv-LV" sz="4000" dirty="0">
                <a:solidFill>
                  <a:schemeClr val="tx1"/>
                </a:solidFill>
                <a:latin typeface="+mj-lt"/>
              </a:rPr>
              <a:t>mērķgrupas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09DEE0A-21AD-4CCD-C239-C02671FACAC4}"/>
              </a:ext>
            </a:extLst>
          </p:cNvPr>
          <p:cNvSpPr txBox="1"/>
          <p:nvPr/>
        </p:nvSpPr>
        <p:spPr>
          <a:xfrm>
            <a:off x="2113804" y="3123232"/>
            <a:ext cx="4943474" cy="611535"/>
          </a:xfrm>
          <a:prstGeom prst="flowChartInternalStorag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lv-LV" sz="2400" b="1">
                <a:solidFill>
                  <a:srgbClr val="004E84"/>
                </a:solidFill>
              </a:rPr>
              <a:t>Enerģētikas aģentūras</a:t>
            </a:r>
            <a:endParaRPr lang="en-US" sz="2400" b="1" dirty="0">
              <a:solidFill>
                <a:srgbClr val="004E84"/>
              </a:solidFill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419D173E-D315-7A28-D730-D5AEC70D56B0}"/>
              </a:ext>
            </a:extLst>
          </p:cNvPr>
          <p:cNvSpPr txBox="1"/>
          <p:nvPr/>
        </p:nvSpPr>
        <p:spPr>
          <a:xfrm>
            <a:off x="167640" y="4294909"/>
            <a:ext cx="3543300" cy="611535"/>
          </a:xfrm>
          <a:prstGeom prst="flowChartInternalStorag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lv-LV" sz="2400" b="1">
                <a:solidFill>
                  <a:srgbClr val="004E84"/>
                </a:solidFill>
              </a:rPr>
              <a:t>Uzņēmēji</a:t>
            </a:r>
            <a:endParaRPr lang="en-US" sz="2400" b="1" dirty="0">
              <a:solidFill>
                <a:srgbClr val="004E8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E24D0-F19A-7CE7-CE3B-9A35932E57E5}"/>
              </a:ext>
            </a:extLst>
          </p:cNvPr>
          <p:cNvSpPr txBox="1"/>
          <p:nvPr/>
        </p:nvSpPr>
        <p:spPr>
          <a:xfrm>
            <a:off x="182507" y="3489643"/>
            <a:ext cx="4800599" cy="698897"/>
          </a:xfrm>
          <a:prstGeom prst="flowChartInternalStorag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lv-LV" sz="4000" b="1">
                <a:solidFill>
                  <a:srgbClr val="007BB2"/>
                </a:solidFill>
              </a:rPr>
              <a:t>Pašvaldības</a:t>
            </a:r>
            <a:endParaRPr lang="en-US" sz="4000" b="1" dirty="0">
              <a:solidFill>
                <a:srgbClr val="007BB2"/>
              </a:solidFill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578B581C-7A1D-E297-0DFF-12F9CBA32311}"/>
              </a:ext>
            </a:extLst>
          </p:cNvPr>
          <p:cNvSpPr txBox="1"/>
          <p:nvPr/>
        </p:nvSpPr>
        <p:spPr>
          <a:xfrm>
            <a:off x="1188431" y="2784186"/>
            <a:ext cx="3543300" cy="524173"/>
          </a:xfrm>
          <a:prstGeom prst="flowChartInternalStorag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lv-LV" sz="3000" b="1" dirty="0">
                <a:solidFill>
                  <a:srgbClr val="8AB419"/>
                </a:solidFill>
              </a:rPr>
              <a:t>Dzīvokļu īpašnieki</a:t>
            </a:r>
            <a:endParaRPr lang="en-US" sz="3000" b="1" dirty="0">
              <a:solidFill>
                <a:srgbClr val="8AB419"/>
              </a:solidFill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83318214-ABD2-4ED6-FBCE-05C03F38CB31}"/>
              </a:ext>
            </a:extLst>
          </p:cNvPr>
          <p:cNvSpPr txBox="1"/>
          <p:nvPr/>
        </p:nvSpPr>
        <p:spPr>
          <a:xfrm>
            <a:off x="1188431" y="4115820"/>
            <a:ext cx="6422679" cy="524173"/>
          </a:xfrm>
          <a:prstGeom prst="flowChartInternalStorag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lv-LV" sz="3000" b="1">
                <a:solidFill>
                  <a:srgbClr val="8AB419"/>
                </a:solidFill>
              </a:rPr>
              <a:t>Ēku apsaimniekotāji</a:t>
            </a:r>
            <a:endParaRPr lang="en-US" sz="3000" b="1" dirty="0">
              <a:solidFill>
                <a:srgbClr val="8AB419"/>
              </a:solidFill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5EC0DDC9-2FBA-C4E6-9F86-85AC69FF4C38}"/>
              </a:ext>
            </a:extLst>
          </p:cNvPr>
          <p:cNvSpPr txBox="1"/>
          <p:nvPr/>
        </p:nvSpPr>
        <p:spPr>
          <a:xfrm>
            <a:off x="1588808" y="4530725"/>
            <a:ext cx="5630560" cy="698897"/>
          </a:xfrm>
          <a:prstGeom prst="flowChartInternalStorag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lv-LV" sz="2800" b="1">
                <a:solidFill>
                  <a:srgbClr val="004E84"/>
                </a:solidFill>
              </a:rPr>
              <a:t>Energoefektivitātes eksperti</a:t>
            </a:r>
            <a:endParaRPr lang="en-US" sz="2800" b="1" dirty="0">
              <a:solidFill>
                <a:srgbClr val="004E84"/>
              </a:solidFill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AAB1DBD3-F600-8495-6553-EB84253829EF}"/>
              </a:ext>
            </a:extLst>
          </p:cNvPr>
          <p:cNvSpPr txBox="1"/>
          <p:nvPr/>
        </p:nvSpPr>
        <p:spPr>
          <a:xfrm>
            <a:off x="621987" y="4979039"/>
            <a:ext cx="5074247" cy="698897"/>
          </a:xfrm>
          <a:prstGeom prst="flowChartInternalStorage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lv-LV" sz="3200" b="1">
                <a:solidFill>
                  <a:srgbClr val="007BB2"/>
                </a:solidFill>
              </a:rPr>
              <a:t>Plānošanas reģioni</a:t>
            </a:r>
            <a:endParaRPr lang="en-US" sz="3200" b="1" dirty="0">
              <a:solidFill>
                <a:srgbClr val="007BB2"/>
              </a:solidFill>
            </a:endParaRPr>
          </a:p>
        </p:txBody>
      </p:sp>
      <p:pic>
        <p:nvPicPr>
          <p:cNvPr id="16" name="Picture 15" descr="Multicolored plastic chairs">
            <a:extLst>
              <a:ext uri="{FF2B5EF4-FFF2-40B4-BE49-F238E27FC236}">
                <a16:creationId xmlns:a16="http://schemas.microsoft.com/office/drawing/2014/main" id="{97C720AF-6880-56D9-AA2E-E8DD95C819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9" r="24563" b="-2714"/>
          <a:stretch>
            <a:fillRect/>
          </a:stretch>
        </p:blipFill>
        <p:spPr>
          <a:xfrm>
            <a:off x="6997516" y="-130630"/>
            <a:ext cx="5194482" cy="71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5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8A1078-0F28-C5AA-32AD-FAAE00094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Slide Background">
            <a:extLst>
              <a:ext uri="{FF2B5EF4-FFF2-40B4-BE49-F238E27FC236}">
                <a16:creationId xmlns:a16="http://schemas.microsoft.com/office/drawing/2014/main" id="{B4B6F3D2-7CD4-FD46-AE9F-E077D8287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05B9AA6-BA1F-79C9-03F5-899A3921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81B89A7-B2C1-DA7F-2661-FFFA3860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z="4000" b="0" dirty="0">
                <a:solidFill>
                  <a:schemeClr val="tx1"/>
                </a:solidFill>
              </a:rPr>
              <a:t>Kas ir vienas pieturas aģentūra (OSS)?</a:t>
            </a:r>
            <a:endParaRPr lang="en-US" sz="4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19A4E8-CC11-0620-2C19-659F5DF661A8}"/>
              </a:ext>
            </a:extLst>
          </p:cNvPr>
          <p:cNvSpPr txBox="1">
            <a:spLocks/>
          </p:cNvSpPr>
          <p:nvPr/>
        </p:nvSpPr>
        <p:spPr>
          <a:xfrm>
            <a:off x="630934" y="2324912"/>
            <a:ext cx="546506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007BB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1800" b="0" i="0" u="none" strike="noStrike" baseline="0" dirty="0">
              <a:solidFill>
                <a:srgbClr val="000000"/>
              </a:solidFill>
              <a:latin typeface="Canva Sans"/>
            </a:endParaRPr>
          </a:p>
          <a:p>
            <a:endParaRPr lang="lv-LV" sz="1800" b="0" i="0" u="none" strike="noStrike" baseline="0" dirty="0">
              <a:solidFill>
                <a:srgbClr val="000000"/>
              </a:solidFill>
              <a:latin typeface="Canva Sans"/>
            </a:endParaRPr>
          </a:p>
          <a:p>
            <a:endParaRPr lang="lv-LV" sz="1800" b="0" i="0" u="none" strike="noStrike" baseline="0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96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Vienas pieturas aģentūra (OSS): uzņēmums vai iestāde, kas sniedz vairākus dažādus pakalpojumus vai pārdod vairākus dažādus produktus vienuviet. OSS var sniegt savus pakalpojumus gan noteiktā fiziskā atrašanās vietā, gan arī tiešsaistē.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C7AB742-4C40-BB30-792F-D472A868B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707305"/>
              </p:ext>
            </p:extLst>
          </p:nvPr>
        </p:nvGraphicFramePr>
        <p:xfrm>
          <a:off x="5024074" y="1167856"/>
          <a:ext cx="7714891" cy="5201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91E4DB4-3788-C3CB-7111-266B2B5554D7}"/>
              </a:ext>
            </a:extLst>
          </p:cNvPr>
          <p:cNvSpPr/>
          <p:nvPr/>
        </p:nvSpPr>
        <p:spPr>
          <a:xfrm>
            <a:off x="643278" y="5064927"/>
            <a:ext cx="4399472" cy="1457865"/>
          </a:xfrm>
          <a:prstGeom prst="wedgeRectCallout">
            <a:avLst>
              <a:gd name="adj1" fmla="val 101775"/>
              <a:gd name="adj2" fmla="val -624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>
                <a:solidFill>
                  <a:schemeClr val="tx1"/>
                </a:solidFill>
              </a:rPr>
              <a:t>RenoWave projekta pieeja </a:t>
            </a:r>
            <a:endParaRPr lang="lv-LV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4BEEFD-9675-461E-3B16-CF051F22A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Slide Background">
            <a:extLst>
              <a:ext uri="{FF2B5EF4-FFF2-40B4-BE49-F238E27FC236}">
                <a16:creationId xmlns:a16="http://schemas.microsoft.com/office/drawing/2014/main" id="{168EF2A3-0907-98EF-F063-DA11630D5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3B3215F-2F82-EFD6-6AE7-846646199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35785CF-EFC6-735A-8265-6C6891EF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50196"/>
            <a:ext cx="7760645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0" dirty="0">
                <a:solidFill>
                  <a:schemeClr val="tx1"/>
                </a:solidFill>
              </a:rPr>
              <a:t>OSS </a:t>
            </a:r>
            <a:r>
              <a:rPr lang="lv-LV" sz="4000" b="0" dirty="0">
                <a:solidFill>
                  <a:schemeClr val="tx1"/>
                </a:solidFill>
              </a:rPr>
              <a:t>Datu un energoefektivitātes mērķu noteikšanas modulis</a:t>
            </a:r>
            <a:endParaRPr lang="en-US" sz="4000" b="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48B9CC-BA9D-3B71-F401-DC9A4F0AC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100782"/>
              </p:ext>
            </p:extLst>
          </p:nvPr>
        </p:nvGraphicFramePr>
        <p:xfrm>
          <a:off x="630935" y="2674587"/>
          <a:ext cx="4064000" cy="186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406832">
                <a:tc>
                  <a:txBody>
                    <a:bodyPr/>
                    <a:lstStyle/>
                    <a:p>
                      <a:r>
                        <a:rPr lang="lv-LV" dirty="0"/>
                        <a:t>Mērķis: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Šis modulis ļauj izprast,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kur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 iegūt un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kā 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izanalizēt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datus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 par dzīvojamām ēkām un to energoefektivitāti, un balstoties uz rezultātiem noskaidrot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EE potenciālu 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un nospraust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mērķus</a:t>
                      </a:r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9B054E-F9C7-3A39-3844-C62B7C78E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71074"/>
              </p:ext>
            </p:extLst>
          </p:nvPr>
        </p:nvGraphicFramePr>
        <p:xfrm>
          <a:off x="6096000" y="2674587"/>
          <a:ext cx="4064000" cy="130199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406832">
                <a:tc>
                  <a:txBody>
                    <a:bodyPr/>
                    <a:lstStyle/>
                    <a:p>
                      <a:r>
                        <a:rPr lang="lv-LV" dirty="0"/>
                        <a:t>Mērķgrupa: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OSS, reģionālās institūcijas, pašvaldības un enerģētikas aģentūras 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DA2989-D960-4B86-0331-ECA188D18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373814"/>
              </p:ext>
            </p:extLst>
          </p:nvPr>
        </p:nvGraphicFramePr>
        <p:xfrm>
          <a:off x="630935" y="4780614"/>
          <a:ext cx="4064000" cy="13212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406832">
                <a:tc>
                  <a:txBody>
                    <a:bodyPr/>
                    <a:lstStyle/>
                    <a:p>
                      <a:r>
                        <a:rPr lang="lv-LV" dirty="0"/>
                        <a:t>Risinājumi: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Metodoloģija 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un ceļvedis OSS, reģionālām institūcijām un pašvaldībām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par datu ieguvi 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un EE mērķu noteikšanu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7667A2-AEE7-3240-552E-7DDE23882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66914"/>
              </p:ext>
            </p:extLst>
          </p:nvPr>
        </p:nvGraphicFramePr>
        <p:xfrm>
          <a:off x="6096000" y="4756673"/>
          <a:ext cx="4064000" cy="13212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406832">
                <a:tc>
                  <a:txBody>
                    <a:bodyPr/>
                    <a:lstStyle/>
                    <a:p>
                      <a:r>
                        <a:rPr lang="lv-LV" dirty="0"/>
                        <a:t>Pilotprojekts Latvijā: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Vadlīnijas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 ēku </a:t>
                      </a:r>
                      <a:r>
                        <a:rPr lang="lv-LV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apsaimniekotājiem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 un pašvaldībām par dzīvojamā fonda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datu ieguvi un apkopošanu</a:t>
                      </a:r>
                      <a:endParaRPr lang="lv-LV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83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30E4C4-BC0C-69FD-6510-0F94D8784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Slide Background">
            <a:extLst>
              <a:ext uri="{FF2B5EF4-FFF2-40B4-BE49-F238E27FC236}">
                <a16:creationId xmlns:a16="http://schemas.microsoft.com/office/drawing/2014/main" id="{163F61F2-5DFC-AA0B-1354-C422EB13C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77AB182-FF7A-A9A6-CD7B-0A0929205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ED8A1CC-CA27-6162-7EFB-4A1CD230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50196"/>
            <a:ext cx="885028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z="4000" b="0" dirty="0">
                <a:solidFill>
                  <a:schemeClr val="tx1"/>
                </a:solidFill>
              </a:rPr>
              <a:t>OSS Mārketinga un Komunikācijas modulis</a:t>
            </a:r>
            <a:endParaRPr lang="en-US" sz="4000" b="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8C616AB-6575-07FC-9292-7C296B374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75719"/>
              </p:ext>
            </p:extLst>
          </p:nvPr>
        </p:nvGraphicFramePr>
        <p:xfrm>
          <a:off x="630935" y="2808444"/>
          <a:ext cx="4064000" cy="186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406832">
                <a:tc>
                  <a:txBody>
                    <a:bodyPr/>
                    <a:lstStyle/>
                    <a:p>
                      <a:r>
                        <a:rPr lang="lv-LV" dirty="0"/>
                        <a:t>Mērķis: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Šis modulis ļauj interesentiem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iegūt pirmo ieskatu 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par ēkas atjaunošanas procesu, kā arī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mudina pieņemt lēmumu 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un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uzsākt 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ēkas atjaunošanas plānošanas procesu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92E8BB-BA2A-C5FB-AD1C-5B0F660BC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201227"/>
              </p:ext>
            </p:extLst>
          </p:nvPr>
        </p:nvGraphicFramePr>
        <p:xfrm>
          <a:off x="4915418" y="2808444"/>
          <a:ext cx="4064000" cy="13212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406832">
                <a:tc>
                  <a:txBody>
                    <a:bodyPr/>
                    <a:lstStyle/>
                    <a:p>
                      <a:r>
                        <a:rPr lang="lv-LV" dirty="0"/>
                        <a:t>Mērķgrupa: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Ēku </a:t>
                      </a:r>
                      <a:r>
                        <a:rPr lang="lv-LV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apsaimniekotāji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, dzīvokļu īpašnieki, reģionālās institūcijas un pašvaldības, iedzīvotāji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FC2BDA3-2380-AD50-7695-A32911481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08382"/>
              </p:ext>
            </p:extLst>
          </p:nvPr>
        </p:nvGraphicFramePr>
        <p:xfrm>
          <a:off x="630935" y="4945429"/>
          <a:ext cx="4064000" cy="13212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406832">
                <a:tc>
                  <a:txBody>
                    <a:bodyPr/>
                    <a:lstStyle/>
                    <a:p>
                      <a:r>
                        <a:rPr lang="lv-LV" dirty="0"/>
                        <a:t>Risinājumi: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Izstrādāta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Komunikācijas un Mārketinga stratēģija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 un sagatavoti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informatīvi materiāli 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OSS apmeklētājiem 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430D7FC-8F17-9A5C-5F59-46520D9BB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31150"/>
              </p:ext>
            </p:extLst>
          </p:nvPr>
        </p:nvGraphicFramePr>
        <p:xfrm>
          <a:off x="4915418" y="4242486"/>
          <a:ext cx="4064000" cy="25262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514535">
                <a:tc>
                  <a:txBody>
                    <a:bodyPr/>
                    <a:lstStyle/>
                    <a:p>
                      <a:r>
                        <a:rPr lang="lv-LV" dirty="0"/>
                        <a:t>Pilotprojekts Latvijā: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1503418">
                <a:tc>
                  <a:txBody>
                    <a:bodyPr/>
                    <a:lstStyle/>
                    <a:p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Sešām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 daudzīvokļu ēkām Vidzemes reģionā sagatavoti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informatīvi bukleti 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iekļaujot ēkas tehnisko informāciju un iedzīvotāju intervijas. Izveidota OSS oficiālais profils </a:t>
                      </a:r>
                      <a:r>
                        <a:rPr lang="lv-LV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Facebook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 –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Vidzemes </a:t>
                      </a:r>
                      <a:r>
                        <a:rPr lang="lv-LV" sz="1800" b="1" kern="1200" dirty="0" err="1">
                          <a:solidFill>
                            <a:schemeClr val="dk1"/>
                          </a:solidFill>
                          <a:effectLst/>
                        </a:rPr>
                        <a:t>EnergoGids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 Organizēta kampaņa «Kur pazūd siltums?»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68670616-D14A-83BA-C361-7A535895E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8" t="28581" r="16074" b="11518"/>
          <a:stretch/>
        </p:blipFill>
        <p:spPr bwMode="auto">
          <a:xfrm>
            <a:off x="9136086" y="2989490"/>
            <a:ext cx="2742796" cy="1585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C189FF-A74C-6A6B-509F-A971721D7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91" t="20806" r="10427" b="13080"/>
          <a:stretch>
            <a:fillRect/>
          </a:stretch>
        </p:blipFill>
        <p:spPr bwMode="auto">
          <a:xfrm>
            <a:off x="9133487" y="4929729"/>
            <a:ext cx="2742797" cy="1413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453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FE6667-13B4-6AB0-7044-FB8DB06BF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Slide Background">
            <a:extLst>
              <a:ext uri="{FF2B5EF4-FFF2-40B4-BE49-F238E27FC236}">
                <a16:creationId xmlns:a16="http://schemas.microsoft.com/office/drawing/2014/main" id="{E3D073FF-4E2C-957E-F536-65D48DF9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5AB73DA-4296-F646-876F-3E968C2D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C1BC2E6-EF8C-5AD5-C062-E5AF1984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50196"/>
            <a:ext cx="885028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0" dirty="0">
                <a:solidFill>
                  <a:schemeClr val="tx1"/>
                </a:solidFill>
              </a:rPr>
              <a:t>OSS </a:t>
            </a:r>
            <a:r>
              <a:rPr lang="lv-LV" sz="4000" b="0" dirty="0">
                <a:solidFill>
                  <a:schemeClr val="tx1"/>
                </a:solidFill>
              </a:rPr>
              <a:t>Sadarbības ietvara modulis</a:t>
            </a:r>
            <a:endParaRPr lang="en-US" sz="4000" b="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185DB7-036C-717E-AED5-133022A34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89821"/>
              </p:ext>
            </p:extLst>
          </p:nvPr>
        </p:nvGraphicFramePr>
        <p:xfrm>
          <a:off x="630935" y="2808444"/>
          <a:ext cx="4064000" cy="159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406832">
                <a:tc>
                  <a:txBody>
                    <a:bodyPr/>
                    <a:lstStyle/>
                    <a:p>
                      <a:r>
                        <a:rPr lang="lv-LV" dirty="0"/>
                        <a:t>Mērķis: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r>
                        <a:rPr lang="lv-LV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Veicināt </a:t>
                      </a:r>
                      <a:r>
                        <a:rPr lang="lv-LV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ciešāku </a:t>
                      </a:r>
                      <a:r>
                        <a:rPr lang="lv-LV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sadarbību</a:t>
                      </a:r>
                      <a:r>
                        <a:rPr lang="lv-LV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starp visām ēkas atjaunošanas procesā iesaistītajām pusēm ar mērķi apmainīties ar aktuālāko informāciju un pieredzi 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532A85-ED15-564B-9FC8-1E1B6D32E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138368"/>
              </p:ext>
            </p:extLst>
          </p:nvPr>
        </p:nvGraphicFramePr>
        <p:xfrm>
          <a:off x="6096000" y="2808444"/>
          <a:ext cx="4064000" cy="13212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406832">
                <a:tc>
                  <a:txBody>
                    <a:bodyPr/>
                    <a:lstStyle/>
                    <a:p>
                      <a:r>
                        <a:rPr lang="lv-LV" dirty="0"/>
                        <a:t>Mērķgrupa: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Dzīvokļu īpašnieki, māju vecākie, reģionālās institūcijas un pašvaldības, kā arī pakalpojumu sniedzēji un eksperti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86BF8A-1A00-418C-B0B8-07612B2C0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535171"/>
              </p:ext>
            </p:extLst>
          </p:nvPr>
        </p:nvGraphicFramePr>
        <p:xfrm>
          <a:off x="643278" y="4757113"/>
          <a:ext cx="4064000" cy="1595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406832">
                <a:tc>
                  <a:txBody>
                    <a:bodyPr/>
                    <a:lstStyle/>
                    <a:p>
                      <a:r>
                        <a:rPr lang="lv-LV" dirty="0"/>
                        <a:t>Risinājumi: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Izstrādāta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sadarbības forumu izveides metode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, kurā soli pa solim ir atspoguļots izveides process un ieteikumi veiksmīgai forumu izveidei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68E273-84E3-2F8B-E77C-985065213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134486"/>
              </p:ext>
            </p:extLst>
          </p:nvPr>
        </p:nvGraphicFramePr>
        <p:xfrm>
          <a:off x="6096000" y="4403996"/>
          <a:ext cx="4064000" cy="21441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406832">
                <a:tc>
                  <a:txBody>
                    <a:bodyPr/>
                    <a:lstStyle/>
                    <a:p>
                      <a:r>
                        <a:rPr lang="lv-LV" dirty="0"/>
                        <a:t>Pilotprojekts Latvijā: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Piecām ēkām 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tika organizēti vietējie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sadarbības forumi 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ņemot vērā ēkas tehnisko stāvokli, apsaimniekošanas modeli un atrašanās vietu. Organizēts un novadīts 4 apmācību cikls par ēkas atjaunošanu.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88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5AC587-28D6-A293-3849-B975DB0C8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Slide Background">
            <a:extLst>
              <a:ext uri="{FF2B5EF4-FFF2-40B4-BE49-F238E27FC236}">
                <a16:creationId xmlns:a16="http://schemas.microsoft.com/office/drawing/2014/main" id="{78440BB4-08B0-4275-09F9-D688C178F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0C5FC91-66FD-EFC5-8139-1966E2C6E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977235B-1C8C-1220-59CA-6758531E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50196"/>
            <a:ext cx="885028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0" dirty="0">
                <a:solidFill>
                  <a:schemeClr val="tx1"/>
                </a:solidFill>
              </a:rPr>
              <a:t>OSS</a:t>
            </a:r>
            <a:r>
              <a:rPr lang="lv-LV" sz="4000" b="0" dirty="0">
                <a:solidFill>
                  <a:schemeClr val="tx1"/>
                </a:solidFill>
              </a:rPr>
              <a:t> Tehniskās palīdzības modulis</a:t>
            </a:r>
            <a:endParaRPr lang="en-US" sz="4000" b="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045F33-A490-CA5C-40CF-A9CD272BC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7033"/>
              </p:ext>
            </p:extLst>
          </p:nvPr>
        </p:nvGraphicFramePr>
        <p:xfrm>
          <a:off x="630935" y="2808444"/>
          <a:ext cx="4064000" cy="159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406832">
                <a:tc>
                  <a:txBody>
                    <a:bodyPr/>
                    <a:lstStyle/>
                    <a:p>
                      <a:r>
                        <a:rPr lang="lv-LV" dirty="0"/>
                        <a:t>Mērķis: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r>
                        <a:rPr lang="lv-LV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Šis modulis sniedz informāciju, kā </a:t>
                      </a:r>
                      <a:r>
                        <a:rPr lang="lv-LV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apzināt tehnisko risinājumu/pakalpojumu sniedzēju </a:t>
                      </a:r>
                      <a:r>
                        <a:rPr lang="lv-LV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pieejamību un kompetenci visaptverošas ēkas atjaunošanā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BD88EF-FB55-8912-71EB-EE551560A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675328"/>
              </p:ext>
            </p:extLst>
          </p:nvPr>
        </p:nvGraphicFramePr>
        <p:xfrm>
          <a:off x="5465067" y="2808444"/>
          <a:ext cx="4064000" cy="15955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406832">
                <a:tc>
                  <a:txBody>
                    <a:bodyPr/>
                    <a:lstStyle/>
                    <a:p>
                      <a:r>
                        <a:rPr lang="lv-LV" dirty="0"/>
                        <a:t>Mērķgrupa: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OSS, ēku atjaunošanas pakalpojumu sniedzēji (uzņēmumi) ēku </a:t>
                      </a:r>
                      <a:r>
                        <a:rPr lang="lv-LV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apsaimniekotāji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, dzīvokļu īpašnieki, reģionālās institūcijas un pašvaldības 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4367CD4-81A2-3F35-2AD8-DB279F510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255653"/>
              </p:ext>
            </p:extLst>
          </p:nvPr>
        </p:nvGraphicFramePr>
        <p:xfrm>
          <a:off x="630935" y="4720150"/>
          <a:ext cx="4064000" cy="18698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406832">
                <a:tc>
                  <a:txBody>
                    <a:bodyPr/>
                    <a:lstStyle/>
                    <a:p>
                      <a:r>
                        <a:rPr lang="lv-LV" dirty="0"/>
                        <a:t>Risinājumi: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Vietējo pakalpojumu sniedzēju/piegādātāju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kartēšanas 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un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novērtēšanas metode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,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vadlīnijas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 piegādātājiem par nepieciešamo pakalpojumu klāstu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D3BC59F-9A64-3B1C-5217-88F7839AB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87831"/>
              </p:ext>
            </p:extLst>
          </p:nvPr>
        </p:nvGraphicFramePr>
        <p:xfrm>
          <a:off x="5465067" y="4696062"/>
          <a:ext cx="4064000" cy="18698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163754"/>
                    </a:ext>
                  </a:extLst>
                </a:gridCol>
              </a:tblGrid>
              <a:tr h="406832">
                <a:tc>
                  <a:txBody>
                    <a:bodyPr/>
                    <a:lstStyle/>
                    <a:p>
                      <a:r>
                        <a:rPr lang="lv-LV" dirty="0"/>
                        <a:t>Pilotprojekts Latvijā: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9555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Izveidots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OSS konsultāciju punkts 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Vidzemes plānošanas reģionā un</a:t>
                      </a:r>
                      <a:endParaRPr lang="lv-LV" sz="1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izstrādātas </a:t>
                      </a:r>
                      <a:r>
                        <a:rPr lang="lv-LV" sz="1800" b="1" kern="1200" dirty="0">
                          <a:solidFill>
                            <a:schemeClr val="dk1"/>
                          </a:solidFill>
                          <a:effectLst/>
                        </a:rPr>
                        <a:t>informatīvs materiāls,</a:t>
                      </a: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</a:rPr>
                        <a:t> kurā atspoguļots ēku atjaunošanas process Latvijā</a:t>
                      </a:r>
                      <a:endParaRPr lang="lv-LV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8533"/>
                  </a:ext>
                </a:extLst>
              </a:tr>
            </a:tbl>
          </a:graphicData>
        </a:graphic>
      </p:graphicFrame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F2FFB991-F1F7-F86E-B2DC-7BFE0A83A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05" t="8825" r="29996" b="4786"/>
          <a:stretch/>
        </p:blipFill>
        <p:spPr bwMode="auto">
          <a:xfrm>
            <a:off x="9895156" y="2808444"/>
            <a:ext cx="1486867" cy="3751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1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SR / Color Palette">
      <a:dk1>
        <a:srgbClr val="4B4B4D"/>
      </a:dk1>
      <a:lt1>
        <a:srgbClr val="FFFFFF"/>
      </a:lt1>
      <a:dk2>
        <a:srgbClr val="004E84"/>
      </a:dk2>
      <a:lt2>
        <a:srgbClr val="FFFFFF"/>
      </a:lt2>
      <a:accent1>
        <a:srgbClr val="6B9BC2"/>
      </a:accent1>
      <a:accent2>
        <a:srgbClr val="377F77"/>
      </a:accent2>
      <a:accent3>
        <a:srgbClr val="AC3287"/>
      </a:accent3>
      <a:accent4>
        <a:srgbClr val="FFA829"/>
      </a:accent4>
      <a:accent5>
        <a:srgbClr val="8E8C8C"/>
      </a:accent5>
      <a:accent6>
        <a:srgbClr val="64AE53"/>
      </a:accent6>
      <a:hlink>
        <a:srgbClr val="8AB419"/>
      </a:hlink>
      <a:folHlink>
        <a:srgbClr val="8AB4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>
        <a:spAutoFit/>
      </a:bodyPr>
      <a:lstStyle>
        <a:defPPr>
          <a:defRPr sz="4000" b="1" dirty="0" err="1">
            <a:solidFill>
              <a:srgbClr val="004E84"/>
            </a:solidFill>
          </a:defRPr>
        </a:defPPr>
      </a:lstStyle>
    </a:txDef>
  </a:objectDefaults>
  <a:extraClrSchemeLst/>
  <a:custClrLst>
    <a:custClr name="Deep Blue">
      <a:srgbClr val="004E84"/>
    </a:custClr>
    <a:custClr name="Bright Blue">
      <a:srgbClr val="007BB2"/>
    </a:custClr>
    <a:custClr name="Green">
      <a:srgbClr val="8AB419"/>
    </a:custClr>
    <a:custClr name="Warm Black">
      <a:srgbClr val="4B4B4B"/>
    </a:custClr>
    <a:custClr name="NO USE">
      <a:srgbClr val="F5FF00"/>
    </a:custClr>
    <a:custClr name="Deep Blue 57">
      <a:srgbClr val="7B8EB3"/>
    </a:custClr>
    <a:custClr name="Deep Blue 12">
      <a:srgbClr val="E4E5EE"/>
    </a:custClr>
    <a:custClr name="Bright Blue 57">
      <a:srgbClr val="89AFD1"/>
    </a:custClr>
    <a:custClr name="Bright Blue 12">
      <a:srgbClr val="E8EEF5"/>
    </a:custClr>
    <a:custClr name="Green 57">
      <a:srgbClr val="C1D488"/>
    </a:custClr>
    <a:custClr name="Green 12">
      <a:srgbClr val="F3F6E7"/>
    </a:custClr>
    <a:custClr name="NO USE">
      <a:srgbClr val="F5FF00"/>
    </a:custClr>
    <a:custClr name="Priority 1">
      <a:srgbClr val="CF9519"/>
    </a:custClr>
    <a:custClr name="Priority 2">
      <a:srgbClr val="5D7997"/>
    </a:custClr>
    <a:custClr name="Priority 3">
      <a:srgbClr val="5C8064"/>
    </a:custClr>
    <a:custClr name="Priority 4">
      <a:srgbClr val="8C8282"/>
    </a:custClr>
    <a:custClr name="NO USE">
      <a:srgbClr val="F5FF00"/>
    </a:custClr>
    <a:custClr name="ADD ON 1">
      <a:srgbClr val="6B9BC2"/>
    </a:custClr>
    <a:custClr name="ADD ON 2">
      <a:srgbClr val="A1A970"/>
    </a:custClr>
    <a:custClr name="ADD ON 3">
      <a:srgbClr val="CF8787"/>
    </a:custClr>
    <a:custClr name="ADD ON 4">
      <a:srgbClr val="FED440"/>
    </a:custClr>
    <a:custClr name="ADD ON 5">
      <a:srgbClr val="8E8C8C"/>
    </a:custClr>
    <a:custClr name="ADD ON 6">
      <a:srgbClr val="64AE53"/>
    </a:custClr>
    <a:custClr name="ADD ON 7">
      <a:srgbClr val="C86B35"/>
    </a:custClr>
    <a:custClr name="ADD ON 8">
      <a:srgbClr val="B134D8"/>
    </a:custClr>
    <a:custClr name="ADD ON 9">
      <a:srgbClr val="574C4C"/>
    </a:custClr>
    <a:custClr name="ADD ON 10">
      <a:srgbClr val="D62E3F"/>
    </a:custClr>
    <a:custClr name="ADD ON 11">
      <a:srgbClr val="C79F3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BSR / Color Palette">
      <a:dk1>
        <a:srgbClr val="4B4B4D"/>
      </a:dk1>
      <a:lt1>
        <a:srgbClr val="FFFFFF"/>
      </a:lt1>
      <a:dk2>
        <a:srgbClr val="004E84"/>
      </a:dk2>
      <a:lt2>
        <a:srgbClr val="FFFFFF"/>
      </a:lt2>
      <a:accent1>
        <a:srgbClr val="6B9BC2"/>
      </a:accent1>
      <a:accent2>
        <a:srgbClr val="377F77"/>
      </a:accent2>
      <a:accent3>
        <a:srgbClr val="AC3287"/>
      </a:accent3>
      <a:accent4>
        <a:srgbClr val="FFA829"/>
      </a:accent4>
      <a:accent5>
        <a:srgbClr val="8E8C8C"/>
      </a:accent5>
      <a:accent6>
        <a:srgbClr val="64AE53"/>
      </a:accent6>
      <a:hlink>
        <a:srgbClr val="8AB419"/>
      </a:hlink>
      <a:folHlink>
        <a:srgbClr val="8AB4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>
        <a:spAutoFit/>
      </a:bodyPr>
      <a:lstStyle>
        <a:defPPr>
          <a:defRPr sz="4000" b="1" dirty="0" err="1">
            <a:solidFill>
              <a:srgbClr val="004E84"/>
            </a:solidFill>
          </a:defRPr>
        </a:defPPr>
      </a:lstStyle>
    </a:txDef>
  </a:objectDefaults>
  <a:extraClrSchemeLst/>
  <a:custClrLst>
    <a:custClr name="Deep Blue">
      <a:srgbClr val="004E84"/>
    </a:custClr>
    <a:custClr name="Bright Blue">
      <a:srgbClr val="007BB2"/>
    </a:custClr>
    <a:custClr name="Green">
      <a:srgbClr val="8AB419"/>
    </a:custClr>
    <a:custClr name="Warm Black">
      <a:srgbClr val="4B4B4B"/>
    </a:custClr>
    <a:custClr name="NO USE">
      <a:srgbClr val="F5FF00"/>
    </a:custClr>
    <a:custClr name="Deep Blue 57">
      <a:srgbClr val="7B8EB3"/>
    </a:custClr>
    <a:custClr name="Deep Blue 12">
      <a:srgbClr val="E4E5EE"/>
    </a:custClr>
    <a:custClr name="Bright Blue 57">
      <a:srgbClr val="89AFD1"/>
    </a:custClr>
    <a:custClr name="Bright Blue 12">
      <a:srgbClr val="E8EEF5"/>
    </a:custClr>
    <a:custClr name="Green 57">
      <a:srgbClr val="C1D488"/>
    </a:custClr>
    <a:custClr name="Green 12">
      <a:srgbClr val="F3F6E7"/>
    </a:custClr>
    <a:custClr name="NO USE">
      <a:srgbClr val="F5FF00"/>
    </a:custClr>
    <a:custClr name="Priority 1">
      <a:srgbClr val="CF9519"/>
    </a:custClr>
    <a:custClr name="Priority 2">
      <a:srgbClr val="5D7997"/>
    </a:custClr>
    <a:custClr name="Priority 3">
      <a:srgbClr val="5C8064"/>
    </a:custClr>
    <a:custClr name="Priority 4">
      <a:srgbClr val="8C8282"/>
    </a:custClr>
    <a:custClr name="NO USE">
      <a:srgbClr val="F5FF00"/>
    </a:custClr>
    <a:custClr name="ADD ON 1">
      <a:srgbClr val="6B9BC2"/>
    </a:custClr>
    <a:custClr name="ADD ON 2">
      <a:srgbClr val="A1A970"/>
    </a:custClr>
    <a:custClr name="ADD ON 3">
      <a:srgbClr val="CF8787"/>
    </a:custClr>
    <a:custClr name="ADD ON 4">
      <a:srgbClr val="FED440"/>
    </a:custClr>
    <a:custClr name="ADD ON 5">
      <a:srgbClr val="8E8C8C"/>
    </a:custClr>
    <a:custClr name="ADD ON 6">
      <a:srgbClr val="64AE53"/>
    </a:custClr>
    <a:custClr name="ADD ON 7">
      <a:srgbClr val="C86B35"/>
    </a:custClr>
    <a:custClr name="ADD ON 8">
      <a:srgbClr val="B134D8"/>
    </a:custClr>
    <a:custClr name="ADD ON 9">
      <a:srgbClr val="574C4C"/>
    </a:custClr>
    <a:custClr name="ADD ON 10">
      <a:srgbClr val="D62E3F"/>
    </a:custClr>
    <a:custClr name="ADD ON 11">
      <a:srgbClr val="C79F3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3b23ad-d3f4-4235-a538-5d313e0efe86">
      <Terms xmlns="http://schemas.microsoft.com/office/infopath/2007/PartnerControls"/>
    </lcf76f155ced4ddcb4097134ff3c332f>
    <TaxCatchAll xmlns="a1c7dfd9-6336-43ad-9504-5a804d3cb04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3B17F36B5C94C89F4AB2701A3F66A" ma:contentTypeVersion="14" ma:contentTypeDescription="Create a new document." ma:contentTypeScope="" ma:versionID="f6f37a300b1662334edfbb98cec44d4e">
  <xsd:schema xmlns:xsd="http://www.w3.org/2001/XMLSchema" xmlns:xs="http://www.w3.org/2001/XMLSchema" xmlns:p="http://schemas.microsoft.com/office/2006/metadata/properties" xmlns:ns2="d63b23ad-d3f4-4235-a538-5d313e0efe86" xmlns:ns3="a1c7dfd9-6336-43ad-9504-5a804d3cb042" targetNamespace="http://schemas.microsoft.com/office/2006/metadata/properties" ma:root="true" ma:fieldsID="8f5ea87385df43a63700550ad28bca02" ns2:_="" ns3:_="">
    <xsd:import namespace="d63b23ad-d3f4-4235-a538-5d313e0efe86"/>
    <xsd:import namespace="a1c7dfd9-6336-43ad-9504-5a804d3cb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b23ad-d3f4-4235-a538-5d313e0efe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2f01366-a329-46b3-ad0c-468e24832d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7dfd9-6336-43ad-9504-5a804d3cb04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1629da2-ed98-41c4-ad22-3a1d051d49be}" ma:internalName="TaxCatchAll" ma:showField="CatchAllData" ma:web="a1c7dfd9-6336-43ad-9504-5a804d3cb0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853465-30EB-41C3-A0C8-942075A3333C}">
  <ds:schemaRefs>
    <ds:schemaRef ds:uri="http://schemas.microsoft.com/office/2006/metadata/properties"/>
    <ds:schemaRef ds:uri="http://schemas.microsoft.com/office/infopath/2007/PartnerControls"/>
    <ds:schemaRef ds:uri="d63b23ad-d3f4-4235-a538-5d313e0efe86"/>
    <ds:schemaRef ds:uri="a1c7dfd9-6336-43ad-9504-5a804d3cb042"/>
  </ds:schemaRefs>
</ds:datastoreItem>
</file>

<file path=customXml/itemProps2.xml><?xml version="1.0" encoding="utf-8"?>
<ds:datastoreItem xmlns:ds="http://schemas.openxmlformats.org/officeDocument/2006/customXml" ds:itemID="{659D9F3C-24A3-48BE-83D9-D447D0C24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3b23ad-d3f4-4235-a538-5d313e0efe86"/>
    <ds:schemaRef ds:uri="a1c7dfd9-6336-43ad-9504-5a804d3cb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F03CF0-191B-4DA0-A2B0-4435BB3B8E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5258</TotalTime>
  <Words>740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Canva Sans</vt:lpstr>
      <vt:lpstr>Office</vt:lpstr>
      <vt:lpstr>1_Office</vt:lpstr>
      <vt:lpstr>PowerPoint Presentation</vt:lpstr>
      <vt:lpstr>Kas ir RenoWave?</vt:lpstr>
      <vt:lpstr>Projekta mērķis</vt:lpstr>
      <vt:lpstr>Projekta mērķgrupas</vt:lpstr>
      <vt:lpstr>Kas ir vienas pieturas aģentūra (OSS)?</vt:lpstr>
      <vt:lpstr>OSS Datu un energoefektivitātes mērķu noteikšanas modulis</vt:lpstr>
      <vt:lpstr>OSS Mārketinga un Komunikācijas modulis</vt:lpstr>
      <vt:lpstr>OSS Sadarbības ietvara modulis</vt:lpstr>
      <vt:lpstr>OSS Tehniskās palīdzības modulis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ppt</dc:title>
  <dc:subject/>
  <dc:creator>IBSR</dc:creator>
  <cp:keywords/>
  <dc:description/>
  <cp:lastModifiedBy>Irina Paegle</cp:lastModifiedBy>
  <cp:revision>452</cp:revision>
  <dcterms:created xsi:type="dcterms:W3CDTF">2021-06-17T09:42:07Z</dcterms:created>
  <dcterms:modified xsi:type="dcterms:W3CDTF">2025-09-03T08:43:14Z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0x0101002FB3B17F36B5C94C89F4AB2701A3F66A</vt:lpwstr>
  </property>
  <property fmtid="{D5CDD505-2E9C-101B-9397-08002B2CF9AE}" pid="3" name="MediaServiceImageTags">
    <vt:lpwstr/>
  </property>
</Properties>
</file>