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71" r:id="rId4"/>
    <p:sldId id="268" r:id="rId5"/>
    <p:sldId id="274" r:id="rId6"/>
    <p:sldId id="275" r:id="rId7"/>
    <p:sldId id="259" r:id="rId8"/>
    <p:sldId id="260" r:id="rId9"/>
    <p:sldId id="276" r:id="rId10"/>
    <p:sldId id="267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AC30F-FA69-42EC-908D-8FBDBF2D38FC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v-LV"/>
        </a:p>
      </dgm:t>
    </dgm:pt>
    <dgm:pt modelId="{8AB2B2A5-A290-4686-A025-128C50A2E063}">
      <dgm:prSet phldrT="[Text]" phldr="0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lv-LV" dirty="0"/>
            <a:t>Jelgavas brīdināšanas sistēma</a:t>
          </a:r>
        </a:p>
      </dgm:t>
    </dgm:pt>
    <dgm:pt modelId="{EFEC98F5-07DB-4E7E-A173-347E9A9F0C35}" type="parTrans" cxnId="{D5744EF8-CE2B-432E-B72E-3CBD6C4D1003}">
      <dgm:prSet/>
      <dgm:spPr/>
      <dgm:t>
        <a:bodyPr/>
        <a:lstStyle/>
        <a:p>
          <a:endParaRPr lang="lv-LV"/>
        </a:p>
      </dgm:t>
    </dgm:pt>
    <dgm:pt modelId="{89688382-D090-461D-8040-7C24D41C877D}" type="sibTrans" cxnId="{D5744EF8-CE2B-432E-B72E-3CBD6C4D100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lv-LV"/>
        </a:p>
      </dgm:t>
    </dgm:pt>
    <dgm:pt modelId="{4311B043-885D-4D38-8370-3B831DA8FE0F}">
      <dgm:prSet phldrT="[Text]" custT="1"/>
      <dgm:spPr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l"/>
          <a:r>
            <a:rPr lang="lv-LV" sz="1900" dirty="0"/>
            <a:t>Apziņošana tikai Jelgavas teritorijā</a:t>
          </a:r>
        </a:p>
      </dgm:t>
    </dgm:pt>
    <dgm:pt modelId="{37807529-138F-49D7-A907-D5ECFA8CD07A}" type="parTrans" cxnId="{B7854924-2924-4BE6-9AF2-5E242B9CAAAC}">
      <dgm:prSet/>
      <dgm:spPr/>
      <dgm:t>
        <a:bodyPr/>
        <a:lstStyle/>
        <a:p>
          <a:endParaRPr lang="lv-LV"/>
        </a:p>
      </dgm:t>
    </dgm:pt>
    <dgm:pt modelId="{E4E2EF1B-9E82-4629-93D8-8E1D0E09C2BB}" type="sibTrans" cxnId="{B7854924-2924-4BE6-9AF2-5E242B9CAAAC}">
      <dgm:prSet/>
      <dgm:spPr/>
      <dgm:t>
        <a:bodyPr/>
        <a:lstStyle/>
        <a:p>
          <a:endParaRPr lang="lv-LV"/>
        </a:p>
      </dgm:t>
    </dgm:pt>
    <dgm:pt modelId="{D12506FD-719E-48B6-96AD-EE53F516DA73}">
      <dgm:prSet phldrT="[Text]" phldr="0"/>
      <dgm:spPr>
        <a:solidFill>
          <a:srgbClr val="A20E20"/>
        </a:solidFill>
      </dgm:spPr>
      <dgm:t>
        <a:bodyPr/>
        <a:lstStyle/>
        <a:p>
          <a:r>
            <a:rPr lang="lv-LV" dirty="0"/>
            <a:t>Agrīnās apziņošanas sistēma Zemgales reģionam</a:t>
          </a:r>
        </a:p>
      </dgm:t>
    </dgm:pt>
    <dgm:pt modelId="{E10C000F-48D7-440B-AE8F-BEF4A6FC0C38}" type="parTrans" cxnId="{A65B436C-FAA9-4AF0-9352-BCDC0F58B209}">
      <dgm:prSet/>
      <dgm:spPr/>
      <dgm:t>
        <a:bodyPr/>
        <a:lstStyle/>
        <a:p>
          <a:endParaRPr lang="lv-LV"/>
        </a:p>
      </dgm:t>
    </dgm:pt>
    <dgm:pt modelId="{04982996-1113-4C14-9FA6-1E6F1E4EC2EA}" type="sibTrans" cxnId="{A65B436C-FAA9-4AF0-9352-BCDC0F58B209}">
      <dgm:prSet/>
      <dgm:spPr/>
      <dgm:t>
        <a:bodyPr/>
        <a:lstStyle/>
        <a:p>
          <a:endParaRPr lang="lv-LV"/>
        </a:p>
      </dgm:t>
    </dgm:pt>
    <dgm:pt modelId="{D1CFC4BB-7C88-403E-9D1B-C07749491458}">
      <dgm:prSet phldrT="[Text]"/>
      <dgm:spPr>
        <a:ln>
          <a:solidFill>
            <a:srgbClr val="A20E20"/>
          </a:solidFill>
        </a:ln>
      </dgm:spPr>
      <dgm:t>
        <a:bodyPr/>
        <a:lstStyle/>
        <a:p>
          <a:r>
            <a:rPr lang="lv-LV" dirty="0"/>
            <a:t>Aptver visu Zemgales plānošanas reģionu
Balstīta uz modelēšanas un LVĢMC prognožu datiem
Vienīgā Latvijā, kas apvieno modelēšanu, adresāciju un lokālo apziņošanu</a:t>
          </a:r>
        </a:p>
      </dgm:t>
    </dgm:pt>
    <dgm:pt modelId="{2F748F6B-4E71-4AA5-BB8F-FE7B15E38F99}" type="parTrans" cxnId="{621ED367-CB60-458A-9F28-A7F080F264AA}">
      <dgm:prSet/>
      <dgm:spPr/>
      <dgm:t>
        <a:bodyPr/>
        <a:lstStyle/>
        <a:p>
          <a:endParaRPr lang="lv-LV"/>
        </a:p>
      </dgm:t>
    </dgm:pt>
    <dgm:pt modelId="{2B45338A-1FE1-41E4-9ADE-39FB3F01A902}" type="sibTrans" cxnId="{621ED367-CB60-458A-9F28-A7F080F264AA}">
      <dgm:prSet/>
      <dgm:spPr/>
      <dgm:t>
        <a:bodyPr/>
        <a:lstStyle/>
        <a:p>
          <a:endParaRPr lang="lv-LV"/>
        </a:p>
      </dgm:t>
    </dgm:pt>
    <dgm:pt modelId="{64DD0DB4-99E7-4465-842C-F0C58B1DB1CD}">
      <dgm:prSet phldrT="[Text]" custT="1"/>
      <dgm:spPr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l"/>
          <a:r>
            <a:rPr lang="lv-LV" sz="1900" dirty="0"/>
            <a:t>Balstīta uz upes sensoriem (reāllaika ūdens līmeņa mērījumi).
Brīdinājumi vairāk reaģējoši, ne prognozējoši</a:t>
          </a:r>
        </a:p>
      </dgm:t>
    </dgm:pt>
    <dgm:pt modelId="{0479BCE5-3928-46D7-A43F-2D45DB10FD94}" type="parTrans" cxnId="{7268E844-E16A-4660-8336-B75CA8C064CB}">
      <dgm:prSet/>
      <dgm:spPr/>
      <dgm:t>
        <a:bodyPr/>
        <a:lstStyle/>
        <a:p>
          <a:endParaRPr lang="lv-LV"/>
        </a:p>
      </dgm:t>
    </dgm:pt>
    <dgm:pt modelId="{CE8A4736-DF3E-438B-8450-6A74EBA27850}" type="sibTrans" cxnId="{7268E844-E16A-4660-8336-B75CA8C064CB}">
      <dgm:prSet/>
      <dgm:spPr/>
      <dgm:t>
        <a:bodyPr/>
        <a:lstStyle/>
        <a:p>
          <a:endParaRPr lang="lv-LV"/>
        </a:p>
      </dgm:t>
    </dgm:pt>
    <dgm:pt modelId="{2D3C1088-6415-45DF-B634-3117FD8EE4CB}" type="pres">
      <dgm:prSet presAssocID="{C12AC30F-FA69-42EC-908D-8FBDBF2D38FC}" presName="Name0" presStyleCnt="0">
        <dgm:presLayoutVars>
          <dgm:dir/>
          <dgm:animLvl val="lvl"/>
          <dgm:resizeHandles val="exact"/>
        </dgm:presLayoutVars>
      </dgm:prSet>
      <dgm:spPr/>
    </dgm:pt>
    <dgm:pt modelId="{927C7B8E-FE5F-4CEB-852B-749FBFB220C4}" type="pres">
      <dgm:prSet presAssocID="{C12AC30F-FA69-42EC-908D-8FBDBF2D38FC}" presName="tSp" presStyleCnt="0"/>
      <dgm:spPr/>
    </dgm:pt>
    <dgm:pt modelId="{79C8423D-99B4-43C9-858C-1DA320598A23}" type="pres">
      <dgm:prSet presAssocID="{C12AC30F-FA69-42EC-908D-8FBDBF2D38FC}" presName="bSp" presStyleCnt="0"/>
      <dgm:spPr/>
    </dgm:pt>
    <dgm:pt modelId="{09C5D9B6-992C-404E-9F58-73B7738413F0}" type="pres">
      <dgm:prSet presAssocID="{C12AC30F-FA69-42EC-908D-8FBDBF2D38FC}" presName="process" presStyleCnt="0"/>
      <dgm:spPr/>
    </dgm:pt>
    <dgm:pt modelId="{6C7151D5-AACD-4C57-A2CB-3C2BB401D5CE}" type="pres">
      <dgm:prSet presAssocID="{8AB2B2A5-A290-4686-A025-128C50A2E063}" presName="composite1" presStyleCnt="0"/>
      <dgm:spPr/>
    </dgm:pt>
    <dgm:pt modelId="{A585DE2F-FBD0-47E5-8820-C10290A8AD46}" type="pres">
      <dgm:prSet presAssocID="{8AB2B2A5-A290-4686-A025-128C50A2E063}" presName="dummyNode1" presStyleLbl="node1" presStyleIdx="0" presStyleCnt="2"/>
      <dgm:spPr/>
    </dgm:pt>
    <dgm:pt modelId="{617055E7-2211-4208-B40C-162AD6679F28}" type="pres">
      <dgm:prSet presAssocID="{8AB2B2A5-A290-4686-A025-128C50A2E063}" presName="childNode1" presStyleLbl="bgAcc1" presStyleIdx="0" presStyleCnt="2" custScaleX="131597" custScaleY="131596" custLinFactNeighborX="-12694" custLinFactNeighborY="-7496">
        <dgm:presLayoutVars>
          <dgm:bulletEnabled val="1"/>
        </dgm:presLayoutVars>
      </dgm:prSet>
      <dgm:spPr/>
    </dgm:pt>
    <dgm:pt modelId="{3395B78E-F69F-4B4C-9F41-245F731389C9}" type="pres">
      <dgm:prSet presAssocID="{8AB2B2A5-A290-4686-A025-128C50A2E063}" presName="childNode1tx" presStyleLbl="bgAcc1" presStyleIdx="0" presStyleCnt="2">
        <dgm:presLayoutVars>
          <dgm:bulletEnabled val="1"/>
        </dgm:presLayoutVars>
      </dgm:prSet>
      <dgm:spPr/>
    </dgm:pt>
    <dgm:pt modelId="{1E9CC6C0-7DE2-474F-9A22-E7808E985803}" type="pres">
      <dgm:prSet presAssocID="{8AB2B2A5-A290-4686-A025-128C50A2E063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1CB71292-7C56-4BEE-A29C-7557CE56B17E}" type="pres">
      <dgm:prSet presAssocID="{8AB2B2A5-A290-4686-A025-128C50A2E063}" presName="connSite1" presStyleCnt="0"/>
      <dgm:spPr/>
    </dgm:pt>
    <dgm:pt modelId="{DAC00CD5-3432-4F30-8616-0019F6E851E7}" type="pres">
      <dgm:prSet presAssocID="{89688382-D090-461D-8040-7C24D41C877D}" presName="Name9" presStyleLbl="sibTrans2D1" presStyleIdx="0" presStyleCnt="1"/>
      <dgm:spPr/>
    </dgm:pt>
    <dgm:pt modelId="{AA659B62-EE7D-45BF-9D91-32F55B3180F4}" type="pres">
      <dgm:prSet presAssocID="{D12506FD-719E-48B6-96AD-EE53F516DA73}" presName="composite2" presStyleCnt="0"/>
      <dgm:spPr/>
    </dgm:pt>
    <dgm:pt modelId="{8AD466AF-0D8C-489A-8317-171D2FB41973}" type="pres">
      <dgm:prSet presAssocID="{D12506FD-719E-48B6-96AD-EE53F516DA73}" presName="dummyNode2" presStyleLbl="node1" presStyleIdx="0" presStyleCnt="2"/>
      <dgm:spPr/>
    </dgm:pt>
    <dgm:pt modelId="{9A02F1CC-D7DC-42C4-82F6-5068403AB360}" type="pres">
      <dgm:prSet presAssocID="{D12506FD-719E-48B6-96AD-EE53F516DA73}" presName="childNode2" presStyleLbl="bgAcc1" presStyleIdx="1" presStyleCnt="2" custScaleX="131613" custScaleY="131807" custLinFactNeighborX="-189" custLinFactNeighborY="-5807">
        <dgm:presLayoutVars>
          <dgm:bulletEnabled val="1"/>
        </dgm:presLayoutVars>
      </dgm:prSet>
      <dgm:spPr/>
    </dgm:pt>
    <dgm:pt modelId="{30C55282-5678-41FE-AE20-85DEDBDE9E24}" type="pres">
      <dgm:prSet presAssocID="{D12506FD-719E-48B6-96AD-EE53F516DA73}" presName="childNode2tx" presStyleLbl="bgAcc1" presStyleIdx="1" presStyleCnt="2">
        <dgm:presLayoutVars>
          <dgm:bulletEnabled val="1"/>
        </dgm:presLayoutVars>
      </dgm:prSet>
      <dgm:spPr/>
    </dgm:pt>
    <dgm:pt modelId="{102E6972-1061-4FEE-B41F-05824094DF84}" type="pres">
      <dgm:prSet presAssocID="{D12506FD-719E-48B6-96AD-EE53F516DA73}" presName="parentNode2" presStyleLbl="node1" presStyleIdx="1" presStyleCnt="2" custLinFactNeighborX="12470" custLinFactNeighborY="-43633">
        <dgm:presLayoutVars>
          <dgm:chMax val="0"/>
          <dgm:bulletEnabled val="1"/>
        </dgm:presLayoutVars>
      </dgm:prSet>
      <dgm:spPr/>
    </dgm:pt>
    <dgm:pt modelId="{D5814BB9-EF08-4678-8BFA-BAF25D9AD9D4}" type="pres">
      <dgm:prSet presAssocID="{D12506FD-719E-48B6-96AD-EE53F516DA73}" presName="connSite2" presStyleCnt="0"/>
      <dgm:spPr/>
    </dgm:pt>
  </dgm:ptLst>
  <dgm:cxnLst>
    <dgm:cxn modelId="{A8661F02-8762-4CE2-8BC2-17EA314E21DC}" type="presOf" srcId="{D1CFC4BB-7C88-403E-9D1B-C07749491458}" destId="{9A02F1CC-D7DC-42C4-82F6-5068403AB360}" srcOrd="0" destOrd="0" presId="urn:microsoft.com/office/officeart/2005/8/layout/hProcess4"/>
    <dgm:cxn modelId="{ED4BF51B-09AC-4A41-BFA4-38A6BF325B03}" type="presOf" srcId="{64DD0DB4-99E7-4465-842C-F0C58B1DB1CD}" destId="{617055E7-2211-4208-B40C-162AD6679F28}" srcOrd="0" destOrd="1" presId="urn:microsoft.com/office/officeart/2005/8/layout/hProcess4"/>
    <dgm:cxn modelId="{B7854924-2924-4BE6-9AF2-5E242B9CAAAC}" srcId="{8AB2B2A5-A290-4686-A025-128C50A2E063}" destId="{4311B043-885D-4D38-8370-3B831DA8FE0F}" srcOrd="0" destOrd="0" parTransId="{37807529-138F-49D7-A907-D5ECFA8CD07A}" sibTransId="{E4E2EF1B-9E82-4629-93D8-8E1D0E09C2BB}"/>
    <dgm:cxn modelId="{0023B627-EC24-47C4-966D-7C9C23E0EC5E}" type="presOf" srcId="{D1CFC4BB-7C88-403E-9D1B-C07749491458}" destId="{30C55282-5678-41FE-AE20-85DEDBDE9E24}" srcOrd="1" destOrd="0" presId="urn:microsoft.com/office/officeart/2005/8/layout/hProcess4"/>
    <dgm:cxn modelId="{7268E844-E16A-4660-8336-B75CA8C064CB}" srcId="{8AB2B2A5-A290-4686-A025-128C50A2E063}" destId="{64DD0DB4-99E7-4465-842C-F0C58B1DB1CD}" srcOrd="1" destOrd="0" parTransId="{0479BCE5-3928-46D7-A43F-2D45DB10FD94}" sibTransId="{CE8A4736-DF3E-438B-8450-6A74EBA27850}"/>
    <dgm:cxn modelId="{621ED367-CB60-458A-9F28-A7F080F264AA}" srcId="{D12506FD-719E-48B6-96AD-EE53F516DA73}" destId="{D1CFC4BB-7C88-403E-9D1B-C07749491458}" srcOrd="0" destOrd="0" parTransId="{2F748F6B-4E71-4AA5-BB8F-FE7B15E38F99}" sibTransId="{2B45338A-1FE1-41E4-9ADE-39FB3F01A902}"/>
    <dgm:cxn modelId="{A65B436C-FAA9-4AF0-9352-BCDC0F58B209}" srcId="{C12AC30F-FA69-42EC-908D-8FBDBF2D38FC}" destId="{D12506FD-719E-48B6-96AD-EE53F516DA73}" srcOrd="1" destOrd="0" parTransId="{E10C000F-48D7-440B-AE8F-BEF4A6FC0C38}" sibTransId="{04982996-1113-4C14-9FA6-1E6F1E4EC2EA}"/>
    <dgm:cxn modelId="{E8062558-9133-4B68-A66A-A9A35E9FD872}" type="presOf" srcId="{C12AC30F-FA69-42EC-908D-8FBDBF2D38FC}" destId="{2D3C1088-6415-45DF-B634-3117FD8EE4CB}" srcOrd="0" destOrd="0" presId="urn:microsoft.com/office/officeart/2005/8/layout/hProcess4"/>
    <dgm:cxn modelId="{E1693CA8-5C55-403D-BB4F-78823FF4C34C}" type="presOf" srcId="{4311B043-885D-4D38-8370-3B831DA8FE0F}" destId="{617055E7-2211-4208-B40C-162AD6679F28}" srcOrd="0" destOrd="0" presId="urn:microsoft.com/office/officeart/2005/8/layout/hProcess4"/>
    <dgm:cxn modelId="{E0BD1EB7-9E6B-40A2-99C1-E4A8B6ACEBBB}" type="presOf" srcId="{89688382-D090-461D-8040-7C24D41C877D}" destId="{DAC00CD5-3432-4F30-8616-0019F6E851E7}" srcOrd="0" destOrd="0" presId="urn:microsoft.com/office/officeart/2005/8/layout/hProcess4"/>
    <dgm:cxn modelId="{FCCD58BD-55BA-4D33-8E28-E41C5FEED775}" type="presOf" srcId="{8AB2B2A5-A290-4686-A025-128C50A2E063}" destId="{1E9CC6C0-7DE2-474F-9A22-E7808E985803}" srcOrd="0" destOrd="0" presId="urn:microsoft.com/office/officeart/2005/8/layout/hProcess4"/>
    <dgm:cxn modelId="{A658C5BD-37F0-4B6A-9C4E-7E5200DE36C2}" type="presOf" srcId="{4311B043-885D-4D38-8370-3B831DA8FE0F}" destId="{3395B78E-F69F-4B4C-9F41-245F731389C9}" srcOrd="1" destOrd="0" presId="urn:microsoft.com/office/officeart/2005/8/layout/hProcess4"/>
    <dgm:cxn modelId="{D236A4DD-7703-4B82-8CB8-A116CD2385E1}" type="presOf" srcId="{64DD0DB4-99E7-4465-842C-F0C58B1DB1CD}" destId="{3395B78E-F69F-4B4C-9F41-245F731389C9}" srcOrd="1" destOrd="1" presId="urn:microsoft.com/office/officeart/2005/8/layout/hProcess4"/>
    <dgm:cxn modelId="{4B44EFE9-B3F6-4FCB-A74D-28D70EDC6B73}" type="presOf" srcId="{D12506FD-719E-48B6-96AD-EE53F516DA73}" destId="{102E6972-1061-4FEE-B41F-05824094DF84}" srcOrd="0" destOrd="0" presId="urn:microsoft.com/office/officeart/2005/8/layout/hProcess4"/>
    <dgm:cxn modelId="{D5744EF8-CE2B-432E-B72E-3CBD6C4D1003}" srcId="{C12AC30F-FA69-42EC-908D-8FBDBF2D38FC}" destId="{8AB2B2A5-A290-4686-A025-128C50A2E063}" srcOrd="0" destOrd="0" parTransId="{EFEC98F5-07DB-4E7E-A173-347E9A9F0C35}" sibTransId="{89688382-D090-461D-8040-7C24D41C877D}"/>
    <dgm:cxn modelId="{5617E30E-F7E5-4836-AC01-6C86115CE172}" type="presParOf" srcId="{2D3C1088-6415-45DF-B634-3117FD8EE4CB}" destId="{927C7B8E-FE5F-4CEB-852B-749FBFB220C4}" srcOrd="0" destOrd="0" presId="urn:microsoft.com/office/officeart/2005/8/layout/hProcess4"/>
    <dgm:cxn modelId="{1173734E-9CA1-4977-83ED-96E2E6EE76F9}" type="presParOf" srcId="{2D3C1088-6415-45DF-B634-3117FD8EE4CB}" destId="{79C8423D-99B4-43C9-858C-1DA320598A23}" srcOrd="1" destOrd="0" presId="urn:microsoft.com/office/officeart/2005/8/layout/hProcess4"/>
    <dgm:cxn modelId="{91714DC1-CA05-4E44-AA45-079352CF8E2E}" type="presParOf" srcId="{2D3C1088-6415-45DF-B634-3117FD8EE4CB}" destId="{09C5D9B6-992C-404E-9F58-73B7738413F0}" srcOrd="2" destOrd="0" presId="urn:microsoft.com/office/officeart/2005/8/layout/hProcess4"/>
    <dgm:cxn modelId="{986C5F71-3F1F-4816-8267-B0ABF84E3E79}" type="presParOf" srcId="{09C5D9B6-992C-404E-9F58-73B7738413F0}" destId="{6C7151D5-AACD-4C57-A2CB-3C2BB401D5CE}" srcOrd="0" destOrd="0" presId="urn:microsoft.com/office/officeart/2005/8/layout/hProcess4"/>
    <dgm:cxn modelId="{F9B0EE4A-00E9-4AC6-9F18-A615F45FD0EF}" type="presParOf" srcId="{6C7151D5-AACD-4C57-A2CB-3C2BB401D5CE}" destId="{A585DE2F-FBD0-47E5-8820-C10290A8AD46}" srcOrd="0" destOrd="0" presId="urn:microsoft.com/office/officeart/2005/8/layout/hProcess4"/>
    <dgm:cxn modelId="{D8D3971C-1BB4-4C4F-B3ED-8D9C84322A76}" type="presParOf" srcId="{6C7151D5-AACD-4C57-A2CB-3C2BB401D5CE}" destId="{617055E7-2211-4208-B40C-162AD6679F28}" srcOrd="1" destOrd="0" presId="urn:microsoft.com/office/officeart/2005/8/layout/hProcess4"/>
    <dgm:cxn modelId="{2057CCAB-2AC6-4E35-BCF6-B45A59514312}" type="presParOf" srcId="{6C7151D5-AACD-4C57-A2CB-3C2BB401D5CE}" destId="{3395B78E-F69F-4B4C-9F41-245F731389C9}" srcOrd="2" destOrd="0" presId="urn:microsoft.com/office/officeart/2005/8/layout/hProcess4"/>
    <dgm:cxn modelId="{6655B45C-8098-4DEA-98CA-6B771F43E1A4}" type="presParOf" srcId="{6C7151D5-AACD-4C57-A2CB-3C2BB401D5CE}" destId="{1E9CC6C0-7DE2-474F-9A22-E7808E985803}" srcOrd="3" destOrd="0" presId="urn:microsoft.com/office/officeart/2005/8/layout/hProcess4"/>
    <dgm:cxn modelId="{9A234F5E-F979-434E-B822-BD97052F9520}" type="presParOf" srcId="{6C7151D5-AACD-4C57-A2CB-3C2BB401D5CE}" destId="{1CB71292-7C56-4BEE-A29C-7557CE56B17E}" srcOrd="4" destOrd="0" presId="urn:microsoft.com/office/officeart/2005/8/layout/hProcess4"/>
    <dgm:cxn modelId="{514CAEE7-0185-4D9E-8369-FA180FC655CC}" type="presParOf" srcId="{09C5D9B6-992C-404E-9F58-73B7738413F0}" destId="{DAC00CD5-3432-4F30-8616-0019F6E851E7}" srcOrd="1" destOrd="0" presId="urn:microsoft.com/office/officeart/2005/8/layout/hProcess4"/>
    <dgm:cxn modelId="{C6005003-11D1-407F-BE36-64836788AB2B}" type="presParOf" srcId="{09C5D9B6-992C-404E-9F58-73B7738413F0}" destId="{AA659B62-EE7D-45BF-9D91-32F55B3180F4}" srcOrd="2" destOrd="0" presId="urn:microsoft.com/office/officeart/2005/8/layout/hProcess4"/>
    <dgm:cxn modelId="{B1817B8D-3E43-4735-9A93-C5D55E81AFAF}" type="presParOf" srcId="{AA659B62-EE7D-45BF-9D91-32F55B3180F4}" destId="{8AD466AF-0D8C-489A-8317-171D2FB41973}" srcOrd="0" destOrd="0" presId="urn:microsoft.com/office/officeart/2005/8/layout/hProcess4"/>
    <dgm:cxn modelId="{D3DB6BD3-06EB-4CE6-A2A6-91D371AE6401}" type="presParOf" srcId="{AA659B62-EE7D-45BF-9D91-32F55B3180F4}" destId="{9A02F1CC-D7DC-42C4-82F6-5068403AB360}" srcOrd="1" destOrd="0" presId="urn:microsoft.com/office/officeart/2005/8/layout/hProcess4"/>
    <dgm:cxn modelId="{DC3EE502-1BAA-4F19-B556-FA7BE66FF656}" type="presParOf" srcId="{AA659B62-EE7D-45BF-9D91-32F55B3180F4}" destId="{30C55282-5678-41FE-AE20-85DEDBDE9E24}" srcOrd="2" destOrd="0" presId="urn:microsoft.com/office/officeart/2005/8/layout/hProcess4"/>
    <dgm:cxn modelId="{2153DE8F-62B9-4D52-A5F1-84F97B0F1B63}" type="presParOf" srcId="{AA659B62-EE7D-45BF-9D91-32F55B3180F4}" destId="{102E6972-1061-4FEE-B41F-05824094DF84}" srcOrd="3" destOrd="0" presId="urn:microsoft.com/office/officeart/2005/8/layout/hProcess4"/>
    <dgm:cxn modelId="{D53C764B-7323-49D9-8DA3-A20129F4AFAF}" type="presParOf" srcId="{AA659B62-EE7D-45BF-9D91-32F55B3180F4}" destId="{D5814BB9-EF08-4678-8BFA-BAF25D9AD9D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F6140-BBDB-4E5B-8967-7A6F2AEB00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12FD31-EE11-4A1B-86D5-8071F5876D0E}">
      <dgm:prSet phldrT="[Text]"/>
      <dgm:spPr>
        <a:solidFill>
          <a:srgbClr val="A20E20"/>
        </a:solidFill>
      </dgm:spPr>
      <dgm:t>
        <a:bodyPr/>
        <a:lstStyle/>
        <a:p>
          <a:r>
            <a:rPr lang="lv-LV" dirty="0"/>
            <a:t>Datu saņemšana</a:t>
          </a:r>
        </a:p>
      </dgm:t>
    </dgm:pt>
    <dgm:pt modelId="{272CE099-F1CD-4C7E-99B5-B76F7B889F83}" type="parTrans" cxnId="{569101EF-561A-4BC4-A354-BA39A5B8A6F1}">
      <dgm:prSet/>
      <dgm:spPr/>
      <dgm:t>
        <a:bodyPr/>
        <a:lstStyle/>
        <a:p>
          <a:endParaRPr lang="lv-LV"/>
        </a:p>
      </dgm:t>
    </dgm:pt>
    <dgm:pt modelId="{694771E0-DC6F-4E9B-99C1-86D7479DD099}" type="sibTrans" cxnId="{569101EF-561A-4BC4-A354-BA39A5B8A6F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lv-LV"/>
        </a:p>
      </dgm:t>
    </dgm:pt>
    <dgm:pt modelId="{49C05B09-6074-420E-8A1D-EED6676F2B19}">
      <dgm:prSet phldrT="[Text]"/>
      <dgm:spPr>
        <a:solidFill>
          <a:srgbClr val="A20E20"/>
        </a:solidFill>
      </dgm:spPr>
      <dgm:t>
        <a:bodyPr/>
        <a:lstStyle/>
        <a:p>
          <a:r>
            <a:rPr lang="lv-LV" dirty="0"/>
            <a:t>Plūdu modelēšana</a:t>
          </a:r>
        </a:p>
      </dgm:t>
    </dgm:pt>
    <dgm:pt modelId="{A91EDF9F-2E7E-4496-B909-217AB04D3FC9}" type="parTrans" cxnId="{31235FD9-B02E-466C-9C56-F10C2DCB69EE}">
      <dgm:prSet/>
      <dgm:spPr/>
      <dgm:t>
        <a:bodyPr/>
        <a:lstStyle/>
        <a:p>
          <a:endParaRPr lang="lv-LV"/>
        </a:p>
      </dgm:t>
    </dgm:pt>
    <dgm:pt modelId="{0B11CFD3-641E-4E5B-B0DB-922665A8ADFB}" type="sibTrans" cxnId="{31235FD9-B02E-466C-9C56-F10C2DCB69E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lv-LV"/>
        </a:p>
      </dgm:t>
    </dgm:pt>
    <dgm:pt modelId="{DEFB079B-0DFE-4A07-98EA-836F6119D800}">
      <dgm:prSet phldrT="[Text]"/>
      <dgm:spPr>
        <a:solidFill>
          <a:srgbClr val="A20E20"/>
        </a:solidFill>
      </dgm:spPr>
      <dgm:t>
        <a:bodyPr/>
        <a:lstStyle/>
        <a:p>
          <a:r>
            <a:rPr lang="lv-LV" dirty="0"/>
            <a:t>Rezultāti ielasīti sistēmā</a:t>
          </a:r>
        </a:p>
      </dgm:t>
    </dgm:pt>
    <dgm:pt modelId="{9187AD9C-9C7B-4BDE-A5A3-8981CC4ADE98}" type="parTrans" cxnId="{AAE387DE-D722-4D07-9D36-E72727C8B2E6}">
      <dgm:prSet/>
      <dgm:spPr/>
      <dgm:t>
        <a:bodyPr/>
        <a:lstStyle/>
        <a:p>
          <a:endParaRPr lang="lv-LV"/>
        </a:p>
      </dgm:t>
    </dgm:pt>
    <dgm:pt modelId="{E8F15F90-49FB-4C6A-A8BE-9999EA5D9C91}" type="sibTrans" cxnId="{AAE387DE-D722-4D07-9D36-E72727C8B2E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lv-LV"/>
        </a:p>
      </dgm:t>
    </dgm:pt>
    <dgm:pt modelId="{5BE53A75-C8A5-44A5-9882-5ECBD4DB825B}">
      <dgm:prSet phldrT="[Text]"/>
      <dgm:spPr>
        <a:solidFill>
          <a:srgbClr val="A20E20"/>
        </a:solidFill>
      </dgm:spPr>
      <dgm:t>
        <a:bodyPr/>
        <a:lstStyle/>
        <a:p>
          <a:r>
            <a:rPr lang="lv-LV" dirty="0"/>
            <a:t>Brīdinājumu nosūtīšana</a:t>
          </a:r>
        </a:p>
      </dgm:t>
    </dgm:pt>
    <dgm:pt modelId="{906B6EF7-B8B8-4AC3-BDDE-688D1F6B7AED}" type="parTrans" cxnId="{D50BF721-FBFF-40B1-850E-71F250D43ADF}">
      <dgm:prSet/>
      <dgm:spPr/>
      <dgm:t>
        <a:bodyPr/>
        <a:lstStyle/>
        <a:p>
          <a:endParaRPr lang="lv-LV"/>
        </a:p>
      </dgm:t>
    </dgm:pt>
    <dgm:pt modelId="{55BE8878-23AB-4A28-B0A1-61F7924F4046}" type="sibTrans" cxnId="{D50BF721-FBFF-40B1-850E-71F250D43ADF}">
      <dgm:prSet/>
      <dgm:spPr/>
      <dgm:t>
        <a:bodyPr/>
        <a:lstStyle/>
        <a:p>
          <a:endParaRPr lang="lv-LV"/>
        </a:p>
      </dgm:t>
    </dgm:pt>
    <dgm:pt modelId="{D09E7CD1-3304-47AB-9BA5-16A6B97C3971}" type="pres">
      <dgm:prSet presAssocID="{F8AF6140-BBDB-4E5B-8967-7A6F2AEB00E5}" presName="Name0" presStyleCnt="0">
        <dgm:presLayoutVars>
          <dgm:dir/>
          <dgm:resizeHandles val="exact"/>
        </dgm:presLayoutVars>
      </dgm:prSet>
      <dgm:spPr/>
    </dgm:pt>
    <dgm:pt modelId="{0704AF74-30F0-4B8D-A42E-15142F422F64}" type="pres">
      <dgm:prSet presAssocID="{9612FD31-EE11-4A1B-86D5-8071F5876D0E}" presName="node" presStyleLbl="node1" presStyleIdx="0" presStyleCnt="4">
        <dgm:presLayoutVars>
          <dgm:bulletEnabled val="1"/>
        </dgm:presLayoutVars>
      </dgm:prSet>
      <dgm:spPr/>
    </dgm:pt>
    <dgm:pt modelId="{454DC1F5-94AF-4EC4-B66C-581429711D81}" type="pres">
      <dgm:prSet presAssocID="{694771E0-DC6F-4E9B-99C1-86D7479DD099}" presName="sibTrans" presStyleLbl="sibTrans2D1" presStyleIdx="0" presStyleCnt="3"/>
      <dgm:spPr/>
    </dgm:pt>
    <dgm:pt modelId="{BD2DFCB5-4AA4-4E24-9E12-A8CBFE746A41}" type="pres">
      <dgm:prSet presAssocID="{694771E0-DC6F-4E9B-99C1-86D7479DD099}" presName="connectorText" presStyleLbl="sibTrans2D1" presStyleIdx="0" presStyleCnt="3"/>
      <dgm:spPr/>
    </dgm:pt>
    <dgm:pt modelId="{0EB5F326-D1F8-4D01-B0C0-A39168C9A8EC}" type="pres">
      <dgm:prSet presAssocID="{49C05B09-6074-420E-8A1D-EED6676F2B19}" presName="node" presStyleLbl="node1" presStyleIdx="1" presStyleCnt="4">
        <dgm:presLayoutVars>
          <dgm:bulletEnabled val="1"/>
        </dgm:presLayoutVars>
      </dgm:prSet>
      <dgm:spPr/>
    </dgm:pt>
    <dgm:pt modelId="{CD0B98A5-E74C-4176-B729-BBA2B820A370}" type="pres">
      <dgm:prSet presAssocID="{0B11CFD3-641E-4E5B-B0DB-922665A8ADFB}" presName="sibTrans" presStyleLbl="sibTrans2D1" presStyleIdx="1" presStyleCnt="3"/>
      <dgm:spPr/>
    </dgm:pt>
    <dgm:pt modelId="{46E6DC1A-2ADC-428D-9CA4-D512DEBF09F0}" type="pres">
      <dgm:prSet presAssocID="{0B11CFD3-641E-4E5B-B0DB-922665A8ADFB}" presName="connectorText" presStyleLbl="sibTrans2D1" presStyleIdx="1" presStyleCnt="3"/>
      <dgm:spPr/>
    </dgm:pt>
    <dgm:pt modelId="{52D9DECD-7169-4FA0-9FCD-559D9D6B946B}" type="pres">
      <dgm:prSet presAssocID="{DEFB079B-0DFE-4A07-98EA-836F6119D800}" presName="node" presStyleLbl="node1" presStyleIdx="2" presStyleCnt="4">
        <dgm:presLayoutVars>
          <dgm:bulletEnabled val="1"/>
        </dgm:presLayoutVars>
      </dgm:prSet>
      <dgm:spPr/>
    </dgm:pt>
    <dgm:pt modelId="{A18A3B35-7617-428E-8B8B-E984D31ED2E7}" type="pres">
      <dgm:prSet presAssocID="{E8F15F90-49FB-4C6A-A8BE-9999EA5D9C91}" presName="sibTrans" presStyleLbl="sibTrans2D1" presStyleIdx="2" presStyleCnt="3"/>
      <dgm:spPr/>
    </dgm:pt>
    <dgm:pt modelId="{13CA3B71-AE59-4031-8644-339E7356770F}" type="pres">
      <dgm:prSet presAssocID="{E8F15F90-49FB-4C6A-A8BE-9999EA5D9C91}" presName="connectorText" presStyleLbl="sibTrans2D1" presStyleIdx="2" presStyleCnt="3"/>
      <dgm:spPr/>
    </dgm:pt>
    <dgm:pt modelId="{AA365E52-8348-4549-931F-36EA98AE76FC}" type="pres">
      <dgm:prSet presAssocID="{5BE53A75-C8A5-44A5-9882-5ECBD4DB825B}" presName="node" presStyleLbl="node1" presStyleIdx="3" presStyleCnt="4">
        <dgm:presLayoutVars>
          <dgm:bulletEnabled val="1"/>
        </dgm:presLayoutVars>
      </dgm:prSet>
      <dgm:spPr/>
    </dgm:pt>
  </dgm:ptLst>
  <dgm:cxnLst>
    <dgm:cxn modelId="{C6B90421-67DE-4240-8DC7-AF146A69C4AA}" type="presOf" srcId="{F8AF6140-BBDB-4E5B-8967-7A6F2AEB00E5}" destId="{D09E7CD1-3304-47AB-9BA5-16A6B97C3971}" srcOrd="0" destOrd="0" presId="urn:microsoft.com/office/officeart/2005/8/layout/process1"/>
    <dgm:cxn modelId="{D50BF721-FBFF-40B1-850E-71F250D43ADF}" srcId="{F8AF6140-BBDB-4E5B-8967-7A6F2AEB00E5}" destId="{5BE53A75-C8A5-44A5-9882-5ECBD4DB825B}" srcOrd="3" destOrd="0" parTransId="{906B6EF7-B8B8-4AC3-BDDE-688D1F6B7AED}" sibTransId="{55BE8878-23AB-4A28-B0A1-61F7924F4046}"/>
    <dgm:cxn modelId="{91E2E828-AD63-4503-AA18-4A5136B1DA29}" type="presOf" srcId="{5BE53A75-C8A5-44A5-9882-5ECBD4DB825B}" destId="{AA365E52-8348-4549-931F-36EA98AE76FC}" srcOrd="0" destOrd="0" presId="urn:microsoft.com/office/officeart/2005/8/layout/process1"/>
    <dgm:cxn modelId="{4A2B952A-E1F4-44F1-80D9-98252EE36927}" type="presOf" srcId="{DEFB079B-0DFE-4A07-98EA-836F6119D800}" destId="{52D9DECD-7169-4FA0-9FCD-559D9D6B946B}" srcOrd="0" destOrd="0" presId="urn:microsoft.com/office/officeart/2005/8/layout/process1"/>
    <dgm:cxn modelId="{B69DE744-EA46-45C4-B986-DFBD3D934057}" type="presOf" srcId="{0B11CFD3-641E-4E5B-B0DB-922665A8ADFB}" destId="{CD0B98A5-E74C-4176-B729-BBA2B820A370}" srcOrd="0" destOrd="0" presId="urn:microsoft.com/office/officeart/2005/8/layout/process1"/>
    <dgm:cxn modelId="{EBA7A76A-4812-43BF-932F-193C98F18B9D}" type="presOf" srcId="{E8F15F90-49FB-4C6A-A8BE-9999EA5D9C91}" destId="{A18A3B35-7617-428E-8B8B-E984D31ED2E7}" srcOrd="0" destOrd="0" presId="urn:microsoft.com/office/officeart/2005/8/layout/process1"/>
    <dgm:cxn modelId="{D4E5D96E-553B-4612-B7E8-7B058CE5790D}" type="presOf" srcId="{694771E0-DC6F-4E9B-99C1-86D7479DD099}" destId="{454DC1F5-94AF-4EC4-B66C-581429711D81}" srcOrd="0" destOrd="0" presId="urn:microsoft.com/office/officeart/2005/8/layout/process1"/>
    <dgm:cxn modelId="{F9E0B685-EF0C-4F0F-B3BF-24FDA3C04038}" type="presOf" srcId="{0B11CFD3-641E-4E5B-B0DB-922665A8ADFB}" destId="{46E6DC1A-2ADC-428D-9CA4-D512DEBF09F0}" srcOrd="1" destOrd="0" presId="urn:microsoft.com/office/officeart/2005/8/layout/process1"/>
    <dgm:cxn modelId="{7C47469F-3C2E-4391-872A-F05DB171394F}" type="presOf" srcId="{9612FD31-EE11-4A1B-86D5-8071F5876D0E}" destId="{0704AF74-30F0-4B8D-A42E-15142F422F64}" srcOrd="0" destOrd="0" presId="urn:microsoft.com/office/officeart/2005/8/layout/process1"/>
    <dgm:cxn modelId="{8CA002A5-63E9-43B7-90A9-82DB70A4F069}" type="presOf" srcId="{E8F15F90-49FB-4C6A-A8BE-9999EA5D9C91}" destId="{13CA3B71-AE59-4031-8644-339E7356770F}" srcOrd="1" destOrd="0" presId="urn:microsoft.com/office/officeart/2005/8/layout/process1"/>
    <dgm:cxn modelId="{FA6590B9-EF71-40C3-AA72-8B5543221560}" type="presOf" srcId="{694771E0-DC6F-4E9B-99C1-86D7479DD099}" destId="{BD2DFCB5-4AA4-4E24-9E12-A8CBFE746A41}" srcOrd="1" destOrd="0" presId="urn:microsoft.com/office/officeart/2005/8/layout/process1"/>
    <dgm:cxn modelId="{31235FD9-B02E-466C-9C56-F10C2DCB69EE}" srcId="{F8AF6140-BBDB-4E5B-8967-7A6F2AEB00E5}" destId="{49C05B09-6074-420E-8A1D-EED6676F2B19}" srcOrd="1" destOrd="0" parTransId="{A91EDF9F-2E7E-4496-B909-217AB04D3FC9}" sibTransId="{0B11CFD3-641E-4E5B-B0DB-922665A8ADFB}"/>
    <dgm:cxn modelId="{18E615DB-8EF2-43A8-847B-082539BF75E4}" type="presOf" srcId="{49C05B09-6074-420E-8A1D-EED6676F2B19}" destId="{0EB5F326-D1F8-4D01-B0C0-A39168C9A8EC}" srcOrd="0" destOrd="0" presId="urn:microsoft.com/office/officeart/2005/8/layout/process1"/>
    <dgm:cxn modelId="{AAE387DE-D722-4D07-9D36-E72727C8B2E6}" srcId="{F8AF6140-BBDB-4E5B-8967-7A6F2AEB00E5}" destId="{DEFB079B-0DFE-4A07-98EA-836F6119D800}" srcOrd="2" destOrd="0" parTransId="{9187AD9C-9C7B-4BDE-A5A3-8981CC4ADE98}" sibTransId="{E8F15F90-49FB-4C6A-A8BE-9999EA5D9C91}"/>
    <dgm:cxn modelId="{569101EF-561A-4BC4-A354-BA39A5B8A6F1}" srcId="{F8AF6140-BBDB-4E5B-8967-7A6F2AEB00E5}" destId="{9612FD31-EE11-4A1B-86D5-8071F5876D0E}" srcOrd="0" destOrd="0" parTransId="{272CE099-F1CD-4C7E-99B5-B76F7B889F83}" sibTransId="{694771E0-DC6F-4E9B-99C1-86D7479DD099}"/>
    <dgm:cxn modelId="{6C5B7ECB-B325-4D54-8D73-2B9CE7922352}" type="presParOf" srcId="{D09E7CD1-3304-47AB-9BA5-16A6B97C3971}" destId="{0704AF74-30F0-4B8D-A42E-15142F422F64}" srcOrd="0" destOrd="0" presId="urn:microsoft.com/office/officeart/2005/8/layout/process1"/>
    <dgm:cxn modelId="{AA56BA54-BFDD-48AF-BED6-5E0A6D158AFC}" type="presParOf" srcId="{D09E7CD1-3304-47AB-9BA5-16A6B97C3971}" destId="{454DC1F5-94AF-4EC4-B66C-581429711D81}" srcOrd="1" destOrd="0" presId="urn:microsoft.com/office/officeart/2005/8/layout/process1"/>
    <dgm:cxn modelId="{8979298B-E78F-49B4-8505-0E89F9E6A1F6}" type="presParOf" srcId="{454DC1F5-94AF-4EC4-B66C-581429711D81}" destId="{BD2DFCB5-4AA4-4E24-9E12-A8CBFE746A41}" srcOrd="0" destOrd="0" presId="urn:microsoft.com/office/officeart/2005/8/layout/process1"/>
    <dgm:cxn modelId="{0997E7EB-BC74-4336-9134-BE391934D63B}" type="presParOf" srcId="{D09E7CD1-3304-47AB-9BA5-16A6B97C3971}" destId="{0EB5F326-D1F8-4D01-B0C0-A39168C9A8EC}" srcOrd="2" destOrd="0" presId="urn:microsoft.com/office/officeart/2005/8/layout/process1"/>
    <dgm:cxn modelId="{43719D2C-1C2B-4E96-9618-F1BA5971A965}" type="presParOf" srcId="{D09E7CD1-3304-47AB-9BA5-16A6B97C3971}" destId="{CD0B98A5-E74C-4176-B729-BBA2B820A370}" srcOrd="3" destOrd="0" presId="urn:microsoft.com/office/officeart/2005/8/layout/process1"/>
    <dgm:cxn modelId="{96DEA0E8-962C-463F-8C36-4B07A6B8A11B}" type="presParOf" srcId="{CD0B98A5-E74C-4176-B729-BBA2B820A370}" destId="{46E6DC1A-2ADC-428D-9CA4-D512DEBF09F0}" srcOrd="0" destOrd="0" presId="urn:microsoft.com/office/officeart/2005/8/layout/process1"/>
    <dgm:cxn modelId="{71DA07FF-4AD7-48DF-AD07-5147D2E21C7E}" type="presParOf" srcId="{D09E7CD1-3304-47AB-9BA5-16A6B97C3971}" destId="{52D9DECD-7169-4FA0-9FCD-559D9D6B946B}" srcOrd="4" destOrd="0" presId="urn:microsoft.com/office/officeart/2005/8/layout/process1"/>
    <dgm:cxn modelId="{2D4D6845-722E-455B-ADD4-318094DB4C0D}" type="presParOf" srcId="{D09E7CD1-3304-47AB-9BA5-16A6B97C3971}" destId="{A18A3B35-7617-428E-8B8B-E984D31ED2E7}" srcOrd="5" destOrd="0" presId="urn:microsoft.com/office/officeart/2005/8/layout/process1"/>
    <dgm:cxn modelId="{08E2183B-21D2-453C-9F2C-D8AFAD2273CC}" type="presParOf" srcId="{A18A3B35-7617-428E-8B8B-E984D31ED2E7}" destId="{13CA3B71-AE59-4031-8644-339E7356770F}" srcOrd="0" destOrd="0" presId="urn:microsoft.com/office/officeart/2005/8/layout/process1"/>
    <dgm:cxn modelId="{37BD0962-5DB1-4D5E-9C25-002E097BADDC}" type="presParOf" srcId="{D09E7CD1-3304-47AB-9BA5-16A6B97C3971}" destId="{AA365E52-8348-4549-931F-36EA98AE76F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055E7-2211-4208-B40C-162AD6679F28}">
      <dsp:nvSpPr>
        <dsp:cNvPr id="0" name=""/>
        <dsp:cNvSpPr/>
      </dsp:nvSpPr>
      <dsp:spPr>
        <a:xfrm>
          <a:off x="251983" y="619183"/>
          <a:ext cx="3423183" cy="2823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90000"/>
              <a:lumOff val="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900" kern="1200" dirty="0"/>
            <a:t>Apziņošana tikai Jelgavas teritorijā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900" kern="1200" dirty="0"/>
            <a:t>Balstīta uz upes sensoriem (reāllaika ūdens līmeņa mērījumi).
Brīdinājumi vairāk reaģējoši, ne prognozējoši</a:t>
          </a:r>
        </a:p>
      </dsp:txBody>
      <dsp:txXfrm>
        <a:off x="316957" y="684157"/>
        <a:ext cx="3293235" cy="2088429"/>
      </dsp:txXfrm>
    </dsp:sp>
    <dsp:sp modelId="{DAC00CD5-3432-4F30-8616-0019F6E851E7}">
      <dsp:nvSpPr>
        <dsp:cNvPr id="0" name=""/>
        <dsp:cNvSpPr/>
      </dsp:nvSpPr>
      <dsp:spPr>
        <a:xfrm>
          <a:off x="2381237" y="1122473"/>
          <a:ext cx="3464392" cy="3464392"/>
        </a:xfrm>
        <a:prstGeom prst="leftCircularArrow">
          <a:avLst>
            <a:gd name="adj1" fmla="val 2556"/>
            <a:gd name="adj2" fmla="val 310152"/>
            <a:gd name="adj3" fmla="val 1935124"/>
            <a:gd name="adj4" fmla="val 8873951"/>
            <a:gd name="adj5" fmla="val 298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CC6C0-7DE2-474F-9A22-E7808E985803}">
      <dsp:nvSpPr>
        <dsp:cNvPr id="0" name=""/>
        <dsp:cNvSpPr/>
      </dsp:nvSpPr>
      <dsp:spPr>
        <a:xfrm>
          <a:off x="1571206" y="2804703"/>
          <a:ext cx="2312233" cy="919499"/>
        </a:xfrm>
        <a:prstGeom prst="roundRect">
          <a:avLst>
            <a:gd name="adj" fmla="val 10000"/>
          </a:avLst>
        </a:prstGeom>
        <a:solidFill>
          <a:schemeClr val="tx2">
            <a:lumMod val="90000"/>
            <a:lumOff val="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Jelgavas brīdināšanas sistēma</a:t>
          </a:r>
        </a:p>
      </dsp:txBody>
      <dsp:txXfrm>
        <a:off x="1598137" y="2831634"/>
        <a:ext cx="2258371" cy="865637"/>
      </dsp:txXfrm>
    </dsp:sp>
    <dsp:sp modelId="{9A02F1CC-D7DC-42C4-82F6-5068403AB360}">
      <dsp:nvSpPr>
        <dsp:cNvPr id="0" name=""/>
        <dsp:cNvSpPr/>
      </dsp:nvSpPr>
      <dsp:spPr>
        <a:xfrm>
          <a:off x="4422095" y="648299"/>
          <a:ext cx="3423600" cy="2827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A20E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900" kern="1200" dirty="0"/>
            <a:t>Aptver visu Zemgales plānošanas reģionu
Balstīta uz modelēšanas un LVĢMC prognožu datiem
Vienīgā Latvijā, kas apvieno modelēšanu, adresāciju un lokālo apziņošanu</a:t>
          </a:r>
        </a:p>
      </dsp:txBody>
      <dsp:txXfrm>
        <a:off x="4487173" y="1319359"/>
        <a:ext cx="3293444" cy="2091778"/>
      </dsp:txXfrm>
    </dsp:sp>
    <dsp:sp modelId="{102E6972-1061-4FEE-B41F-05824094DF84}">
      <dsp:nvSpPr>
        <dsp:cNvPr id="0" name=""/>
        <dsp:cNvSpPr/>
      </dsp:nvSpPr>
      <dsp:spPr>
        <a:xfrm>
          <a:off x="5704574" y="253142"/>
          <a:ext cx="2312233" cy="919499"/>
        </a:xfrm>
        <a:prstGeom prst="roundRect">
          <a:avLst>
            <a:gd name="adj" fmla="val 10000"/>
          </a:avLst>
        </a:prstGeom>
        <a:solidFill>
          <a:srgbClr val="A20E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Agrīnās apziņošanas sistēma Zemgales reģionam</a:t>
          </a:r>
        </a:p>
      </dsp:txBody>
      <dsp:txXfrm>
        <a:off x="5731505" y="280073"/>
        <a:ext cx="2258371" cy="865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4AF74-30F0-4B8D-A42E-15142F422F64}">
      <dsp:nvSpPr>
        <dsp:cNvPr id="0" name=""/>
        <dsp:cNvSpPr/>
      </dsp:nvSpPr>
      <dsp:spPr>
        <a:xfrm>
          <a:off x="4621" y="556416"/>
          <a:ext cx="2020453" cy="1212272"/>
        </a:xfrm>
        <a:prstGeom prst="roundRect">
          <a:avLst>
            <a:gd name="adj" fmla="val 10000"/>
          </a:avLst>
        </a:prstGeom>
        <a:solidFill>
          <a:srgbClr val="A20E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Datu saņemšana</a:t>
          </a:r>
        </a:p>
      </dsp:txBody>
      <dsp:txXfrm>
        <a:off x="40127" y="591922"/>
        <a:ext cx="1949441" cy="1141260"/>
      </dsp:txXfrm>
    </dsp:sp>
    <dsp:sp modelId="{454DC1F5-94AF-4EC4-B66C-581429711D81}">
      <dsp:nvSpPr>
        <dsp:cNvPr id="0" name=""/>
        <dsp:cNvSpPr/>
      </dsp:nvSpPr>
      <dsp:spPr>
        <a:xfrm>
          <a:off x="2227119" y="9120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/>
        </a:p>
      </dsp:txBody>
      <dsp:txXfrm>
        <a:off x="2227119" y="1012230"/>
        <a:ext cx="299835" cy="300644"/>
      </dsp:txXfrm>
    </dsp:sp>
    <dsp:sp modelId="{0EB5F326-D1F8-4D01-B0C0-A39168C9A8EC}">
      <dsp:nvSpPr>
        <dsp:cNvPr id="0" name=""/>
        <dsp:cNvSpPr/>
      </dsp:nvSpPr>
      <dsp:spPr>
        <a:xfrm>
          <a:off x="2833255" y="556416"/>
          <a:ext cx="2020453" cy="1212272"/>
        </a:xfrm>
        <a:prstGeom prst="roundRect">
          <a:avLst>
            <a:gd name="adj" fmla="val 10000"/>
          </a:avLst>
        </a:prstGeom>
        <a:solidFill>
          <a:srgbClr val="A20E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Plūdu modelēšana</a:t>
          </a:r>
        </a:p>
      </dsp:txBody>
      <dsp:txXfrm>
        <a:off x="2868761" y="591922"/>
        <a:ext cx="1949441" cy="1141260"/>
      </dsp:txXfrm>
    </dsp:sp>
    <dsp:sp modelId="{CD0B98A5-E74C-4176-B729-BBA2B820A370}">
      <dsp:nvSpPr>
        <dsp:cNvPr id="0" name=""/>
        <dsp:cNvSpPr/>
      </dsp:nvSpPr>
      <dsp:spPr>
        <a:xfrm>
          <a:off x="5055754" y="9120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/>
        </a:p>
      </dsp:txBody>
      <dsp:txXfrm>
        <a:off x="5055754" y="1012230"/>
        <a:ext cx="299835" cy="300644"/>
      </dsp:txXfrm>
    </dsp:sp>
    <dsp:sp modelId="{52D9DECD-7169-4FA0-9FCD-559D9D6B946B}">
      <dsp:nvSpPr>
        <dsp:cNvPr id="0" name=""/>
        <dsp:cNvSpPr/>
      </dsp:nvSpPr>
      <dsp:spPr>
        <a:xfrm>
          <a:off x="5661890" y="556416"/>
          <a:ext cx="2020453" cy="1212272"/>
        </a:xfrm>
        <a:prstGeom prst="roundRect">
          <a:avLst>
            <a:gd name="adj" fmla="val 10000"/>
          </a:avLst>
        </a:prstGeom>
        <a:solidFill>
          <a:srgbClr val="A20E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Rezultāti ielasīti sistēmā</a:t>
          </a:r>
        </a:p>
      </dsp:txBody>
      <dsp:txXfrm>
        <a:off x="5697396" y="591922"/>
        <a:ext cx="1949441" cy="1141260"/>
      </dsp:txXfrm>
    </dsp:sp>
    <dsp:sp modelId="{A18A3B35-7617-428E-8B8B-E984D31ED2E7}">
      <dsp:nvSpPr>
        <dsp:cNvPr id="0" name=""/>
        <dsp:cNvSpPr/>
      </dsp:nvSpPr>
      <dsp:spPr>
        <a:xfrm>
          <a:off x="7884389" y="91201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900" kern="1200"/>
        </a:p>
      </dsp:txBody>
      <dsp:txXfrm>
        <a:off x="7884389" y="1012230"/>
        <a:ext cx="299835" cy="300644"/>
      </dsp:txXfrm>
    </dsp:sp>
    <dsp:sp modelId="{AA365E52-8348-4549-931F-36EA98AE76FC}">
      <dsp:nvSpPr>
        <dsp:cNvPr id="0" name=""/>
        <dsp:cNvSpPr/>
      </dsp:nvSpPr>
      <dsp:spPr>
        <a:xfrm>
          <a:off x="8490525" y="556416"/>
          <a:ext cx="2020453" cy="1212272"/>
        </a:xfrm>
        <a:prstGeom prst="roundRect">
          <a:avLst>
            <a:gd name="adj" fmla="val 10000"/>
          </a:avLst>
        </a:prstGeom>
        <a:solidFill>
          <a:srgbClr val="A20E2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Brīdinājumu nosūtīšana</a:t>
          </a:r>
        </a:p>
      </dsp:txBody>
      <dsp:txXfrm>
        <a:off x="8526031" y="591922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C0DA-3649-4FCF-8D57-0D4A50C3DACC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2124-C9B5-4D64-B857-2A247D5981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197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22124-C9B5-4D64-B857-2A247D5981C2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5998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F0C2-1D1E-1B00-8BA0-D4D43BFE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C5A43-B3A9-1C07-AA0D-DB4A1AA32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814F-7894-860B-A2A2-DC9FA984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45C85-7F6D-5076-11B0-EBA0653A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0D3D-1AA8-6269-F382-09F70181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382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F1B-ECF9-9DF8-7F9D-2EFE145B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C0036-8502-C6B2-3D1E-F9414629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914C-81DF-C28F-1090-76734862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58EA-21CB-709A-F54F-23C55EA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F94D7-8C98-1AB3-984F-CF8DCDC9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545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05D5B7-394F-9EDE-3B70-6FD5A1EF6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9D885-2FC9-13BB-F224-D0C02627E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6A2B-5EFA-AE9F-3454-F7A00D11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FDAB-86C0-CD20-0DCA-70492796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1B9E-B872-91F4-8DC4-E5B9A2BE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780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566F-3804-C168-2A9F-55CDBF12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BCD1-BBFF-A959-0C1F-44ACF65F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9325-C472-621E-708D-1E47AD7C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E9755-F5DB-5440-160E-31FC1EF5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1596-17EA-61F3-1ED9-8A3DEAC6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267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AE3-AEAC-732D-1FCF-AD4E1245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E3EC2-4B9F-2C02-EBF0-1CFC9828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2C4BB-D644-5422-652E-CE141517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99A3C-C4B6-AA39-2C04-1C70C92E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58252-612B-7D73-8816-8DF7704E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073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603D-31EC-9A22-37BF-0E4AA3CF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978D0-D46A-76EA-6B28-40DF2733E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FCC3D-DC6B-3A70-DE3E-A4521FF0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C411D-A25C-CDC5-98D8-657AFA2D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2E007-DEC0-18BE-0CBB-7EA3AEEE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98122-832F-6DF8-735F-CB0CC22E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91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093B-6DFD-2319-895C-A90D909A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CD50E-EAAE-93DE-D650-1196F568C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CF05A-51C6-766E-7589-65DB4A86D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5F0D2-B91F-776D-8F20-C09E18D63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2BAC5-F831-C9B4-4195-556858497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B8810-0CFD-E38B-C6D6-E50734D8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E9A96-E628-6C44-F7F8-BE1686F5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56DCF-9B70-51BD-B60D-B500C123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83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CFE8-D57F-99C7-2BF9-2733FE37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6C4BE-A8F6-D0E8-3916-D0F963C2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613CA-5C43-2EE5-CA1D-E5BE23E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09A9AE-4B3D-9C4A-08E8-17CD085C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97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5934D-03ED-287A-B174-27725719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9F287-AC1D-A509-29F1-0A2BC1FD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73C25-1E09-1CF9-85B1-23E675BA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3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5FB8F-761E-9574-8979-10C9CB6F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0B96A-0E10-84C3-BE37-F36D2162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A9AF4-C05D-D271-9888-4F4BBDFA9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FDC4-260C-BD4D-607D-C2AA26F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A7348-D65E-8FBE-0A3F-9996583A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97F70-6CAC-1DC6-FCCB-AD0C232E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00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9072-18D5-A4E7-B009-412F84E1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0EC56-430E-308A-A53E-6023C2634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E5B8D-C86A-4587-70E1-F6A3056C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FE20-3DBB-DA14-A64F-A2D26EBC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530A-D66C-C2C4-0843-FB711B21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0279C-53D4-D278-E9D9-A5032006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47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45888-867E-F5BC-5196-922A636C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3A20-B4CA-8E79-D447-08F01E09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4858B-7BD2-1408-5EEE-7997E04D7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4264C8-DDA3-4D04-A038-381BF7299FF2}" type="datetimeFigureOut">
              <a:rPr lang="lv-LV" smtClean="0"/>
              <a:t>02.09.2025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39ABB-C137-1F71-5E60-D3A977C19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7B355-1F38-D753-102B-3A3FA9F2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C8B92B-F675-47C8-AE54-17942F03532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49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017560" y="0"/>
            <a:ext cx="4782960" cy="4642834"/>
            <a:chOff x="0" y="0"/>
            <a:chExt cx="9565920" cy="9285668"/>
          </a:xfrm>
          <a:solidFill>
            <a:srgbClr val="A20E2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7409040" y="792050"/>
            <a:ext cx="4782960" cy="6065950"/>
            <a:chOff x="0" y="0"/>
            <a:chExt cx="9565920" cy="1213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lv-LV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5800" y="2141610"/>
            <a:ext cx="527875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lv-LV" sz="6000" b="1" dirty="0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Agrīnās apziņošanas sistēma</a:t>
            </a:r>
            <a:endParaRPr lang="en-US" sz="6000" b="1" dirty="0">
              <a:solidFill>
                <a:srgbClr val="A20E2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9BD118-4ABF-5478-9CEE-9BC8B82C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31" t="4491" r="38928" b="4989"/>
          <a:stretch>
            <a:fillRect/>
          </a:stretch>
        </p:blipFill>
        <p:spPr>
          <a:xfrm>
            <a:off x="7409040" y="1"/>
            <a:ext cx="4782960" cy="68580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116266" y="3782266"/>
            <a:ext cx="3075734" cy="3075734"/>
            <a:chOff x="0" y="0"/>
            <a:chExt cx="6151468" cy="6151468"/>
          </a:xfrm>
          <a:solidFill>
            <a:srgbClr val="A20E20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51499" cy="6151499"/>
            </a:xfrm>
            <a:custGeom>
              <a:avLst/>
              <a:gdLst/>
              <a:ahLst/>
              <a:cxnLst/>
              <a:rect l="l" t="t" r="r" b="b"/>
              <a:pathLst>
                <a:path w="6151499" h="6151499">
                  <a:moveTo>
                    <a:pt x="6151499" y="6151499"/>
                  </a:moveTo>
                  <a:lnTo>
                    <a:pt x="6151499" y="0"/>
                  </a:lnTo>
                  <a:lnTo>
                    <a:pt x="0" y="61514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lv-LV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5800" y="4757716"/>
            <a:ext cx="320344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lv-LV" sz="1866" spc="-37" dirty="0">
                <a:solidFill>
                  <a:srgbClr val="000000"/>
                </a:solidFill>
                <a:ea typeface="Futura"/>
                <a:cs typeface="Futura"/>
                <a:sym typeface="Futura"/>
              </a:rPr>
              <a:t>Jelgavas digitālais centrs</a:t>
            </a:r>
            <a:endParaRPr lang="en-US" sz="1866" spc="-37" dirty="0">
              <a:solidFill>
                <a:srgbClr val="000000"/>
              </a:solidFill>
              <a:ea typeface="Futura"/>
              <a:cs typeface="Futura"/>
              <a:sym typeface="Futura"/>
            </a:endParaRP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20C35638-6600-16BA-5851-D35010F81EBB}"/>
              </a:ext>
            </a:extLst>
          </p:cNvPr>
          <p:cNvGrpSpPr/>
          <p:nvPr/>
        </p:nvGrpSpPr>
        <p:grpSpPr>
          <a:xfrm>
            <a:off x="5017560" y="-1529359"/>
            <a:ext cx="4782961" cy="4642816"/>
            <a:chOff x="1748043" y="-1703308"/>
            <a:chExt cx="9565894" cy="9285606"/>
          </a:xfrm>
          <a:solidFill>
            <a:srgbClr val="A20E20"/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EB2F426-D720-C0C0-0FED-642F506E383F}"/>
                </a:ext>
              </a:extLst>
            </p:cNvPr>
            <p:cNvSpPr/>
            <p:nvPr/>
          </p:nvSpPr>
          <p:spPr>
            <a:xfrm>
              <a:off x="1748043" y="-1703308"/>
              <a:ext cx="9565894" cy="9285606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lv-LV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12F5A4D-1AC0-BED4-FEBC-A8048D70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429" y="5779201"/>
            <a:ext cx="1589394" cy="891612"/>
          </a:xfrm>
          <a:prstGeom prst="rect">
            <a:avLst/>
          </a:prstGeom>
        </p:spPr>
      </p:pic>
      <p:pic>
        <p:nvPicPr>
          <p:cNvPr id="29" name="image5.jpg">
            <a:extLst>
              <a:ext uri="{FF2B5EF4-FFF2-40B4-BE49-F238E27FC236}">
                <a16:creationId xmlns:a16="http://schemas.microsoft.com/office/drawing/2014/main" id="{DA4D8D44-E4D1-EE99-2956-CC7E4341C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21235" y="5883380"/>
            <a:ext cx="980089" cy="650332"/>
          </a:xfrm>
          <a:prstGeom prst="rect">
            <a:avLst/>
          </a:prstGeom>
        </p:spPr>
      </p:pic>
      <p:pic>
        <p:nvPicPr>
          <p:cNvPr id="31" name="Picture 30" descr="A logo with a red and blue bird&#10;&#10;AI-generated content may be incorrect.">
            <a:extLst>
              <a:ext uri="{FF2B5EF4-FFF2-40B4-BE49-F238E27FC236}">
                <a16:creationId xmlns:a16="http://schemas.microsoft.com/office/drawing/2014/main" id="{93A44AF4-F491-FD81-99DF-C7E97C80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8" y="5793813"/>
            <a:ext cx="1589394" cy="829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5139074" y="-274996"/>
            <a:ext cx="12374870" cy="5703443"/>
            <a:chOff x="0" y="0"/>
            <a:chExt cx="406400" cy="187305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85800" y="2026603"/>
            <a:ext cx="5250890" cy="2359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7666" b="1" dirty="0">
                <a:solidFill>
                  <a:srgbClr val="A20E20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Paldies par uzmanību!</a:t>
            </a:r>
            <a:r>
              <a:rPr lang="en-US" sz="7666" b="1" dirty="0">
                <a:solidFill>
                  <a:srgbClr val="A20E20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7951A9-4BC8-BBF5-F39A-5996D07B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" r="4113"/>
          <a:stretch>
            <a:fillRect/>
          </a:stretch>
        </p:blipFill>
        <p:spPr>
          <a:xfrm>
            <a:off x="6249404" y="1048598"/>
            <a:ext cx="8277784" cy="6858000"/>
          </a:xfrm>
          <a:custGeom>
            <a:avLst/>
            <a:gdLst>
              <a:gd name="connsiteX0" fmla="*/ 3429000 w 8277784"/>
              <a:gd name="connsiteY0" fmla="*/ 0 h 6858000"/>
              <a:gd name="connsiteX1" fmla="*/ 8277784 w 8277784"/>
              <a:gd name="connsiteY1" fmla="*/ 0 h 6858000"/>
              <a:gd name="connsiteX2" fmla="*/ 4848784 w 8277784"/>
              <a:gd name="connsiteY2" fmla="*/ 3429000 h 6858000"/>
              <a:gd name="connsiteX3" fmla="*/ 8277784 w 8277784"/>
              <a:gd name="connsiteY3" fmla="*/ 6858000 h 6858000"/>
              <a:gd name="connsiteX4" fmla="*/ 3429000 w 8277784"/>
              <a:gd name="connsiteY4" fmla="*/ 6858000 h 6858000"/>
              <a:gd name="connsiteX5" fmla="*/ 0 w 8277784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77784" h="6858000">
                <a:moveTo>
                  <a:pt x="3429000" y="0"/>
                </a:moveTo>
                <a:lnTo>
                  <a:pt x="8277784" y="0"/>
                </a:lnTo>
                <a:lnTo>
                  <a:pt x="4848784" y="3429000"/>
                </a:lnTo>
                <a:lnTo>
                  <a:pt x="8277784" y="6858000"/>
                </a:lnTo>
                <a:lnTo>
                  <a:pt x="3429000" y="6858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8" name="Group 8"/>
          <p:cNvGrpSpPr/>
          <p:nvPr/>
        </p:nvGrpSpPr>
        <p:grpSpPr>
          <a:xfrm>
            <a:off x="5540038" y="4536396"/>
            <a:ext cx="5037228" cy="2321604"/>
            <a:chOff x="0" y="0"/>
            <a:chExt cx="406400" cy="187305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80000"/>
              </a:schemeClr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0BCA28B-90B1-594A-3E5E-D577D23D9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99" y="5454882"/>
            <a:ext cx="1589394" cy="891612"/>
          </a:xfrm>
          <a:prstGeom prst="rect">
            <a:avLst/>
          </a:prstGeom>
        </p:spPr>
      </p:pic>
      <p:pic>
        <p:nvPicPr>
          <p:cNvPr id="33" name="image5.jpg">
            <a:extLst>
              <a:ext uri="{FF2B5EF4-FFF2-40B4-BE49-F238E27FC236}">
                <a16:creationId xmlns:a16="http://schemas.microsoft.com/office/drawing/2014/main" id="{D7EE673D-55E0-9C5C-DAE9-96AE45995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1805" y="5559061"/>
            <a:ext cx="980089" cy="650332"/>
          </a:xfrm>
          <a:prstGeom prst="rect">
            <a:avLst/>
          </a:prstGeom>
        </p:spPr>
      </p:pic>
      <p:pic>
        <p:nvPicPr>
          <p:cNvPr id="34" name="Picture 33" descr="A logo with a red and blue bird&#10;&#10;AI-generated content may be incorrect.">
            <a:extLst>
              <a:ext uri="{FF2B5EF4-FFF2-40B4-BE49-F238E27FC236}">
                <a16:creationId xmlns:a16="http://schemas.microsoft.com/office/drawing/2014/main" id="{5DDAEF7C-1F52-E3C4-B2F1-DD2B11857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98" y="5469494"/>
            <a:ext cx="1589394" cy="829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29414" y="3169642"/>
            <a:ext cx="1762362" cy="1762362"/>
            <a:chOff x="0" y="0"/>
            <a:chExt cx="3524724" cy="3524724"/>
          </a:xfrm>
          <a:solidFill>
            <a:srgbClr val="A20E2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524758" cy="3524758"/>
            </a:xfrm>
            <a:custGeom>
              <a:avLst/>
              <a:gdLst/>
              <a:ahLst/>
              <a:cxnLst/>
              <a:rect l="l" t="t" r="r" b="b"/>
              <a:pathLst>
                <a:path w="3524758" h="3524758">
                  <a:moveTo>
                    <a:pt x="0" y="1762379"/>
                  </a:moveTo>
                  <a:lnTo>
                    <a:pt x="1762379" y="0"/>
                  </a:lnTo>
                  <a:lnTo>
                    <a:pt x="3524758" y="1762379"/>
                  </a:lnTo>
                  <a:lnTo>
                    <a:pt x="1762379" y="35247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214819" y="2184235"/>
            <a:ext cx="1762362" cy="1762362"/>
            <a:chOff x="0" y="0"/>
            <a:chExt cx="3524724" cy="3524724"/>
          </a:xfrm>
          <a:solidFill>
            <a:srgbClr val="A20E20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3524758" cy="3524758"/>
            </a:xfrm>
            <a:custGeom>
              <a:avLst/>
              <a:gdLst/>
              <a:ahLst/>
              <a:cxnLst/>
              <a:rect l="l" t="t" r="r" b="b"/>
              <a:pathLst>
                <a:path w="3524758" h="3524758">
                  <a:moveTo>
                    <a:pt x="0" y="1762379"/>
                  </a:moveTo>
                  <a:lnTo>
                    <a:pt x="1762379" y="0"/>
                  </a:lnTo>
                  <a:lnTo>
                    <a:pt x="3524758" y="1762379"/>
                  </a:lnTo>
                  <a:lnTo>
                    <a:pt x="1762379" y="35247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00226" y="3169642"/>
            <a:ext cx="1762362" cy="1762362"/>
            <a:chOff x="0" y="0"/>
            <a:chExt cx="3524724" cy="3524724"/>
          </a:xfrm>
          <a:solidFill>
            <a:srgbClr val="A20E2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524758" cy="3524758"/>
            </a:xfrm>
            <a:custGeom>
              <a:avLst/>
              <a:gdLst/>
              <a:ahLst/>
              <a:cxnLst/>
              <a:rect l="l" t="t" r="r" b="b"/>
              <a:pathLst>
                <a:path w="3524758" h="3524758">
                  <a:moveTo>
                    <a:pt x="0" y="1762379"/>
                  </a:moveTo>
                  <a:lnTo>
                    <a:pt x="1762379" y="0"/>
                  </a:lnTo>
                  <a:lnTo>
                    <a:pt x="3524758" y="1762379"/>
                  </a:lnTo>
                  <a:lnTo>
                    <a:pt x="1762379" y="35247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14819" y="4155047"/>
            <a:ext cx="1762362" cy="1762362"/>
            <a:chOff x="0" y="0"/>
            <a:chExt cx="3524724" cy="3524724"/>
          </a:xfrm>
          <a:solidFill>
            <a:srgbClr val="A20E20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3524758" cy="3524758"/>
            </a:xfrm>
            <a:custGeom>
              <a:avLst/>
              <a:gdLst/>
              <a:ahLst/>
              <a:cxnLst/>
              <a:rect l="l" t="t" r="r" b="b"/>
              <a:pathLst>
                <a:path w="3524758" h="3524758">
                  <a:moveTo>
                    <a:pt x="0" y="1762379"/>
                  </a:moveTo>
                  <a:lnTo>
                    <a:pt x="1762379" y="0"/>
                  </a:lnTo>
                  <a:lnTo>
                    <a:pt x="3524758" y="1762379"/>
                  </a:lnTo>
                  <a:lnTo>
                    <a:pt x="1762379" y="352475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8229305" cy="1123643"/>
            <a:chOff x="0" y="0"/>
            <a:chExt cx="12192000" cy="15542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92000" cy="1554226"/>
            </a:xfrm>
            <a:custGeom>
              <a:avLst/>
              <a:gdLst/>
              <a:ahLst/>
              <a:cxnLst/>
              <a:rect l="l" t="t" r="r" b="b"/>
              <a:pathLst>
                <a:path w="12192000" h="1554226">
                  <a:moveTo>
                    <a:pt x="0" y="0"/>
                  </a:moveTo>
                  <a:lnTo>
                    <a:pt x="2458720" y="0"/>
                  </a:lnTo>
                  <a:lnTo>
                    <a:pt x="2600960" y="0"/>
                  </a:lnTo>
                  <a:lnTo>
                    <a:pt x="4871720" y="0"/>
                  </a:lnTo>
                  <a:lnTo>
                    <a:pt x="5059680" y="0"/>
                  </a:lnTo>
                  <a:lnTo>
                    <a:pt x="5603367" y="0"/>
                  </a:lnTo>
                  <a:lnTo>
                    <a:pt x="5623560" y="0"/>
                  </a:lnTo>
                  <a:lnTo>
                    <a:pt x="6355207" y="0"/>
                  </a:lnTo>
                  <a:lnTo>
                    <a:pt x="7330440" y="0"/>
                  </a:lnTo>
                  <a:lnTo>
                    <a:pt x="7472680" y="0"/>
                  </a:lnTo>
                  <a:lnTo>
                    <a:pt x="8062087" y="0"/>
                  </a:lnTo>
                  <a:lnTo>
                    <a:pt x="8082280" y="0"/>
                  </a:lnTo>
                  <a:lnTo>
                    <a:pt x="8204327" y="0"/>
                  </a:lnTo>
                  <a:lnTo>
                    <a:pt x="8224520" y="0"/>
                  </a:lnTo>
                  <a:lnTo>
                    <a:pt x="8813927" y="0"/>
                  </a:lnTo>
                  <a:lnTo>
                    <a:pt x="8956167" y="0"/>
                  </a:lnTo>
                  <a:lnTo>
                    <a:pt x="9931400" y="0"/>
                  </a:lnTo>
                  <a:lnTo>
                    <a:pt x="10663047" y="0"/>
                  </a:lnTo>
                  <a:lnTo>
                    <a:pt x="10683240" y="0"/>
                  </a:lnTo>
                  <a:lnTo>
                    <a:pt x="11414887" y="0"/>
                  </a:lnTo>
                  <a:lnTo>
                    <a:pt x="12192000" y="777113"/>
                  </a:lnTo>
                  <a:lnTo>
                    <a:pt x="11414887" y="1554226"/>
                  </a:lnTo>
                  <a:lnTo>
                    <a:pt x="10683240" y="1554226"/>
                  </a:lnTo>
                  <a:lnTo>
                    <a:pt x="10663047" y="1554226"/>
                  </a:lnTo>
                  <a:lnTo>
                    <a:pt x="9931400" y="1554226"/>
                  </a:lnTo>
                  <a:lnTo>
                    <a:pt x="8956167" y="1554226"/>
                  </a:lnTo>
                  <a:lnTo>
                    <a:pt x="8813927" y="1554226"/>
                  </a:lnTo>
                  <a:lnTo>
                    <a:pt x="8224520" y="1554226"/>
                  </a:lnTo>
                  <a:lnTo>
                    <a:pt x="8204326" y="1554226"/>
                  </a:lnTo>
                  <a:lnTo>
                    <a:pt x="8082280" y="1554226"/>
                  </a:lnTo>
                  <a:lnTo>
                    <a:pt x="8062087" y="1554226"/>
                  </a:lnTo>
                  <a:lnTo>
                    <a:pt x="7472680" y="1554226"/>
                  </a:lnTo>
                  <a:lnTo>
                    <a:pt x="7330440" y="1554226"/>
                  </a:lnTo>
                  <a:lnTo>
                    <a:pt x="6355207" y="1554226"/>
                  </a:lnTo>
                  <a:lnTo>
                    <a:pt x="5623560" y="1554226"/>
                  </a:lnTo>
                  <a:lnTo>
                    <a:pt x="5603367" y="1554226"/>
                  </a:lnTo>
                  <a:lnTo>
                    <a:pt x="5059680" y="1554226"/>
                  </a:lnTo>
                  <a:lnTo>
                    <a:pt x="4871720" y="1554226"/>
                  </a:lnTo>
                  <a:lnTo>
                    <a:pt x="2600960" y="1554226"/>
                  </a:lnTo>
                  <a:lnTo>
                    <a:pt x="2458720" y="1554226"/>
                  </a:lnTo>
                  <a:lnTo>
                    <a:pt x="0" y="155422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lv-LV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1608" y="0"/>
            <a:ext cx="902513" cy="1123643"/>
            <a:chOff x="0" y="0"/>
            <a:chExt cx="1248410" cy="1554290"/>
          </a:xfrm>
          <a:solidFill>
            <a:srgbClr val="A20E2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8410" cy="1554353"/>
            </a:xfrm>
            <a:custGeom>
              <a:avLst/>
              <a:gdLst/>
              <a:ahLst/>
              <a:cxnLst/>
              <a:rect l="l" t="t" r="r" b="b"/>
              <a:pathLst>
                <a:path w="1248410" h="1554353">
                  <a:moveTo>
                    <a:pt x="0" y="0"/>
                  </a:moveTo>
                  <a:lnTo>
                    <a:pt x="471297" y="0"/>
                  </a:lnTo>
                  <a:lnTo>
                    <a:pt x="1248410" y="777113"/>
                  </a:lnTo>
                  <a:lnTo>
                    <a:pt x="471297" y="1554353"/>
                  </a:lnTo>
                  <a:lnTo>
                    <a:pt x="0" y="155435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761033" y="3627971"/>
            <a:ext cx="640747" cy="637253"/>
          </a:xfrm>
          <a:custGeom>
            <a:avLst/>
            <a:gdLst/>
            <a:ahLst/>
            <a:cxnLst/>
            <a:rect l="l" t="t" r="r" b="b"/>
            <a:pathLst>
              <a:path w="961121" h="955879">
                <a:moveTo>
                  <a:pt x="0" y="0"/>
                </a:moveTo>
                <a:lnTo>
                  <a:pt x="961122" y="0"/>
                </a:lnTo>
                <a:lnTo>
                  <a:pt x="961122" y="955879"/>
                </a:lnTo>
                <a:lnTo>
                  <a:pt x="0" y="955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5" name="Freeform 15"/>
          <p:cNvSpPr/>
          <p:nvPr/>
        </p:nvSpPr>
        <p:spPr>
          <a:xfrm>
            <a:off x="4791968" y="3732196"/>
            <a:ext cx="637253" cy="637253"/>
          </a:xfrm>
          <a:custGeom>
            <a:avLst/>
            <a:gdLst/>
            <a:ahLst/>
            <a:cxnLst/>
            <a:rect l="l" t="t" r="r" b="b"/>
            <a:pathLst>
              <a:path w="955879" h="955879">
                <a:moveTo>
                  <a:pt x="0" y="0"/>
                </a:moveTo>
                <a:lnTo>
                  <a:pt x="955878" y="0"/>
                </a:lnTo>
                <a:lnTo>
                  <a:pt x="955878" y="955878"/>
                </a:lnTo>
                <a:lnTo>
                  <a:pt x="0" y="955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6" name="Freeform 16"/>
          <p:cNvSpPr/>
          <p:nvPr/>
        </p:nvSpPr>
        <p:spPr>
          <a:xfrm>
            <a:off x="5788960" y="4717602"/>
            <a:ext cx="614080" cy="637253"/>
          </a:xfrm>
          <a:custGeom>
            <a:avLst/>
            <a:gdLst/>
            <a:ahLst/>
            <a:cxnLst/>
            <a:rect l="l" t="t" r="r" b="b"/>
            <a:pathLst>
              <a:path w="921120" h="955879">
                <a:moveTo>
                  <a:pt x="0" y="0"/>
                </a:moveTo>
                <a:lnTo>
                  <a:pt x="921120" y="0"/>
                </a:lnTo>
                <a:lnTo>
                  <a:pt x="921120" y="955878"/>
                </a:lnTo>
                <a:lnTo>
                  <a:pt x="0" y="955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7" name="Freeform 17"/>
          <p:cNvSpPr/>
          <p:nvPr/>
        </p:nvSpPr>
        <p:spPr>
          <a:xfrm>
            <a:off x="5864852" y="2694653"/>
            <a:ext cx="462298" cy="637253"/>
          </a:xfrm>
          <a:custGeom>
            <a:avLst/>
            <a:gdLst/>
            <a:ahLst/>
            <a:cxnLst/>
            <a:rect l="l" t="t" r="r" b="b"/>
            <a:pathLst>
              <a:path w="693447" h="955879">
                <a:moveTo>
                  <a:pt x="0" y="0"/>
                </a:moveTo>
                <a:lnTo>
                  <a:pt x="693447" y="0"/>
                </a:lnTo>
                <a:lnTo>
                  <a:pt x="693447" y="955879"/>
                </a:lnTo>
                <a:lnTo>
                  <a:pt x="0" y="955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 dirty="0"/>
          </a:p>
        </p:txBody>
      </p:sp>
      <p:sp>
        <p:nvSpPr>
          <p:cNvPr id="18" name="TextBox 18"/>
          <p:cNvSpPr txBox="1"/>
          <p:nvPr/>
        </p:nvSpPr>
        <p:spPr>
          <a:xfrm>
            <a:off x="7962587" y="2020179"/>
            <a:ext cx="328797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lv-LV" sz="2400" b="1" dirty="0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IMPETUS projekts</a:t>
            </a:r>
            <a:endParaRPr lang="en-US" sz="2400" b="1" dirty="0">
              <a:solidFill>
                <a:srgbClr val="A20E2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2588" y="2369489"/>
            <a:ext cx="3287968" cy="172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lv-LV"/>
            </a:defPPr>
            <a:lvl1pPr algn="ctr">
              <a:defRPr sz="1600">
                <a:solidFill>
                  <a:srgbClr val="000000"/>
                </a:solidFill>
                <a:latin typeface="Futura"/>
                <a:ea typeface="Futura"/>
                <a:cs typeface="Futura"/>
              </a:defRPr>
            </a:lvl1pPr>
          </a:lstStyle>
          <a:p>
            <a:r>
              <a:rPr lang="lv-LV" dirty="0">
                <a:sym typeface="Futura"/>
              </a:rPr>
              <a:t>Sistēma izstrādāta projekta </a:t>
            </a:r>
            <a:r>
              <a:rPr lang="lv-LV" b="1" dirty="0">
                <a:sym typeface="Futura"/>
              </a:rPr>
              <a:t>IMPETUS</a:t>
            </a:r>
            <a:r>
              <a:rPr lang="lv-LV" dirty="0">
                <a:sym typeface="Futura"/>
              </a:rPr>
              <a:t> ietvaros, ko finansējusi Eiropas Savienība; </a:t>
            </a:r>
            <a:br>
              <a:rPr lang="lv-LV" dirty="0">
                <a:sym typeface="Futura"/>
              </a:rPr>
            </a:br>
            <a:r>
              <a:rPr lang="lv-LV" dirty="0">
                <a:sym typeface="Futura"/>
              </a:rPr>
              <a:t>īstenošanas laiks - 48 mēneši, no 2021. gada 1. oktobra līdz 2025. gada 30. septembrim</a:t>
            </a:r>
          </a:p>
          <a:p>
            <a:endParaRPr lang="en-US" dirty="0">
              <a:sym typeface="Futur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1745" y="1992738"/>
            <a:ext cx="328797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lv-LV" sz="2400" b="1" dirty="0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Kāpēc tas svarīgi?</a:t>
            </a:r>
            <a:endParaRPr lang="en-US" sz="2400" b="1" dirty="0">
              <a:solidFill>
                <a:srgbClr val="A20E2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24205" y="2369489"/>
            <a:ext cx="378305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Plūdi Latvijā – būtiskais klimata risks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Zemgale kā augsta riska teritorija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Vajadzība pēc ātras un uzticamas apziņošanas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1153" y="4421107"/>
            <a:ext cx="404406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err="1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Sistēmas</a:t>
            </a:r>
            <a:r>
              <a:rPr lang="en-US" sz="2400" b="1" dirty="0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</a:t>
            </a:r>
            <a:r>
              <a:rPr lang="en-US" sz="2400" b="1" dirty="0" err="1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funkcionalitāte</a:t>
            </a:r>
            <a:endParaRPr lang="en-US" sz="2400" b="1" dirty="0">
              <a:solidFill>
                <a:srgbClr val="A20E2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19203" y="4859269"/>
            <a:ext cx="328796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algn="ctr">
              <a:defRPr sz="1600">
                <a:solidFill>
                  <a:srgbClr val="000000"/>
                </a:solidFill>
                <a:latin typeface="Futura"/>
                <a:ea typeface="Futura"/>
                <a:cs typeface="Futura"/>
              </a:defRPr>
            </a:lvl1pPr>
          </a:lstStyle>
          <a:p>
            <a:r>
              <a:rPr lang="lv-LV" b="1" dirty="0">
                <a:sym typeface="Futura"/>
              </a:rPr>
              <a:t>Plūdu modelēšana</a:t>
            </a:r>
            <a:r>
              <a:rPr lang="lv-LV" dirty="0">
                <a:sym typeface="Futura"/>
              </a:rPr>
              <a:t> un applūstošo teritoriju noteikšana un attēlošana kartē, adrešu un īpašumu identificēšana riska zonā un </a:t>
            </a:r>
            <a:r>
              <a:rPr lang="lv-LV" b="1" dirty="0">
                <a:sym typeface="Futura"/>
              </a:rPr>
              <a:t>brīdinājumu izsūtīšana </a:t>
            </a:r>
            <a:r>
              <a:rPr lang="lv-LV" dirty="0">
                <a:sym typeface="Futura"/>
              </a:rPr>
              <a:t>iedzīvotājiem.</a:t>
            </a:r>
            <a:endParaRPr lang="en-US" dirty="0">
              <a:sym typeface="Futur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06809" y="4421108"/>
            <a:ext cx="328796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lv-LV" sz="2400" b="1" dirty="0">
                <a:solidFill>
                  <a:srgbClr val="A20E2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Sadarbība</a:t>
            </a:r>
            <a:endParaRPr lang="en-US" sz="2400" b="1" dirty="0">
              <a:solidFill>
                <a:srgbClr val="A20E2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006807" y="4770418"/>
            <a:ext cx="328796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lv-LV"/>
            </a:defPPr>
            <a:lvl1pPr algn="ctr">
              <a:defRPr sz="1600">
                <a:solidFill>
                  <a:srgbClr val="000000"/>
                </a:solidFill>
                <a:latin typeface="Futura"/>
                <a:ea typeface="Futura"/>
                <a:cs typeface="Futura"/>
              </a:defRPr>
            </a:lvl1pPr>
          </a:lstStyle>
          <a:p>
            <a:r>
              <a:rPr lang="lv-LV" dirty="0">
                <a:sym typeface="Futura"/>
              </a:rPr>
              <a:t>Sistēma tika izstrādāta sadarbībā </a:t>
            </a:r>
            <a:r>
              <a:rPr lang="en-US" dirty="0">
                <a:sym typeface="Futura"/>
              </a:rPr>
              <a:t>a</a:t>
            </a:r>
            <a:r>
              <a:rPr lang="lv-LV" dirty="0">
                <a:sym typeface="Futura"/>
              </a:rPr>
              <a:t>r </a:t>
            </a:r>
            <a:r>
              <a:rPr lang="lv-LV" b="1" dirty="0">
                <a:sym typeface="Futura"/>
              </a:rPr>
              <a:t>Zemgales plānošanas reģionu </a:t>
            </a:r>
            <a:r>
              <a:rPr lang="lv-LV" dirty="0">
                <a:sym typeface="Futura"/>
              </a:rPr>
              <a:t>(plūdu modelis) un  </a:t>
            </a:r>
            <a:r>
              <a:rPr lang="lv-LV" b="1" dirty="0">
                <a:sym typeface="Futura"/>
              </a:rPr>
              <a:t>Latvijas Vides ģeoloģijas un meteoroloģijas centru </a:t>
            </a:r>
            <a:r>
              <a:rPr lang="lv-LV" dirty="0">
                <a:sym typeface="Futura"/>
              </a:rPr>
              <a:t>(meteoroloģiskie dati)</a:t>
            </a:r>
          </a:p>
          <a:p>
            <a:endParaRPr lang="en-US" dirty="0">
              <a:sym typeface="Futura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62392" y="411870"/>
            <a:ext cx="664566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pt-BR" sz="2800" b="1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Kas ir Agrīnās apziņošanas sistēma?</a:t>
            </a:r>
            <a:endParaRPr lang="en-US" sz="2800" b="1" dirty="0">
              <a:solidFill>
                <a:srgbClr val="000000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35D0DF-FF2C-DFDF-4F60-00D36B7B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878"/>
          <a:stretch>
            <a:fillRect/>
          </a:stretch>
        </p:blipFill>
        <p:spPr bwMode="auto">
          <a:xfrm>
            <a:off x="4351958" y="-1351853"/>
            <a:ext cx="9132667" cy="3063880"/>
          </a:xfrm>
          <a:custGeom>
            <a:avLst/>
            <a:gdLst>
              <a:gd name="connsiteX0" fmla="*/ 0 w 9132667"/>
              <a:gd name="connsiteY0" fmla="*/ 0 h 3063880"/>
              <a:gd name="connsiteX1" fmla="*/ 9132667 w 9132667"/>
              <a:gd name="connsiteY1" fmla="*/ 0 h 3063880"/>
              <a:gd name="connsiteX2" fmla="*/ 9132667 w 9132667"/>
              <a:gd name="connsiteY2" fmla="*/ 775088 h 3063880"/>
              <a:gd name="connsiteX3" fmla="*/ 7291991 w 9132667"/>
              <a:gd name="connsiteY3" fmla="*/ 3063880 h 3063880"/>
              <a:gd name="connsiteX4" fmla="*/ 0 w 9132667"/>
              <a:gd name="connsiteY4" fmla="*/ 3063880 h 306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667" h="3063880">
                <a:moveTo>
                  <a:pt x="0" y="0"/>
                </a:moveTo>
                <a:lnTo>
                  <a:pt x="9132667" y="0"/>
                </a:lnTo>
                <a:lnTo>
                  <a:pt x="9132667" y="775088"/>
                </a:lnTo>
                <a:lnTo>
                  <a:pt x="7291991" y="3063880"/>
                </a:lnTo>
                <a:lnTo>
                  <a:pt x="0" y="3063880"/>
                </a:lnTo>
                <a:close/>
              </a:path>
            </a:pathLst>
          </a:custGeom>
        </p:spPr>
      </p:pic>
      <p:grpSp>
        <p:nvGrpSpPr>
          <p:cNvPr id="5" name="Group 5"/>
          <p:cNvGrpSpPr/>
          <p:nvPr/>
        </p:nvGrpSpPr>
        <p:grpSpPr>
          <a:xfrm rot="-10800000">
            <a:off x="-4172003" y="-58828"/>
            <a:ext cx="10078853" cy="2123595"/>
            <a:chOff x="0" y="0"/>
            <a:chExt cx="1216146" cy="25624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962146" cy="2943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63808" y="348001"/>
            <a:ext cx="414120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Jelgavas</a:t>
            </a:r>
            <a:r>
              <a:rPr lang="en-US" sz="32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sistēma</a:t>
            </a:r>
            <a:r>
              <a:rPr lang="en-US" sz="32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vs. </a:t>
            </a:r>
            <a:r>
              <a:rPr lang="en-US" sz="32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Jaunā</a:t>
            </a:r>
            <a:r>
              <a:rPr lang="en-US" sz="32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Zemgales</a:t>
            </a:r>
            <a:r>
              <a:rPr lang="en-US" sz="32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sistēma</a:t>
            </a:r>
            <a:endParaRPr lang="en-US" sz="3200" b="1" dirty="0">
              <a:solidFill>
                <a:srgbClr val="FFFFFF"/>
              </a:solidFill>
              <a:latin typeface="Futura Ultra-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43" name="Group 43"/>
          <p:cNvGrpSpPr/>
          <p:nvPr/>
        </p:nvGrpSpPr>
        <p:grpSpPr>
          <a:xfrm>
            <a:off x="9209487" y="6172200"/>
            <a:ext cx="3843337" cy="685800"/>
            <a:chOff x="0" y="0"/>
            <a:chExt cx="1049690" cy="18730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FB9E8A18-C727-7B9A-6EA3-FF10F5125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774227"/>
              </p:ext>
            </p:extLst>
          </p:nvPr>
        </p:nvGraphicFramePr>
        <p:xfrm>
          <a:off x="1879600" y="1964829"/>
          <a:ext cx="8432800" cy="437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64E35D-CDF5-517C-2F3E-5C07B15D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63" b="52823"/>
          <a:stretch>
            <a:fillRect/>
          </a:stretch>
        </p:blipFill>
        <p:spPr>
          <a:xfrm>
            <a:off x="4018940" y="0"/>
            <a:ext cx="8173060" cy="17108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-2518614" y="679858"/>
            <a:ext cx="5037228" cy="2321604"/>
            <a:chOff x="0" y="0"/>
            <a:chExt cx="406400" cy="187305"/>
          </a:xfrm>
        </p:grpSpPr>
        <p:sp>
          <p:nvSpPr>
            <p:cNvPr id="4" name="Freeform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2739957" y="-133277"/>
            <a:ext cx="8835957" cy="2247129"/>
            <a:chOff x="0" y="0"/>
            <a:chExt cx="736505" cy="187305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36505" cy="187305"/>
            </a:xfrm>
            <a:custGeom>
              <a:avLst/>
              <a:gdLst/>
              <a:ahLst/>
              <a:cxnLst/>
              <a:rect l="l" t="t" r="r" b="b"/>
              <a:pathLst>
                <a:path w="736505" h="187305">
                  <a:moveTo>
                    <a:pt x="203200" y="0"/>
                  </a:moveTo>
                  <a:lnTo>
                    <a:pt x="533305" y="0"/>
                  </a:lnTo>
                  <a:lnTo>
                    <a:pt x="736505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-38100"/>
              <a:ext cx="482505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4846" y="357192"/>
            <a:ext cx="392523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36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Zemgales </a:t>
            </a:r>
            <a:r>
              <a:rPr lang="lv-LV" sz="36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vs</a:t>
            </a:r>
            <a:r>
              <a:rPr lang="lv-LV" sz="36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. Valsts sistēmas</a:t>
            </a:r>
            <a:endParaRPr lang="en-US" sz="3600" b="1" dirty="0">
              <a:solidFill>
                <a:srgbClr val="FFFFFF"/>
              </a:solidFill>
              <a:latin typeface="Futura Ultra-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222C3C28-D46C-86F4-C961-DCD960538A5F}"/>
              </a:ext>
            </a:extLst>
          </p:cNvPr>
          <p:cNvGrpSpPr/>
          <p:nvPr/>
        </p:nvGrpSpPr>
        <p:grpSpPr>
          <a:xfrm>
            <a:off x="695326" y="2926987"/>
            <a:ext cx="5068167" cy="3005811"/>
            <a:chOff x="0" y="0"/>
            <a:chExt cx="10136334" cy="6011622"/>
          </a:xfrm>
          <a:solidFill>
            <a:srgbClr val="A20E20"/>
          </a:solidFill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6C3AC422-A189-C4F9-DE98-8174E826395D}"/>
                </a:ext>
              </a:extLst>
            </p:cNvPr>
            <p:cNvSpPr/>
            <p:nvPr/>
          </p:nvSpPr>
          <p:spPr>
            <a:xfrm>
              <a:off x="0" y="0"/>
              <a:ext cx="10136378" cy="6011672"/>
            </a:xfrm>
            <a:custGeom>
              <a:avLst/>
              <a:gdLst/>
              <a:ahLst/>
              <a:cxnLst/>
              <a:rect l="l" t="t" r="r" b="b"/>
              <a:pathLst>
                <a:path w="10136378" h="6011672">
                  <a:moveTo>
                    <a:pt x="0" y="0"/>
                  </a:moveTo>
                  <a:lnTo>
                    <a:pt x="10136378" y="0"/>
                  </a:lnTo>
                  <a:lnTo>
                    <a:pt x="10136378" y="6011672"/>
                  </a:lnTo>
                  <a:lnTo>
                    <a:pt x="0" y="6011672"/>
                  </a:lnTo>
                  <a:close/>
                </a:path>
              </a:pathLst>
            </a:custGeom>
            <a:noFill/>
            <a:ln w="76200">
              <a:solidFill>
                <a:srgbClr val="A20E20"/>
              </a:solidFill>
            </a:ln>
          </p:spPr>
          <p:txBody>
            <a:bodyPr/>
            <a:lstStyle/>
            <a:p>
              <a:endParaRPr lang="lv-LV" sz="1200"/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983E0FA9-F471-909C-8BA7-3CF034FDF7DA}"/>
              </a:ext>
            </a:extLst>
          </p:cNvPr>
          <p:cNvGrpSpPr/>
          <p:nvPr/>
        </p:nvGrpSpPr>
        <p:grpSpPr>
          <a:xfrm>
            <a:off x="6428508" y="2911597"/>
            <a:ext cx="5068167" cy="3005811"/>
            <a:chOff x="0" y="0"/>
            <a:chExt cx="10136334" cy="6011622"/>
          </a:xfrm>
          <a:solidFill>
            <a:srgbClr val="A20E20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60E748B-E98F-DA46-4582-98B4F9F136F3}"/>
                </a:ext>
              </a:extLst>
            </p:cNvPr>
            <p:cNvSpPr/>
            <p:nvPr/>
          </p:nvSpPr>
          <p:spPr>
            <a:xfrm>
              <a:off x="0" y="0"/>
              <a:ext cx="10136378" cy="6011672"/>
            </a:xfrm>
            <a:custGeom>
              <a:avLst/>
              <a:gdLst/>
              <a:ahLst/>
              <a:cxnLst/>
              <a:rect l="l" t="t" r="r" b="b"/>
              <a:pathLst>
                <a:path w="10136378" h="6011672">
                  <a:moveTo>
                    <a:pt x="0" y="0"/>
                  </a:moveTo>
                  <a:lnTo>
                    <a:pt x="10136378" y="0"/>
                  </a:lnTo>
                  <a:lnTo>
                    <a:pt x="10136378" y="6011672"/>
                  </a:lnTo>
                  <a:lnTo>
                    <a:pt x="0" y="6011672"/>
                  </a:lnTo>
                  <a:close/>
                </a:path>
              </a:pathLst>
            </a:custGeom>
            <a:noFill/>
            <a:ln w="76200">
              <a:solidFill>
                <a:srgbClr val="A20E20"/>
              </a:solidFill>
            </a:ln>
          </p:spPr>
          <p:txBody>
            <a:bodyPr/>
            <a:lstStyle/>
            <a:p>
              <a:endParaRPr lang="lv-LV" sz="1200"/>
            </a:p>
          </p:txBody>
        </p:sp>
      </p:grpSp>
      <p:sp>
        <p:nvSpPr>
          <p:cNvPr id="19" name="TextBox 21">
            <a:extLst>
              <a:ext uri="{FF2B5EF4-FFF2-40B4-BE49-F238E27FC236}">
                <a16:creationId xmlns:a16="http://schemas.microsoft.com/office/drawing/2014/main" id="{D606970F-1477-977A-CC7B-A8925C5F8CBB}"/>
              </a:ext>
            </a:extLst>
          </p:cNvPr>
          <p:cNvSpPr txBox="1"/>
          <p:nvPr/>
        </p:nvSpPr>
        <p:spPr>
          <a:xfrm>
            <a:off x="1045019" y="3167155"/>
            <a:ext cx="4368800" cy="2525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a typeface="Futura"/>
                <a:cs typeface="Futura"/>
                <a:sym typeface="Futura"/>
              </a:rPr>
              <a:t>Apziņošana tikai reģistrētajiem lietotājiem par izvēlētām adresēm (ar SMS)</a:t>
            </a:r>
          </a:p>
          <a:p>
            <a:pPr marL="171450" indent="-1714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a typeface="Futura"/>
                <a:cs typeface="Futura"/>
                <a:sym typeface="Futura"/>
              </a:rPr>
              <a:t>Brīdinājumi par lokāliem, mazākiem plūdiem, kas ir prognozēti ar modelēšanas palīdzību</a:t>
            </a:r>
          </a:p>
          <a:p>
            <a:pPr marL="171450" indent="-1714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a typeface="Futura"/>
                <a:cs typeface="Futura"/>
                <a:sym typeface="Futura"/>
              </a:rPr>
              <a:t>Iedzīvotājs pats izvēlas adreses (līdz 3), par kurām vēlas saņemt brīdinājumus</a:t>
            </a:r>
          </a:p>
          <a:p>
            <a:pPr marL="171450" indent="-1714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lv-LV" sz="1600" dirty="0">
                <a:ea typeface="Futura"/>
                <a:cs typeface="Futura"/>
                <a:sym typeface="Futura"/>
              </a:rPr>
              <a:t>Sistēmu uztur pašvaldības, ar to darbojās civilās aizsardzības speciālisti</a:t>
            </a:r>
          </a:p>
          <a:p>
            <a:pPr marL="171450" indent="-17145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lv-LV" sz="1600" noProof="0" dirty="0">
                <a:ea typeface="Futura"/>
                <a:cs typeface="Futura"/>
                <a:sym typeface="Futura"/>
              </a:rPr>
              <a:t>Projekts uzsākts 2021. gadā</a:t>
            </a:r>
            <a:endParaRPr lang="lv-LV" sz="1500" noProof="0" dirty="0">
              <a:ea typeface="Futura"/>
              <a:cs typeface="Futura"/>
              <a:sym typeface="Futura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525CACA7-9167-2585-9C86-A129C9E62B70}"/>
              </a:ext>
            </a:extLst>
          </p:cNvPr>
          <p:cNvSpPr txBox="1"/>
          <p:nvPr/>
        </p:nvSpPr>
        <p:spPr>
          <a:xfrm>
            <a:off x="6740080" y="3167155"/>
            <a:ext cx="4445000" cy="2525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lv-LV"/>
            </a:defPPr>
            <a:lvl1pPr marL="171450" indent="-171450">
              <a:lnSpc>
                <a:spcPts val="2160"/>
              </a:lnSpc>
              <a:buFont typeface="Arial" panose="020B0604020202020204" pitchFamily="34" charset="0"/>
              <a:buChar char="•"/>
              <a:defRPr sz="1200">
                <a:solidFill>
                  <a:srgbClr val="FFFFFF"/>
                </a:solidFill>
                <a:ea typeface="Futura"/>
                <a:cs typeface="Futura"/>
              </a:defRPr>
            </a:lvl1pPr>
          </a:lstStyle>
          <a:p>
            <a:r>
              <a:rPr lang="lv-LV" sz="1600" dirty="0">
                <a:solidFill>
                  <a:schemeClr val="tx1"/>
                </a:solidFill>
                <a:sym typeface="Futura"/>
              </a:rPr>
              <a:t>Apziņošana ar šūnu apraidi: visi telefoni konkrētajā zonā saņem paziņojumu</a:t>
            </a:r>
          </a:p>
          <a:p>
            <a:r>
              <a:rPr lang="lv-LV" sz="1600" noProof="0" dirty="0">
                <a:solidFill>
                  <a:schemeClr val="tx1"/>
                </a:solidFill>
                <a:sym typeface="Futura"/>
              </a:rPr>
              <a:t>Brīdinājumi</a:t>
            </a:r>
            <a:r>
              <a:rPr lang="en-US" sz="1600" dirty="0">
                <a:solidFill>
                  <a:schemeClr val="tx1"/>
                </a:solidFill>
                <a:sym typeface="Futura"/>
              </a:rPr>
              <a:t> par </a:t>
            </a:r>
            <a:r>
              <a:rPr lang="lv-LV" sz="1600" noProof="0" dirty="0">
                <a:solidFill>
                  <a:schemeClr val="tx1"/>
                </a:solidFill>
                <a:sym typeface="Futura"/>
              </a:rPr>
              <a:t>nozīmīgiem, lieliem apdraudējumiem</a:t>
            </a:r>
            <a:endParaRPr lang="lv-LV" sz="1600" dirty="0">
              <a:solidFill>
                <a:schemeClr val="tx1"/>
              </a:solidFill>
              <a:sym typeface="Futura"/>
            </a:endParaRPr>
          </a:p>
          <a:p>
            <a:r>
              <a:rPr lang="lv-LV" sz="1600" dirty="0">
                <a:solidFill>
                  <a:schemeClr val="tx1"/>
                </a:solidFill>
                <a:sym typeface="Futura"/>
              </a:rPr>
              <a:t>Lietotājam nav jāreģistrējas – paziņojums tiek saņemts automātiski, ja atrodas zonā</a:t>
            </a:r>
          </a:p>
          <a:p>
            <a:r>
              <a:rPr lang="lv-LV" sz="1600" dirty="0">
                <a:solidFill>
                  <a:schemeClr val="tx1"/>
                </a:solidFill>
                <a:sym typeface="Futura"/>
              </a:rPr>
              <a:t>Sistēmu uztur valsts institūcija</a:t>
            </a:r>
          </a:p>
          <a:p>
            <a:r>
              <a:rPr lang="lv-LV" sz="1600" dirty="0">
                <a:solidFill>
                  <a:schemeClr val="tx1"/>
                </a:solidFill>
                <a:sym typeface="Futura"/>
              </a:rPr>
              <a:t>Projekts īstenošanā no 2024. gada maija līdz 2025. gada jūnija beigām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76A7F-9B25-B14F-E8E0-01A0A6515D2E}"/>
              </a:ext>
            </a:extLst>
          </p:cNvPr>
          <p:cNvSpPr txBox="1"/>
          <p:nvPr/>
        </p:nvSpPr>
        <p:spPr>
          <a:xfrm>
            <a:off x="695325" y="2361170"/>
            <a:ext cx="5068189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lv-LV" sz="1800" b="1" dirty="0">
                <a:latin typeface="Futura Ultra-Bold"/>
                <a:ea typeface="Futura Ultra-Bold"/>
                <a:cs typeface="Futura Ultra-Bold"/>
                <a:sym typeface="Futura Ultra-Bold"/>
              </a:rPr>
              <a:t>Agrīnās apziņošanas sistēma Zemgalē</a:t>
            </a:r>
            <a:endParaRPr lang="en-US" sz="1800" b="1" dirty="0"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3964A-8C68-D9E2-B89F-4D1E326BC0CC}"/>
              </a:ext>
            </a:extLst>
          </p:cNvPr>
          <p:cNvSpPr txBox="1"/>
          <p:nvPr/>
        </p:nvSpPr>
        <p:spPr>
          <a:xfrm>
            <a:off x="6428486" y="2361170"/>
            <a:ext cx="5068189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lv-LV" sz="1800" b="1" dirty="0">
                <a:latin typeface="Futura Ultra-Bold"/>
                <a:ea typeface="Futura Ultra-Bold"/>
                <a:cs typeface="Futura Ultra-Bold"/>
                <a:sym typeface="Futura Ultra-Bold"/>
              </a:rPr>
              <a:t>Valsts šūnu apraides sistēma</a:t>
            </a:r>
            <a:endParaRPr lang="en-US" sz="1800" b="1" dirty="0"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062799" y="-2168380"/>
            <a:ext cx="14568999" cy="3637160"/>
            <a:chOff x="0" y="0"/>
            <a:chExt cx="1012092" cy="252670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758092" cy="29077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0" y="310034"/>
            <a:ext cx="7992153" cy="836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00"/>
              </a:lnSpc>
            </a:pPr>
            <a:r>
              <a:rPr lang="en-US" sz="54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Kā</a:t>
            </a:r>
            <a:r>
              <a:rPr lang="en-US" sz="54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darbojas</a:t>
            </a:r>
            <a:r>
              <a:rPr lang="en-US" sz="54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sistēma</a:t>
            </a:r>
            <a:r>
              <a:rPr lang="en-US" sz="5400" b="1" dirty="0">
                <a:solidFill>
                  <a:srgbClr val="FFFFFF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5800" y="3277889"/>
            <a:ext cx="2196957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1600" dirty="0">
                <a:solidFill>
                  <a:srgbClr val="2A2E3A"/>
                </a:solidFill>
                <a:ea typeface="Helios"/>
                <a:cs typeface="Helios"/>
                <a:sym typeface="Helios"/>
              </a:rPr>
              <a:t>Reāllaika hidroloģiskie novērojumi un prognozes no LVĢMC</a:t>
            </a:r>
            <a:endParaRPr lang="en-US" sz="1600" dirty="0">
              <a:solidFill>
                <a:srgbClr val="2A2E3A"/>
              </a:solidFill>
              <a:ea typeface="Helios"/>
              <a:cs typeface="Helios"/>
              <a:sym typeface="Helio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560281" y="3136824"/>
            <a:ext cx="219695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1600" dirty="0">
                <a:solidFill>
                  <a:srgbClr val="2A2E3A"/>
                </a:solidFill>
                <a:ea typeface="Helios"/>
                <a:cs typeface="Helios"/>
                <a:sym typeface="Helios"/>
              </a:rPr>
              <a:t>Plūdu modelēšanas programma (HEC-RAS) modelē iespējamo situācijas attīstību</a:t>
            </a:r>
            <a:endParaRPr lang="en-US" sz="1600" dirty="0">
              <a:solidFill>
                <a:srgbClr val="2A2E3A"/>
              </a:solidFill>
              <a:ea typeface="Helios"/>
              <a:cs typeface="Helios"/>
              <a:sym typeface="Heli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434762" y="3277889"/>
            <a:ext cx="219695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lv-LV"/>
            </a:defPPr>
            <a:lvl1pPr algn="ctr">
              <a:lnSpc>
                <a:spcPts val="2239"/>
              </a:lnSpc>
              <a:defRPr sz="1600">
                <a:solidFill>
                  <a:srgbClr val="2A2E3A"/>
                </a:solidFill>
                <a:latin typeface="Helios"/>
                <a:ea typeface="Helios"/>
                <a:cs typeface="Helios"/>
              </a:defRPr>
            </a:lvl1pPr>
          </a:lstStyle>
          <a:p>
            <a:pPr>
              <a:lnSpc>
                <a:spcPct val="100000"/>
              </a:lnSpc>
            </a:pPr>
            <a:r>
              <a:rPr lang="lv-LV" dirty="0">
                <a:latin typeface="+mn-lt"/>
              </a:rPr>
              <a:t>Rezultāti ielasīti sistēmā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+mn-lt"/>
              </a:rPr>
              <a:t>- kartē parādās apdraudētās teritorijas un īpašumi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309243" y="3277889"/>
            <a:ext cx="2196957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1600" noProof="0" dirty="0">
                <a:solidFill>
                  <a:srgbClr val="2A2E3A"/>
                </a:solidFill>
                <a:ea typeface="Helios"/>
                <a:cs typeface="Helios"/>
                <a:sym typeface="Helios"/>
              </a:rPr>
              <a:t>Informācijas nosūtīšana iedzīvotājiem</a:t>
            </a:r>
            <a:endParaRPr lang="en-US" sz="1600" dirty="0">
              <a:solidFill>
                <a:srgbClr val="2A2E3A"/>
              </a:solidFill>
              <a:ea typeface="Helios"/>
              <a:cs typeface="Helios"/>
              <a:sym typeface="Helios"/>
            </a:endParaRP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B1BA1C5B-02E2-9969-16A2-4C3011B77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41064"/>
              </p:ext>
            </p:extLst>
          </p:nvPr>
        </p:nvGraphicFramePr>
        <p:xfrm>
          <a:off x="838200" y="1206111"/>
          <a:ext cx="10515600" cy="232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2505C01E-2A7F-40CC-C02A-359C27AAA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363" y="4372311"/>
            <a:ext cx="2196957" cy="120274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A3285B-A809-6209-8316-50453D4DC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586" y="5439334"/>
            <a:ext cx="2196957" cy="1202749"/>
          </a:xfrm>
          <a:prstGeom prst="rect">
            <a:avLst/>
          </a:prstGeom>
        </p:spPr>
      </p:pic>
      <p:sp>
        <p:nvSpPr>
          <p:cNvPr id="36" name="TextBox 23">
            <a:extLst>
              <a:ext uri="{FF2B5EF4-FFF2-40B4-BE49-F238E27FC236}">
                <a16:creationId xmlns:a16="http://schemas.microsoft.com/office/drawing/2014/main" id="{FBD86F15-87E6-8BCB-A861-7EA93A955205}"/>
              </a:ext>
            </a:extLst>
          </p:cNvPr>
          <p:cNvSpPr txBox="1"/>
          <p:nvPr/>
        </p:nvSpPr>
        <p:spPr>
          <a:xfrm>
            <a:off x="1390029" y="5825662"/>
            <a:ext cx="219695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lv-LV" sz="1400" dirty="0">
                <a:solidFill>
                  <a:srgbClr val="2A2E3A"/>
                </a:solidFill>
                <a:ea typeface="Helios"/>
                <a:cs typeface="Helios"/>
                <a:sym typeface="Helios"/>
              </a:rPr>
              <a:t>Lielupes un Daugavas upju baseinu modeļi</a:t>
            </a:r>
            <a:endParaRPr lang="en-US" sz="1400" dirty="0">
              <a:solidFill>
                <a:srgbClr val="2A2E3A"/>
              </a:solidFill>
              <a:ea typeface="Helios"/>
              <a:cs typeface="Helios"/>
              <a:sym typeface="Helio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8B14818-9FC2-1972-5928-B51637F0B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4762" y="4562828"/>
            <a:ext cx="4244776" cy="2079255"/>
          </a:xfrm>
          <a:prstGeom prst="rect">
            <a:avLst/>
          </a:prstGeom>
        </p:spPr>
      </p:pic>
      <p:sp>
        <p:nvSpPr>
          <p:cNvPr id="41" name="TextBox 23">
            <a:extLst>
              <a:ext uri="{FF2B5EF4-FFF2-40B4-BE49-F238E27FC236}">
                <a16:creationId xmlns:a16="http://schemas.microsoft.com/office/drawing/2014/main" id="{2C964901-9933-6D01-E03B-409CF602ED00}"/>
              </a:ext>
            </a:extLst>
          </p:cNvPr>
          <p:cNvSpPr txBox="1"/>
          <p:nvPr/>
        </p:nvSpPr>
        <p:spPr>
          <a:xfrm>
            <a:off x="10664658" y="5933383"/>
            <a:ext cx="1378283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1400" dirty="0">
                <a:solidFill>
                  <a:srgbClr val="2A2E3A"/>
                </a:solidFill>
                <a:ea typeface="Helios"/>
                <a:cs typeface="Helios"/>
                <a:sym typeface="Helios"/>
              </a:rPr>
              <a:t>Potenciāli apdraudēto teritoriju karte</a:t>
            </a:r>
            <a:endParaRPr lang="en-US" sz="1400" dirty="0">
              <a:solidFill>
                <a:srgbClr val="2A2E3A"/>
              </a:solidFill>
              <a:ea typeface="Helios"/>
              <a:cs typeface="Helios"/>
              <a:sym typeface="Helio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06E1AD0-E409-ED47-09CB-100F588C079A}"/>
              </a:ext>
            </a:extLst>
          </p:cNvPr>
          <p:cNvSpPr/>
          <p:nvPr/>
        </p:nvSpPr>
        <p:spPr>
          <a:xfrm>
            <a:off x="5739930" y="4990553"/>
            <a:ext cx="551543" cy="6154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85801" y="685800"/>
            <a:ext cx="4914571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v-LV" sz="4800" b="1" dirty="0">
                <a:solidFill>
                  <a:srgbClr val="A20E20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Sistēmas funkcionālās lomas</a:t>
            </a:r>
            <a:endParaRPr lang="en-US" sz="4800" b="1" dirty="0">
              <a:solidFill>
                <a:srgbClr val="A20E20"/>
              </a:solidFill>
              <a:latin typeface="Futura Ultra-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7430428" y="776791"/>
            <a:ext cx="4368035" cy="858377"/>
            <a:chOff x="0" y="-9525"/>
            <a:chExt cx="6944859" cy="171675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694485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lv-LV" sz="2000" b="1" noProof="0" dirty="0">
                  <a:solidFill>
                    <a:srgbClr val="2A2E3A"/>
                  </a:solidFill>
                  <a:ea typeface="Helios Bold"/>
                  <a:cs typeface="Helios Bold"/>
                  <a:sym typeface="Helios Bold"/>
                </a:rPr>
                <a:t>Administrators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06029"/>
              <a:ext cx="6944859" cy="110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lv-LV" sz="1600" noProof="0" dirty="0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pārvalda sistēmas lietotājus un tehniskos iestatījumus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858415" y="6172200"/>
            <a:ext cx="3843337" cy="685800"/>
            <a:chOff x="0" y="0"/>
            <a:chExt cx="1049690" cy="1873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30428" y="1938551"/>
            <a:ext cx="4368035" cy="858376"/>
            <a:chOff x="0" y="-9525"/>
            <a:chExt cx="6944859" cy="171675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694485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lv-LV" sz="2000" b="1" dirty="0">
                  <a:solidFill>
                    <a:srgbClr val="2A2E3A"/>
                  </a:solidFill>
                  <a:ea typeface="Helios Bold"/>
                  <a:cs typeface="Helios Bold"/>
                  <a:sym typeface="Helios Bold"/>
                </a:rPr>
                <a:t>Civilās aizsardzības speciālists</a:t>
              </a:r>
              <a:endParaRPr lang="en-US" sz="2000" b="1" dirty="0">
                <a:solidFill>
                  <a:srgbClr val="2A2E3A"/>
                </a:solidFill>
                <a:ea typeface="Helios Bold"/>
                <a:cs typeface="Helios Bold"/>
                <a:sym typeface="Helios Bold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06027"/>
              <a:ext cx="6944859" cy="110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lv-LV" sz="1600" noProof="0" dirty="0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uzrauga plūdu notikumus un koordinē brīdinājumus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430428" y="3100310"/>
            <a:ext cx="4368035" cy="580734"/>
            <a:chOff x="0" y="-9525"/>
            <a:chExt cx="6944859" cy="1161468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694485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lv-LV" sz="2000" b="1" noProof="0" dirty="0" err="1">
                  <a:solidFill>
                    <a:srgbClr val="2A2E3A"/>
                  </a:solidFill>
                  <a:ea typeface="Helios Bold"/>
                  <a:cs typeface="Helios Bold"/>
                  <a:sym typeface="Helios Bold"/>
                </a:rPr>
                <a:t>Dipečers</a:t>
              </a:r>
              <a:endParaRPr lang="en-US" sz="2000" b="1" dirty="0">
                <a:solidFill>
                  <a:srgbClr val="2A2E3A"/>
                </a:solidFill>
                <a:ea typeface="Helios Bold"/>
                <a:cs typeface="Helios Bold"/>
                <a:sym typeface="Helios Bold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615001"/>
              <a:ext cx="6944859" cy="53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lv-LV" sz="1600" noProof="0" dirty="0" err="1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nosūta</a:t>
              </a:r>
              <a:r>
                <a:rPr lang="lv-LV" sz="1600" noProof="0" dirty="0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 paziņojumus iedzīvotājiem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430428" y="4262069"/>
            <a:ext cx="4368035" cy="858377"/>
            <a:chOff x="0" y="-9525"/>
            <a:chExt cx="6944859" cy="1716754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694485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lv-LV" sz="2000" b="1" dirty="0">
                  <a:solidFill>
                    <a:srgbClr val="2A2E3A"/>
                  </a:solidFill>
                  <a:ea typeface="Helios Bold"/>
                  <a:cs typeface="Helios Bold"/>
                  <a:sym typeface="Helios Bold"/>
                </a:rPr>
                <a:t>Fiziskais apziņotājs</a:t>
              </a:r>
              <a:endParaRPr lang="en-US" sz="2000" b="1" dirty="0">
                <a:solidFill>
                  <a:srgbClr val="2A2E3A"/>
                </a:solidFill>
                <a:ea typeface="Helios Bold"/>
                <a:cs typeface="Helios Bold"/>
                <a:sym typeface="Helios 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606029"/>
              <a:ext cx="6944859" cy="110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lv-LV" sz="1600" noProof="0" dirty="0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nepieciešamības gadījumā personīgi piegādā brīdinājumus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430428" y="5423829"/>
            <a:ext cx="4368035" cy="858377"/>
            <a:chOff x="0" y="-9525"/>
            <a:chExt cx="6944859" cy="1716754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6944859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  <a:spcBef>
                  <a:spcPct val="0"/>
                </a:spcBef>
              </a:pPr>
              <a:r>
                <a:rPr lang="lv-LV" sz="2000" b="1" dirty="0">
                  <a:solidFill>
                    <a:srgbClr val="2A2E3A"/>
                  </a:solidFill>
                  <a:ea typeface="Helios Bold"/>
                  <a:cs typeface="Helios Bold"/>
                  <a:sym typeface="Helios Bold"/>
                </a:rPr>
                <a:t>Iedzīvotājs</a:t>
              </a:r>
              <a:endParaRPr lang="en-US" sz="2000" b="1" dirty="0">
                <a:solidFill>
                  <a:srgbClr val="2A2E3A"/>
                </a:solidFill>
                <a:ea typeface="Helios Bold"/>
                <a:cs typeface="Helios Bold"/>
                <a:sym typeface="Helios Bold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606029"/>
              <a:ext cx="6944859" cy="110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r>
                <a:rPr lang="lv-LV" sz="1600" dirty="0">
                  <a:solidFill>
                    <a:srgbClr val="2A2E3A"/>
                  </a:solidFill>
                  <a:ea typeface="Helios"/>
                  <a:cs typeface="Helios"/>
                  <a:sym typeface="Helios"/>
                </a:rPr>
                <a:t>saņem brīdinājumus un pārvalda viņu reģistrētās adreses</a:t>
              </a:r>
              <a:endParaRPr lang="en-US" sz="1600" dirty="0">
                <a:solidFill>
                  <a:srgbClr val="2A2E3A"/>
                </a:solidFill>
                <a:ea typeface="Helios"/>
                <a:cs typeface="Helios"/>
                <a:sym typeface="Helios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4EF2731-9311-0C04-0D5D-17FDFDA31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84" t="7454" r="40770" b="70477"/>
          <a:stretch>
            <a:fillRect/>
          </a:stretch>
        </p:blipFill>
        <p:spPr>
          <a:xfrm>
            <a:off x="6286500" y="4171077"/>
            <a:ext cx="839365" cy="839365"/>
          </a:xfrm>
          <a:prstGeom prst="ellips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AEC35B0-6510-F9F2-CD4C-959D6263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67" t="5998" r="22226" b="69562"/>
          <a:stretch>
            <a:fillRect/>
          </a:stretch>
        </p:blipFill>
        <p:spPr>
          <a:xfrm>
            <a:off x="6286500" y="3009880"/>
            <a:ext cx="838800" cy="838800"/>
          </a:xfrm>
          <a:prstGeom prst="ellips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58EE6A-1C39-84C7-30F9-8D0734A8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86" t="68862" r="39851" b="6267"/>
          <a:stretch>
            <a:fillRect/>
          </a:stretch>
        </p:blipFill>
        <p:spPr>
          <a:xfrm>
            <a:off x="6286500" y="1847558"/>
            <a:ext cx="838800" cy="838800"/>
          </a:xfrm>
          <a:prstGeom prst="ellips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2B47BD-CD7A-DCEA-CE11-5CDD3AB77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35" t="68886" r="57088" b="6105"/>
          <a:stretch>
            <a:fillRect/>
          </a:stretch>
        </p:blipFill>
        <p:spPr>
          <a:xfrm>
            <a:off x="6286500" y="5332274"/>
            <a:ext cx="838800" cy="838800"/>
          </a:xfrm>
          <a:prstGeom prst="ellips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B62C49A-6D5A-77CF-7BB3-95A1A0B1C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" t="27620" r="74174" b="47371"/>
          <a:stretch>
            <a:fillRect/>
          </a:stretch>
        </p:blipFill>
        <p:spPr>
          <a:xfrm>
            <a:off x="6286500" y="685799"/>
            <a:ext cx="838800" cy="838800"/>
          </a:xfrm>
          <a:prstGeom prst="ellips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BA9124D-7F16-061A-FA42-DF865283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3254198"/>
            <a:ext cx="5094654" cy="2563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0">
            <a:extLst>
              <a:ext uri="{FF2B5EF4-FFF2-40B4-BE49-F238E27FC236}">
                <a16:creationId xmlns:a16="http://schemas.microsoft.com/office/drawing/2014/main" id="{2BFBCCB9-697A-C954-ED3E-CCD31AD16E79}"/>
              </a:ext>
            </a:extLst>
          </p:cNvPr>
          <p:cNvGrpSpPr/>
          <p:nvPr/>
        </p:nvGrpSpPr>
        <p:grpSpPr>
          <a:xfrm>
            <a:off x="11608" y="0"/>
            <a:ext cx="8229305" cy="1123643"/>
            <a:chOff x="0" y="0"/>
            <a:chExt cx="12192000" cy="1554290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C0797B14-C87B-FB25-C313-B5D7770D39E0}"/>
                </a:ext>
              </a:extLst>
            </p:cNvPr>
            <p:cNvSpPr/>
            <p:nvPr/>
          </p:nvSpPr>
          <p:spPr>
            <a:xfrm>
              <a:off x="0" y="0"/>
              <a:ext cx="12192000" cy="1554226"/>
            </a:xfrm>
            <a:custGeom>
              <a:avLst/>
              <a:gdLst/>
              <a:ahLst/>
              <a:cxnLst/>
              <a:rect l="l" t="t" r="r" b="b"/>
              <a:pathLst>
                <a:path w="12192000" h="1554226">
                  <a:moveTo>
                    <a:pt x="0" y="0"/>
                  </a:moveTo>
                  <a:lnTo>
                    <a:pt x="2458720" y="0"/>
                  </a:lnTo>
                  <a:lnTo>
                    <a:pt x="2600960" y="0"/>
                  </a:lnTo>
                  <a:lnTo>
                    <a:pt x="4871720" y="0"/>
                  </a:lnTo>
                  <a:lnTo>
                    <a:pt x="5059680" y="0"/>
                  </a:lnTo>
                  <a:lnTo>
                    <a:pt x="5603367" y="0"/>
                  </a:lnTo>
                  <a:lnTo>
                    <a:pt x="5623560" y="0"/>
                  </a:lnTo>
                  <a:lnTo>
                    <a:pt x="6355207" y="0"/>
                  </a:lnTo>
                  <a:lnTo>
                    <a:pt x="7330440" y="0"/>
                  </a:lnTo>
                  <a:lnTo>
                    <a:pt x="7472680" y="0"/>
                  </a:lnTo>
                  <a:lnTo>
                    <a:pt x="8062087" y="0"/>
                  </a:lnTo>
                  <a:lnTo>
                    <a:pt x="8082280" y="0"/>
                  </a:lnTo>
                  <a:lnTo>
                    <a:pt x="8204327" y="0"/>
                  </a:lnTo>
                  <a:lnTo>
                    <a:pt x="8224520" y="0"/>
                  </a:lnTo>
                  <a:lnTo>
                    <a:pt x="8813927" y="0"/>
                  </a:lnTo>
                  <a:lnTo>
                    <a:pt x="8956167" y="0"/>
                  </a:lnTo>
                  <a:lnTo>
                    <a:pt x="9931400" y="0"/>
                  </a:lnTo>
                  <a:lnTo>
                    <a:pt x="10663047" y="0"/>
                  </a:lnTo>
                  <a:lnTo>
                    <a:pt x="10683240" y="0"/>
                  </a:lnTo>
                  <a:lnTo>
                    <a:pt x="11414887" y="0"/>
                  </a:lnTo>
                  <a:lnTo>
                    <a:pt x="12192000" y="777113"/>
                  </a:lnTo>
                  <a:lnTo>
                    <a:pt x="11414887" y="1554226"/>
                  </a:lnTo>
                  <a:lnTo>
                    <a:pt x="10683240" y="1554226"/>
                  </a:lnTo>
                  <a:lnTo>
                    <a:pt x="10663047" y="1554226"/>
                  </a:lnTo>
                  <a:lnTo>
                    <a:pt x="9931400" y="1554226"/>
                  </a:lnTo>
                  <a:lnTo>
                    <a:pt x="8956167" y="1554226"/>
                  </a:lnTo>
                  <a:lnTo>
                    <a:pt x="8813927" y="1554226"/>
                  </a:lnTo>
                  <a:lnTo>
                    <a:pt x="8224520" y="1554226"/>
                  </a:lnTo>
                  <a:lnTo>
                    <a:pt x="8204326" y="1554226"/>
                  </a:lnTo>
                  <a:lnTo>
                    <a:pt x="8082280" y="1554226"/>
                  </a:lnTo>
                  <a:lnTo>
                    <a:pt x="8062087" y="1554226"/>
                  </a:lnTo>
                  <a:lnTo>
                    <a:pt x="7472680" y="1554226"/>
                  </a:lnTo>
                  <a:lnTo>
                    <a:pt x="7330440" y="1554226"/>
                  </a:lnTo>
                  <a:lnTo>
                    <a:pt x="6355207" y="1554226"/>
                  </a:lnTo>
                  <a:lnTo>
                    <a:pt x="5623560" y="1554226"/>
                  </a:lnTo>
                  <a:lnTo>
                    <a:pt x="5603367" y="1554226"/>
                  </a:lnTo>
                  <a:lnTo>
                    <a:pt x="5059680" y="1554226"/>
                  </a:lnTo>
                  <a:lnTo>
                    <a:pt x="4871720" y="1554226"/>
                  </a:lnTo>
                  <a:lnTo>
                    <a:pt x="2600960" y="1554226"/>
                  </a:lnTo>
                  <a:lnTo>
                    <a:pt x="2458720" y="1554226"/>
                  </a:lnTo>
                  <a:lnTo>
                    <a:pt x="0" y="155422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31" name="Group 12">
            <a:extLst>
              <a:ext uri="{FF2B5EF4-FFF2-40B4-BE49-F238E27FC236}">
                <a16:creationId xmlns:a16="http://schemas.microsoft.com/office/drawing/2014/main" id="{B8529959-5215-9076-F35B-37E2C4B5E469}"/>
              </a:ext>
            </a:extLst>
          </p:cNvPr>
          <p:cNvGrpSpPr/>
          <p:nvPr/>
        </p:nvGrpSpPr>
        <p:grpSpPr>
          <a:xfrm>
            <a:off x="0" y="0"/>
            <a:ext cx="902513" cy="1123643"/>
            <a:chOff x="0" y="0"/>
            <a:chExt cx="1248410" cy="1554290"/>
          </a:xfrm>
          <a:solidFill>
            <a:srgbClr val="A20E20"/>
          </a:solidFill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572790F-85C6-B443-9FE5-F3AA1FC5C1C1}"/>
                </a:ext>
              </a:extLst>
            </p:cNvPr>
            <p:cNvSpPr/>
            <p:nvPr/>
          </p:nvSpPr>
          <p:spPr>
            <a:xfrm>
              <a:off x="0" y="0"/>
              <a:ext cx="1248410" cy="1554353"/>
            </a:xfrm>
            <a:custGeom>
              <a:avLst/>
              <a:gdLst/>
              <a:ahLst/>
              <a:cxnLst/>
              <a:rect l="l" t="t" r="r" b="b"/>
              <a:pathLst>
                <a:path w="1248410" h="1554353">
                  <a:moveTo>
                    <a:pt x="0" y="0"/>
                  </a:moveTo>
                  <a:lnTo>
                    <a:pt x="471297" y="0"/>
                  </a:lnTo>
                  <a:lnTo>
                    <a:pt x="1248410" y="777113"/>
                  </a:lnTo>
                  <a:lnTo>
                    <a:pt x="471297" y="1554353"/>
                  </a:lnTo>
                  <a:lnTo>
                    <a:pt x="0" y="155435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AFA5D7D-DA68-B6A8-989D-9904BB006160}"/>
              </a:ext>
            </a:extLst>
          </p:cNvPr>
          <p:cNvSpPr txBox="1"/>
          <p:nvPr/>
        </p:nvSpPr>
        <p:spPr>
          <a:xfrm>
            <a:off x="451256" y="1738124"/>
            <a:ext cx="581016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Notikumu pārvaldība </a:t>
            </a:r>
            <a:r>
              <a:rPr lang="lv-LV" dirty="0"/>
              <a:t>– jaunu plūdu riska notikumu izveide, esošo rediģēšana, apstiprināšana vai slēgšana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Prognožu </a:t>
            </a:r>
            <a:r>
              <a:rPr lang="lv-LV" b="1" dirty="0" err="1"/>
              <a:t>vizualizācija</a:t>
            </a:r>
            <a:r>
              <a:rPr lang="lv-LV" b="1" dirty="0"/>
              <a:t> </a:t>
            </a:r>
            <a:r>
              <a:rPr lang="lv-LV" dirty="0"/>
              <a:t>– piekļuve HEC-RAS ģenerētām prognozēm ar laika slīdni un teritoriju kartēm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Apziņošanas organizēšana </a:t>
            </a:r>
            <a:r>
              <a:rPr lang="lv-LV" dirty="0"/>
              <a:t>– iespēja izvēlēties manuālu, automātisku vai fizisku apziņošanu, izmantojot iepriekš sagatavotas ziņojumu veidnes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Izņēmumu teritoriju pārvaldība </a:t>
            </a:r>
            <a:r>
              <a:rPr lang="lv-LV" dirty="0"/>
              <a:t>– noteikt īpašumus, par kuriem iedzīvotāji nevar saņemt brīdinājumu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Ziņojumu žurnāls </a:t>
            </a:r>
            <a:r>
              <a:rPr lang="lv-LV" dirty="0"/>
              <a:t>– detalizēts pārskats par visiem nosūtītajiem brīdinājumiem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b="1" dirty="0"/>
              <a:t>Profila pārvaldība </a:t>
            </a:r>
            <a:r>
              <a:rPr lang="lv-LV" dirty="0"/>
              <a:t>– speciālista piekļuves un kontaktinformācijas rediģēšana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34D3-3664-05E9-51BE-C5C00AB0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60" y="-100984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Futura Ultra-Bold"/>
              </a:rPr>
              <a:t>Sistēmas funkcionalitāte pašvaldībām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9297A-990E-D077-8B8D-F80EC3FA6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131" y="4288762"/>
            <a:ext cx="2145978" cy="2434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7D704-B087-861D-34B6-C5DC39FCA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82" y="4288762"/>
            <a:ext cx="2145978" cy="243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190E5A-5B34-CAE7-4330-B6D52FDF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423" y="1224579"/>
            <a:ext cx="5446247" cy="29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BE0D2837-AC06-6896-CDDB-1A27366ABE4F}"/>
              </a:ext>
            </a:extLst>
          </p:cNvPr>
          <p:cNvGrpSpPr/>
          <p:nvPr/>
        </p:nvGrpSpPr>
        <p:grpSpPr>
          <a:xfrm>
            <a:off x="11608" y="0"/>
            <a:ext cx="8229305" cy="1123643"/>
            <a:chOff x="0" y="0"/>
            <a:chExt cx="12192000" cy="1554290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AB9AD883-E997-5787-092E-F33598015B0D}"/>
                </a:ext>
              </a:extLst>
            </p:cNvPr>
            <p:cNvSpPr/>
            <p:nvPr/>
          </p:nvSpPr>
          <p:spPr>
            <a:xfrm>
              <a:off x="0" y="0"/>
              <a:ext cx="12192000" cy="1554226"/>
            </a:xfrm>
            <a:custGeom>
              <a:avLst/>
              <a:gdLst/>
              <a:ahLst/>
              <a:cxnLst/>
              <a:rect l="l" t="t" r="r" b="b"/>
              <a:pathLst>
                <a:path w="12192000" h="1554226">
                  <a:moveTo>
                    <a:pt x="0" y="0"/>
                  </a:moveTo>
                  <a:lnTo>
                    <a:pt x="2458720" y="0"/>
                  </a:lnTo>
                  <a:lnTo>
                    <a:pt x="2600960" y="0"/>
                  </a:lnTo>
                  <a:lnTo>
                    <a:pt x="4871720" y="0"/>
                  </a:lnTo>
                  <a:lnTo>
                    <a:pt x="5059680" y="0"/>
                  </a:lnTo>
                  <a:lnTo>
                    <a:pt x="5603367" y="0"/>
                  </a:lnTo>
                  <a:lnTo>
                    <a:pt x="5623560" y="0"/>
                  </a:lnTo>
                  <a:lnTo>
                    <a:pt x="6355207" y="0"/>
                  </a:lnTo>
                  <a:lnTo>
                    <a:pt x="7330440" y="0"/>
                  </a:lnTo>
                  <a:lnTo>
                    <a:pt x="7472680" y="0"/>
                  </a:lnTo>
                  <a:lnTo>
                    <a:pt x="8062087" y="0"/>
                  </a:lnTo>
                  <a:lnTo>
                    <a:pt x="8082280" y="0"/>
                  </a:lnTo>
                  <a:lnTo>
                    <a:pt x="8204327" y="0"/>
                  </a:lnTo>
                  <a:lnTo>
                    <a:pt x="8224520" y="0"/>
                  </a:lnTo>
                  <a:lnTo>
                    <a:pt x="8813927" y="0"/>
                  </a:lnTo>
                  <a:lnTo>
                    <a:pt x="8956167" y="0"/>
                  </a:lnTo>
                  <a:lnTo>
                    <a:pt x="9931400" y="0"/>
                  </a:lnTo>
                  <a:lnTo>
                    <a:pt x="10663047" y="0"/>
                  </a:lnTo>
                  <a:lnTo>
                    <a:pt x="10683240" y="0"/>
                  </a:lnTo>
                  <a:lnTo>
                    <a:pt x="11414887" y="0"/>
                  </a:lnTo>
                  <a:lnTo>
                    <a:pt x="12192000" y="777113"/>
                  </a:lnTo>
                  <a:lnTo>
                    <a:pt x="11414887" y="1554226"/>
                  </a:lnTo>
                  <a:lnTo>
                    <a:pt x="10683240" y="1554226"/>
                  </a:lnTo>
                  <a:lnTo>
                    <a:pt x="10663047" y="1554226"/>
                  </a:lnTo>
                  <a:lnTo>
                    <a:pt x="9931400" y="1554226"/>
                  </a:lnTo>
                  <a:lnTo>
                    <a:pt x="8956167" y="1554226"/>
                  </a:lnTo>
                  <a:lnTo>
                    <a:pt x="8813927" y="1554226"/>
                  </a:lnTo>
                  <a:lnTo>
                    <a:pt x="8224520" y="1554226"/>
                  </a:lnTo>
                  <a:lnTo>
                    <a:pt x="8204326" y="1554226"/>
                  </a:lnTo>
                  <a:lnTo>
                    <a:pt x="8082280" y="1554226"/>
                  </a:lnTo>
                  <a:lnTo>
                    <a:pt x="8062087" y="1554226"/>
                  </a:lnTo>
                  <a:lnTo>
                    <a:pt x="7472680" y="1554226"/>
                  </a:lnTo>
                  <a:lnTo>
                    <a:pt x="7330440" y="1554226"/>
                  </a:lnTo>
                  <a:lnTo>
                    <a:pt x="6355207" y="1554226"/>
                  </a:lnTo>
                  <a:lnTo>
                    <a:pt x="5623560" y="1554226"/>
                  </a:lnTo>
                  <a:lnTo>
                    <a:pt x="5603367" y="1554226"/>
                  </a:lnTo>
                  <a:lnTo>
                    <a:pt x="5059680" y="1554226"/>
                  </a:lnTo>
                  <a:lnTo>
                    <a:pt x="4871720" y="1554226"/>
                  </a:lnTo>
                  <a:lnTo>
                    <a:pt x="2600960" y="1554226"/>
                  </a:lnTo>
                  <a:lnTo>
                    <a:pt x="2458720" y="1554226"/>
                  </a:lnTo>
                  <a:lnTo>
                    <a:pt x="0" y="1554226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349C8729-3F40-78A4-B5C2-137AB88CB074}"/>
              </a:ext>
            </a:extLst>
          </p:cNvPr>
          <p:cNvGrpSpPr/>
          <p:nvPr/>
        </p:nvGrpSpPr>
        <p:grpSpPr>
          <a:xfrm>
            <a:off x="0" y="0"/>
            <a:ext cx="902513" cy="1123643"/>
            <a:chOff x="0" y="0"/>
            <a:chExt cx="1248410" cy="1554290"/>
          </a:xfrm>
          <a:solidFill>
            <a:srgbClr val="A20E20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C8AEEA28-9917-89C2-D666-91C3F8C3511D}"/>
                </a:ext>
              </a:extLst>
            </p:cNvPr>
            <p:cNvSpPr/>
            <p:nvPr/>
          </p:nvSpPr>
          <p:spPr>
            <a:xfrm>
              <a:off x="0" y="0"/>
              <a:ext cx="1248410" cy="1554353"/>
            </a:xfrm>
            <a:custGeom>
              <a:avLst/>
              <a:gdLst/>
              <a:ahLst/>
              <a:cxnLst/>
              <a:rect l="l" t="t" r="r" b="b"/>
              <a:pathLst>
                <a:path w="1248410" h="1554353">
                  <a:moveTo>
                    <a:pt x="0" y="0"/>
                  </a:moveTo>
                  <a:lnTo>
                    <a:pt x="471297" y="0"/>
                  </a:lnTo>
                  <a:lnTo>
                    <a:pt x="1248410" y="777113"/>
                  </a:lnTo>
                  <a:lnTo>
                    <a:pt x="471297" y="1554353"/>
                  </a:lnTo>
                  <a:lnTo>
                    <a:pt x="0" y="155435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D8EE-1EC3-49AD-7BB7-1DCDB6C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56" y="1473721"/>
            <a:ext cx="5676900" cy="2722645"/>
          </a:xfrm>
        </p:spPr>
        <p:txBody>
          <a:bodyPr>
            <a:normAutofit/>
          </a:bodyPr>
          <a:lstStyle/>
          <a:p>
            <a:r>
              <a:rPr lang="lv-LV" sz="1800" b="1" dirty="0"/>
              <a:t>Reģistrācija un autentifikācija </a:t>
            </a:r>
            <a:r>
              <a:rPr lang="lv-LV" sz="1800" dirty="0"/>
              <a:t>– pieteikšanās ar Latvija.lv drošo piekļuvi</a:t>
            </a:r>
          </a:p>
          <a:p>
            <a:r>
              <a:rPr lang="lv-LV" sz="1800" b="1" dirty="0"/>
              <a:t>Informācijas pārskats </a:t>
            </a:r>
            <a:r>
              <a:rPr lang="lv-LV" sz="1800" dirty="0"/>
              <a:t>– aktīvo notikumu apskate kartē, indikatīvu plūdu scenāriju apskate Jelgavai</a:t>
            </a:r>
          </a:p>
          <a:p>
            <a:r>
              <a:rPr lang="lv-LV" sz="1800" b="1" dirty="0"/>
              <a:t>Paziņojumu saņemšana </a:t>
            </a:r>
            <a:r>
              <a:rPr lang="lv-LV" sz="1800" dirty="0"/>
              <a:t>– iespēja pieteikties brīdinājumiem līdz 3 adresēm (ar SMS)</a:t>
            </a:r>
          </a:p>
          <a:p>
            <a:r>
              <a:rPr lang="lv-LV" sz="1800" b="1" dirty="0"/>
              <a:t>Profila pārvaldība </a:t>
            </a:r>
            <a:r>
              <a:rPr lang="lv-LV" sz="1800" dirty="0"/>
              <a:t>– lietotājs var mainīt kontaktinformāciju, kā arī atteikties no sistēmas lietošanas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23DEFC-CF36-4579-041E-EF3D9BFC569C}"/>
              </a:ext>
            </a:extLst>
          </p:cNvPr>
          <p:cNvSpPr txBox="1">
            <a:spLocks/>
          </p:cNvSpPr>
          <p:nvPr/>
        </p:nvSpPr>
        <p:spPr>
          <a:xfrm>
            <a:off x="1050290" y="154028"/>
            <a:ext cx="7042846" cy="815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latin typeface="Futura Ultra-Bold"/>
              </a:rPr>
              <a:t>Sistēmas funkcionalitāte iedzīvotājiem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1D332-851B-0313-6961-DC173FB69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007" y="1540417"/>
            <a:ext cx="5730737" cy="2085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28C6F-0409-27D8-B696-1A68D153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007" y="4042250"/>
            <a:ext cx="5730737" cy="2475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D19868-EC3B-C871-E873-46630A78F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68" y="4251116"/>
            <a:ext cx="4798075" cy="22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94595DD-C73B-D5E5-2F51-C60A44CA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17184" cy="685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902661" y="576844"/>
            <a:ext cx="760353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v-LV" sz="3200" b="1" dirty="0">
                <a:solidFill>
                  <a:srgbClr val="A20E20"/>
                </a:solidFill>
                <a:latin typeface="Futura Ultra-Bold"/>
                <a:ea typeface="TT Hoves Bold"/>
                <a:cs typeface="TT Hoves Bold"/>
                <a:sym typeface="TT Hoves Bold"/>
              </a:rPr>
              <a:t>Agrīnās apziņošanas sistēmas priekšrocības</a:t>
            </a:r>
            <a:endParaRPr lang="en-US" sz="3200" b="1" dirty="0">
              <a:solidFill>
                <a:srgbClr val="A20E20"/>
              </a:solidFill>
              <a:latin typeface="Futura Ultra-Bold"/>
              <a:ea typeface="TT Hoves Bold"/>
              <a:cs typeface="TT Hoves Bold"/>
              <a:sym typeface="TT Hove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858415" y="6172200"/>
            <a:ext cx="3843337" cy="685800"/>
            <a:chOff x="0" y="0"/>
            <a:chExt cx="1049690" cy="1873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20E20"/>
            </a:solidFill>
          </p:spPr>
          <p:txBody>
            <a:bodyPr/>
            <a:lstStyle/>
            <a:p>
              <a:endParaRPr lang="lv-LV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-38100"/>
              <a:ext cx="795690" cy="225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sp>
        <p:nvSpPr>
          <p:cNvPr id="18" name="TextBox 11">
            <a:extLst>
              <a:ext uri="{FF2B5EF4-FFF2-40B4-BE49-F238E27FC236}">
                <a16:creationId xmlns:a16="http://schemas.microsoft.com/office/drawing/2014/main" id="{A1CB7464-9962-5082-321C-E68BA6CAE880}"/>
              </a:ext>
            </a:extLst>
          </p:cNvPr>
          <p:cNvSpPr txBox="1"/>
          <p:nvPr/>
        </p:nvSpPr>
        <p:spPr>
          <a:xfrm>
            <a:off x="3902661" y="4165883"/>
            <a:ext cx="760353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lv-LV" sz="3200" b="1" dirty="0">
                <a:solidFill>
                  <a:srgbClr val="A20E20"/>
                </a:solidFill>
                <a:latin typeface="Futura Ultra-Bold"/>
              </a:rPr>
              <a:t>Ieguvumi</a:t>
            </a:r>
            <a:r>
              <a:rPr lang="lv-LV" sz="2800" b="1" dirty="0">
                <a:solidFill>
                  <a:srgbClr val="A20E20"/>
                </a:solidFill>
                <a:latin typeface="Futura Ultra-Bold"/>
              </a:rPr>
              <a:t> nākotnē: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618A46-6370-F755-ABF5-99F0D49FCC6A}"/>
              </a:ext>
            </a:extLst>
          </p:cNvPr>
          <p:cNvSpPr txBox="1"/>
          <p:nvPr/>
        </p:nvSpPr>
        <p:spPr>
          <a:xfrm>
            <a:off x="4131261" y="1840365"/>
            <a:ext cx="6524624" cy="1894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Laicīga informācija – vairāk laika sagatavoties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Mazāki zaudējumi īpašumiem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Drošība iedzīvotājiem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000" dirty="0"/>
              <a:t>Atvieglots pašvaldību darbs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0FE8C-7716-5BAE-5FC0-33063D48C8F4}"/>
              </a:ext>
            </a:extLst>
          </p:cNvPr>
          <p:cNvSpPr txBox="1"/>
          <p:nvPr/>
        </p:nvSpPr>
        <p:spPr>
          <a:xfrm>
            <a:off x="4131260" y="4917147"/>
            <a:ext cx="7698790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/>
              <a:t>Potenciālā integrācija nacionālā līmenī (ar LVĢMC sistēmu)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/>
              <a:t>Brīdinājumu sistēma arī citiem riskiem (vētras, ugunsgrēki u.c.)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v-LV" sz="2000" dirty="0"/>
              <a:t>Lielāka sabiedrības iesaiste un izpratne par rīcību krīzes situācijās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567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Futura</vt:lpstr>
      <vt:lpstr>Futura Ultra-Bold</vt:lpstr>
      <vt:lpstr>Helios</vt:lpstr>
      <vt:lpstr>Helios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Sistēmas funkcionalitāte pašvaldībām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Marija Stocka</dc:creator>
  <cp:lastModifiedBy>Marija Stocka</cp:lastModifiedBy>
  <cp:revision>27</cp:revision>
  <dcterms:created xsi:type="dcterms:W3CDTF">2025-09-01T06:13:14Z</dcterms:created>
  <dcterms:modified xsi:type="dcterms:W3CDTF">2025-09-02T12:15:24Z</dcterms:modified>
</cp:coreProperties>
</file>