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5" r:id="rId4"/>
    <p:sldMasterId id="2147484113" r:id="rId5"/>
  </p:sldMasterIdLst>
  <p:notesMasterIdLst>
    <p:notesMasterId r:id="rId21"/>
  </p:notesMasterIdLst>
  <p:handoutMasterIdLst>
    <p:handoutMasterId r:id="rId22"/>
  </p:handoutMasterIdLst>
  <p:sldIdLst>
    <p:sldId id="313" r:id="rId6"/>
    <p:sldId id="258" r:id="rId7"/>
    <p:sldId id="343" r:id="rId8"/>
    <p:sldId id="345" r:id="rId9"/>
    <p:sldId id="333" r:id="rId10"/>
    <p:sldId id="326" r:id="rId11"/>
    <p:sldId id="350" r:id="rId12"/>
    <p:sldId id="353" r:id="rId13"/>
    <p:sldId id="355" r:id="rId14"/>
    <p:sldId id="356" r:id="rId15"/>
    <p:sldId id="354" r:id="rId16"/>
    <p:sldId id="357" r:id="rId17"/>
    <p:sldId id="358" r:id="rId18"/>
    <p:sldId id="359" r:id="rId19"/>
    <p:sldId id="351" r:id="rId20"/>
  </p:sldIdLst>
  <p:sldSz cx="12192000" cy="6858000"/>
  <p:notesSz cx="6858000" cy="9144000"/>
  <p:defaultTextStyle>
    <a:defPPr>
      <a:defRPr lang="en-US"/>
    </a:defPPr>
    <a:lvl1pPr marL="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3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6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2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9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5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2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asic slides" id="{381C60DD-70D9-5045-8DF1-23781C19D44C}">
          <p14:sldIdLst>
            <p14:sldId id="313"/>
            <p14:sldId id="258"/>
            <p14:sldId id="343"/>
            <p14:sldId id="345"/>
            <p14:sldId id="333"/>
            <p14:sldId id="326"/>
            <p14:sldId id="350"/>
            <p14:sldId id="353"/>
            <p14:sldId id="355"/>
            <p14:sldId id="356"/>
            <p14:sldId id="354"/>
            <p14:sldId id="357"/>
            <p14:sldId id="358"/>
            <p14:sldId id="359"/>
            <p14:sldId id="35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221315-8824-EFBC-EC6D-72AAF6235396}" name="Josep Pijuan Parra" initials="JP" userId="S::josep.pijuan@eurecat.org::1b5c89c1-7bd3-4542-b763-4bf9dfc8095a" providerId="AD"/>
  <p188:author id="{0D40B3E4-66E5-6C00-BC52-56B1313CEDB5}" name="Laura Durnford" initials="LD" userId="S::ld@esci.eu::2ffce87f-0f3c-4940-a01e-02481849ac7e" providerId="AD"/>
  <p188:author id="{73DFA1F4-C3A1-258C-DA0F-DC860804C7B3}" name="Marcell Boviz" initials="MB" userId="S::mbz@esci.eu::a9e7ac96-83ac-43a8-84fb-6b7f537742a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0"/>
    <a:srgbClr val="ACC877"/>
    <a:srgbClr val="CEE7E8"/>
    <a:srgbClr val="00727A"/>
    <a:srgbClr val="6BB5B8"/>
    <a:srgbClr val="005BA8"/>
    <a:srgbClr val="354245"/>
    <a:srgbClr val="9DA9B1"/>
    <a:srgbClr val="FFFFFF"/>
    <a:srgbClr val="0085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Gaišs stils 2 - izcēlums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26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18781-FBF9-354C-A025-C49C596164BA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F4EF74-8826-BD43-B880-7A8566D08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40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8FFD40-13C9-7B48-A0BE-E251E1E33FE5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E2375-F1B1-284C-A827-B0E603FDBD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444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8E2375-F1B1-284C-A827-B0E603FDBDD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128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2AD30-D117-02F5-AD59-EBBE6201B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C2B14E-B2B9-E1FA-6AAD-A5AD05071F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D53708-18F1-CC69-4EEF-BA66D42FA2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995A7B-7E87-7738-79FA-87425DC357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8E2375-F1B1-284C-A827-B0E603FDBDD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763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16.pn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7F736041-83C7-0740-BA98-F74184758DDF}"/>
              </a:ext>
            </a:extLst>
          </p:cNvPr>
          <p:cNvSpPr/>
          <p:nvPr userDrawn="1"/>
        </p:nvSpPr>
        <p:spPr>
          <a:xfrm>
            <a:off x="4263391" y="5234940"/>
            <a:ext cx="3517134" cy="377190"/>
          </a:xfrm>
          <a:prstGeom prst="ellipse">
            <a:avLst/>
          </a:prstGeom>
          <a:solidFill>
            <a:schemeClr val="bg1">
              <a:alpha val="78000"/>
            </a:schemeClr>
          </a:solidFill>
          <a:ln>
            <a:noFill/>
          </a:ln>
          <a:effectLst>
            <a:outerShdw blurRad="364637" dist="799251" dir="5400000" sx="112000" sy="112000" algn="t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0A859C4-BD7F-E34E-A1BE-C9C88DA96F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0741" y="411480"/>
            <a:ext cx="5804583" cy="5428747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6F673782-3BC5-C14E-8FF4-D335F340C9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122" y="2810274"/>
            <a:ext cx="2911819" cy="48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373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24DCC9C3-2254-4941-8D71-9CE661D0A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00" y="324000"/>
            <a:ext cx="9152697" cy="546667"/>
          </a:xfrm>
          <a:prstGeom prst="rect">
            <a:avLst/>
          </a:prstGeom>
          <a:noFill/>
          <a:effectLst/>
        </p:spPr>
        <p:txBody>
          <a:bodyPr vert="horz" lIns="0" tIns="7200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4" name="Textplatzhalter 7">
            <a:extLst>
              <a:ext uri="{FF2B5EF4-FFF2-40B4-BE49-F238E27FC236}">
                <a16:creationId xmlns:a16="http://schemas.microsoft.com/office/drawing/2014/main" id="{B5288C86-DAC2-6B41-9927-382694459B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2000" y="900000"/>
            <a:ext cx="11185748" cy="508733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7540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24DCC9C3-2254-4941-8D71-9CE661D0A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00" y="324000"/>
            <a:ext cx="9152697" cy="546667"/>
          </a:xfrm>
          <a:prstGeom prst="rect">
            <a:avLst/>
          </a:prstGeom>
          <a:noFill/>
          <a:effectLst/>
        </p:spPr>
        <p:txBody>
          <a:bodyPr vert="horz" lIns="0" tIns="7200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4" name="Textplatzhalter 7">
            <a:extLst>
              <a:ext uri="{FF2B5EF4-FFF2-40B4-BE49-F238E27FC236}">
                <a16:creationId xmlns:a16="http://schemas.microsoft.com/office/drawing/2014/main" id="{74F19EFD-4714-AE42-B806-6902CCE656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2000" y="900000"/>
            <a:ext cx="11185748" cy="508733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090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8" hasCustomPrompt="1"/>
          </p:nvPr>
        </p:nvSpPr>
        <p:spPr>
          <a:xfrm>
            <a:off x="3383373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picture or element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A4DE22A0-25D4-FE4A-A296-8345A60F154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870179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picture or element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609600" y="1905000"/>
            <a:ext cx="2763374" cy="37033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picture or element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88C13585-B67C-0A4F-87F3-234C331E10C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356985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picture or element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3155830B-8100-8842-9473-F03E03B560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00" y="324000"/>
            <a:ext cx="9152697" cy="546667"/>
          </a:xfrm>
          <a:prstGeom prst="rect">
            <a:avLst/>
          </a:prstGeom>
          <a:noFill/>
          <a:effectLst/>
        </p:spPr>
        <p:txBody>
          <a:bodyPr vert="horz" lIns="0" tIns="72000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8" hasCustomPrompt="1"/>
          </p:nvPr>
        </p:nvSpPr>
        <p:spPr>
          <a:xfrm>
            <a:off x="619999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picture or element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A4DE22A0-25D4-FE4A-A296-8345A60F154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870179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picture or element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3096406" y="1905000"/>
            <a:ext cx="2763374" cy="37033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picture or element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88C13585-B67C-0A4F-87F3-234C331E10C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356985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picture or element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5AF5360-AFAD-6B42-95FA-380B05C32E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00" y="324000"/>
            <a:ext cx="9152697" cy="546667"/>
          </a:xfrm>
          <a:prstGeom prst="rect">
            <a:avLst/>
          </a:prstGeom>
          <a:noFill/>
          <a:effectLst/>
        </p:spPr>
        <p:txBody>
          <a:bodyPr vert="horz" lIns="0" tIns="72000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69369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8" hasCustomPrompt="1"/>
          </p:nvPr>
        </p:nvSpPr>
        <p:spPr>
          <a:xfrm>
            <a:off x="619999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picture or element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A4DE22A0-25D4-FE4A-A296-8345A60F154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096406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picture or element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5583212" y="1905000"/>
            <a:ext cx="2763374" cy="37033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picture or element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88C13585-B67C-0A4F-87F3-234C331E10C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356985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picture or element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DD5E639-5857-C74B-AEF4-DF8EBC913D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00" y="324000"/>
            <a:ext cx="9152697" cy="546667"/>
          </a:xfrm>
          <a:prstGeom prst="rect">
            <a:avLst/>
          </a:prstGeom>
          <a:noFill/>
          <a:effectLst/>
        </p:spPr>
        <p:txBody>
          <a:bodyPr vert="horz" lIns="0" tIns="72000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553643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8" hasCustomPrompt="1"/>
          </p:nvPr>
        </p:nvSpPr>
        <p:spPr>
          <a:xfrm>
            <a:off x="619999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picture or element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A4DE22A0-25D4-FE4A-A296-8345A60F154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096406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picture or element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8049220" y="1876852"/>
            <a:ext cx="2763374" cy="37033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picture or element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88C13585-B67C-0A4F-87F3-234C331E10C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572813" y="2139299"/>
            <a:ext cx="2476407" cy="3178427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picture or element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839F77F-F696-DB42-9802-76161C06C0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00" y="324000"/>
            <a:ext cx="9152697" cy="546667"/>
          </a:xfrm>
          <a:prstGeom prst="rect">
            <a:avLst/>
          </a:prstGeom>
          <a:noFill/>
          <a:effectLst/>
        </p:spPr>
        <p:txBody>
          <a:bodyPr vert="horz" lIns="0" tIns="72000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550056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AECE524-8615-064E-BAB7-3985F4F594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80000" y="1320335"/>
            <a:ext cx="4995863" cy="14271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ctr" rotWithShape="0">
              <a:prstClr val="black">
                <a:alpha val="30000"/>
              </a:prstClr>
            </a:outerShdw>
          </a:effectLst>
        </p:spPr>
        <p:txBody>
          <a:bodyPr lIns="360000" tIns="180000" rIns="180000" bIns="180000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GB" sz="2000">
                <a:solidFill>
                  <a:schemeClr val="tx2"/>
                </a:solidFill>
              </a:rPr>
              <a:t>Lorem ipsum </a:t>
            </a:r>
            <a:r>
              <a:rPr lang="en-GB" sz="2000" err="1">
                <a:solidFill>
                  <a:schemeClr val="tx2"/>
                </a:solidFill>
              </a:rPr>
              <a:t>dolor</a:t>
            </a:r>
            <a:r>
              <a:rPr lang="en-GB" sz="2000">
                <a:solidFill>
                  <a:schemeClr val="tx2"/>
                </a:solidFill>
              </a:rPr>
              <a:t> sit </a:t>
            </a:r>
            <a:r>
              <a:rPr lang="en-GB" sz="2000" err="1">
                <a:solidFill>
                  <a:schemeClr val="tx2"/>
                </a:solidFill>
              </a:rPr>
              <a:t>amet</a:t>
            </a:r>
            <a:r>
              <a:rPr lang="en-GB" sz="2000">
                <a:solidFill>
                  <a:schemeClr val="tx2"/>
                </a:solidFill>
              </a:rPr>
              <a:t>, </a:t>
            </a:r>
            <a:r>
              <a:rPr lang="en-GB" sz="2000" err="1">
                <a:solidFill>
                  <a:schemeClr val="tx2"/>
                </a:solidFill>
              </a:rPr>
              <a:t>consetetur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sadipscing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elitr</a:t>
            </a:r>
            <a:r>
              <a:rPr lang="en-GB" sz="2000">
                <a:solidFill>
                  <a:schemeClr val="tx2"/>
                </a:solidFill>
              </a:rPr>
              <a:t>, </a:t>
            </a:r>
            <a:r>
              <a:rPr lang="en-GB" sz="2000" err="1">
                <a:solidFill>
                  <a:schemeClr val="tx2"/>
                </a:solidFill>
              </a:rPr>
              <a:t>sed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diam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nonumy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eirmod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tempor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invidunt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ut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labore</a:t>
            </a:r>
            <a:r>
              <a:rPr lang="en-GB" sz="2000">
                <a:solidFill>
                  <a:schemeClr val="tx2"/>
                </a:solidFill>
              </a:rPr>
              <a:t>.</a:t>
            </a:r>
            <a:endParaRPr lang="en-GB" sz="2000" b="1">
              <a:solidFill>
                <a:schemeClr val="tx2"/>
              </a:solidFill>
            </a:endParaRP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2688721E-B8AE-7447-B1EB-C9E8DC524AD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80000" y="2955951"/>
            <a:ext cx="4995863" cy="1427163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360000" tIns="180000" rIns="180000" bIns="18000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 sz="2000">
                <a:solidFill>
                  <a:schemeClr val="tx2"/>
                </a:solidFill>
              </a:rPr>
              <a:t>Lorem ipsum </a:t>
            </a:r>
            <a:r>
              <a:rPr lang="en-GB" sz="2000" err="1">
                <a:solidFill>
                  <a:schemeClr val="tx2"/>
                </a:solidFill>
              </a:rPr>
              <a:t>dolor</a:t>
            </a:r>
            <a:r>
              <a:rPr lang="en-GB" sz="2000">
                <a:solidFill>
                  <a:schemeClr val="tx2"/>
                </a:solidFill>
              </a:rPr>
              <a:t> sit </a:t>
            </a:r>
            <a:r>
              <a:rPr lang="en-GB" sz="2000" err="1">
                <a:solidFill>
                  <a:schemeClr val="tx2"/>
                </a:solidFill>
              </a:rPr>
              <a:t>amet</a:t>
            </a:r>
            <a:r>
              <a:rPr lang="en-GB" sz="2000">
                <a:solidFill>
                  <a:schemeClr val="tx2"/>
                </a:solidFill>
              </a:rPr>
              <a:t>, </a:t>
            </a:r>
            <a:r>
              <a:rPr lang="en-GB" sz="2000" err="1">
                <a:solidFill>
                  <a:schemeClr val="tx2"/>
                </a:solidFill>
              </a:rPr>
              <a:t>consetetur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sadipscing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elitr</a:t>
            </a:r>
            <a:r>
              <a:rPr lang="en-GB" sz="2000">
                <a:solidFill>
                  <a:schemeClr val="tx2"/>
                </a:solidFill>
              </a:rPr>
              <a:t>, </a:t>
            </a:r>
            <a:r>
              <a:rPr lang="en-GB" sz="2000" err="1">
                <a:solidFill>
                  <a:schemeClr val="tx2"/>
                </a:solidFill>
              </a:rPr>
              <a:t>sed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diam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nonumy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eirmod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tempor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invidunt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ut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labore</a:t>
            </a:r>
            <a:r>
              <a:rPr lang="en-GB" sz="2000">
                <a:solidFill>
                  <a:schemeClr val="tx2"/>
                </a:solidFill>
              </a:rPr>
              <a:t>.</a:t>
            </a:r>
            <a:endParaRPr lang="en-GB" sz="2000" b="1">
              <a:solidFill>
                <a:schemeClr val="tx2"/>
              </a:solidFill>
            </a:endParaRP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BF6C550B-F393-2047-8F5D-F8C1E53C0B5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80000" y="4591568"/>
            <a:ext cx="4995863" cy="1427163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360000" tIns="180000" rIns="180000" bIns="18000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 sz="2000">
                <a:solidFill>
                  <a:schemeClr val="tx2"/>
                </a:solidFill>
              </a:rPr>
              <a:t>Lorem ipsum </a:t>
            </a:r>
            <a:r>
              <a:rPr lang="en-GB" sz="2000" err="1">
                <a:solidFill>
                  <a:schemeClr val="tx2"/>
                </a:solidFill>
              </a:rPr>
              <a:t>dolor</a:t>
            </a:r>
            <a:r>
              <a:rPr lang="en-GB" sz="2000">
                <a:solidFill>
                  <a:schemeClr val="tx2"/>
                </a:solidFill>
              </a:rPr>
              <a:t> sit </a:t>
            </a:r>
            <a:r>
              <a:rPr lang="en-GB" sz="2000" err="1">
                <a:solidFill>
                  <a:schemeClr val="tx2"/>
                </a:solidFill>
              </a:rPr>
              <a:t>amet</a:t>
            </a:r>
            <a:r>
              <a:rPr lang="en-GB" sz="2000">
                <a:solidFill>
                  <a:schemeClr val="tx2"/>
                </a:solidFill>
              </a:rPr>
              <a:t>, </a:t>
            </a:r>
            <a:r>
              <a:rPr lang="en-GB" sz="2000" err="1">
                <a:solidFill>
                  <a:schemeClr val="tx2"/>
                </a:solidFill>
              </a:rPr>
              <a:t>consetetur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sadipscing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elitr</a:t>
            </a:r>
            <a:r>
              <a:rPr lang="en-GB" sz="2000">
                <a:solidFill>
                  <a:schemeClr val="tx2"/>
                </a:solidFill>
              </a:rPr>
              <a:t>, </a:t>
            </a:r>
            <a:r>
              <a:rPr lang="en-GB" sz="2000" err="1">
                <a:solidFill>
                  <a:schemeClr val="tx2"/>
                </a:solidFill>
              </a:rPr>
              <a:t>sed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diam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nonumy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eirmod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tempor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invidunt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ut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labore</a:t>
            </a:r>
            <a:r>
              <a:rPr lang="en-GB" sz="2000">
                <a:solidFill>
                  <a:schemeClr val="tx2"/>
                </a:solidFill>
              </a:rPr>
              <a:t>.</a:t>
            </a:r>
            <a:endParaRPr lang="en-GB" sz="2000" b="1">
              <a:solidFill>
                <a:schemeClr val="tx2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208BB04A-3E3D-E748-998B-C68986A00BA4}"/>
              </a:ext>
            </a:extLst>
          </p:cNvPr>
          <p:cNvSpPr/>
          <p:nvPr userDrawn="1"/>
        </p:nvSpPr>
        <p:spPr>
          <a:xfrm>
            <a:off x="6372000" y="1320335"/>
            <a:ext cx="100615" cy="14271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4AFB2348-2B59-154C-9993-EC4E02378C45}"/>
              </a:ext>
            </a:extLst>
          </p:cNvPr>
          <p:cNvSpPr/>
          <p:nvPr userDrawn="1"/>
        </p:nvSpPr>
        <p:spPr>
          <a:xfrm>
            <a:off x="6372000" y="2955951"/>
            <a:ext cx="100615" cy="142716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E43C80FD-12CA-9043-B9EE-A293814BB928}"/>
              </a:ext>
            </a:extLst>
          </p:cNvPr>
          <p:cNvSpPr/>
          <p:nvPr userDrawn="1"/>
        </p:nvSpPr>
        <p:spPr>
          <a:xfrm>
            <a:off x="6372000" y="4591568"/>
            <a:ext cx="100615" cy="142716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2B3BB67-1AFF-B349-B104-460854F7E9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00" y="324000"/>
            <a:ext cx="9152697" cy="546667"/>
          </a:xfrm>
          <a:prstGeom prst="rect">
            <a:avLst/>
          </a:prstGeom>
          <a:noFill/>
          <a:effectLst/>
        </p:spPr>
        <p:txBody>
          <a:bodyPr vert="horz" lIns="0" tIns="72000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307851EB-BC5E-064C-B3C1-0817DF67FB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2000" y="1320334"/>
            <a:ext cx="5484000" cy="46669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1080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AECE524-8615-064E-BAB7-3985F4F594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80000" y="2955951"/>
            <a:ext cx="4995863" cy="14271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ctr" rotWithShape="0">
              <a:prstClr val="black">
                <a:alpha val="30000"/>
              </a:prstClr>
            </a:outerShdw>
          </a:effectLst>
        </p:spPr>
        <p:txBody>
          <a:bodyPr lIns="360000" tIns="180000" rIns="180000" bIns="18000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 sz="2000">
                <a:solidFill>
                  <a:schemeClr val="tx2"/>
                </a:solidFill>
              </a:rPr>
              <a:t>Lorem ipsum </a:t>
            </a:r>
            <a:r>
              <a:rPr lang="en-GB" sz="2000" err="1">
                <a:solidFill>
                  <a:schemeClr val="tx2"/>
                </a:solidFill>
              </a:rPr>
              <a:t>dolor</a:t>
            </a:r>
            <a:r>
              <a:rPr lang="en-GB" sz="2000">
                <a:solidFill>
                  <a:schemeClr val="tx2"/>
                </a:solidFill>
              </a:rPr>
              <a:t> sit </a:t>
            </a:r>
            <a:r>
              <a:rPr lang="en-GB" sz="2000" err="1">
                <a:solidFill>
                  <a:schemeClr val="tx2"/>
                </a:solidFill>
              </a:rPr>
              <a:t>amet</a:t>
            </a:r>
            <a:r>
              <a:rPr lang="en-GB" sz="2000">
                <a:solidFill>
                  <a:schemeClr val="tx2"/>
                </a:solidFill>
              </a:rPr>
              <a:t>, </a:t>
            </a:r>
            <a:r>
              <a:rPr lang="en-GB" sz="2000" err="1">
                <a:solidFill>
                  <a:schemeClr val="tx2"/>
                </a:solidFill>
              </a:rPr>
              <a:t>consetetur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sadipscing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elitr</a:t>
            </a:r>
            <a:r>
              <a:rPr lang="en-GB" sz="2000">
                <a:solidFill>
                  <a:schemeClr val="tx2"/>
                </a:solidFill>
              </a:rPr>
              <a:t>, </a:t>
            </a:r>
            <a:r>
              <a:rPr lang="en-GB" sz="2000" err="1">
                <a:solidFill>
                  <a:schemeClr val="tx2"/>
                </a:solidFill>
              </a:rPr>
              <a:t>sed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diam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nonumy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eirmod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tempor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invidunt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ut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labore</a:t>
            </a:r>
            <a:r>
              <a:rPr lang="en-GB" sz="2000">
                <a:solidFill>
                  <a:schemeClr val="tx2"/>
                </a:solidFill>
              </a:rPr>
              <a:t>.</a:t>
            </a:r>
            <a:endParaRPr lang="en-GB" sz="2000" b="1">
              <a:solidFill>
                <a:schemeClr val="tx2"/>
              </a:solidFill>
            </a:endParaRP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2688721E-B8AE-7447-B1EB-C9E8DC524AD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80000" y="1320355"/>
            <a:ext cx="4995863" cy="1427163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360000" tIns="180000" rIns="180000" bIns="18000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 sz="2000">
                <a:solidFill>
                  <a:schemeClr val="tx2"/>
                </a:solidFill>
              </a:rPr>
              <a:t>Lorem ipsum </a:t>
            </a:r>
            <a:r>
              <a:rPr lang="en-GB" sz="2000" err="1">
                <a:solidFill>
                  <a:schemeClr val="tx2"/>
                </a:solidFill>
              </a:rPr>
              <a:t>dolor</a:t>
            </a:r>
            <a:r>
              <a:rPr lang="en-GB" sz="2000">
                <a:solidFill>
                  <a:schemeClr val="tx2"/>
                </a:solidFill>
              </a:rPr>
              <a:t> sit </a:t>
            </a:r>
            <a:r>
              <a:rPr lang="en-GB" sz="2000" err="1">
                <a:solidFill>
                  <a:schemeClr val="tx2"/>
                </a:solidFill>
              </a:rPr>
              <a:t>amet</a:t>
            </a:r>
            <a:r>
              <a:rPr lang="en-GB" sz="2000">
                <a:solidFill>
                  <a:schemeClr val="tx2"/>
                </a:solidFill>
              </a:rPr>
              <a:t>, </a:t>
            </a:r>
            <a:r>
              <a:rPr lang="en-GB" sz="2000" err="1">
                <a:solidFill>
                  <a:schemeClr val="tx2"/>
                </a:solidFill>
              </a:rPr>
              <a:t>consetetur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sadipscing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elitr</a:t>
            </a:r>
            <a:r>
              <a:rPr lang="en-GB" sz="2000">
                <a:solidFill>
                  <a:schemeClr val="tx2"/>
                </a:solidFill>
              </a:rPr>
              <a:t>, </a:t>
            </a:r>
            <a:r>
              <a:rPr lang="en-GB" sz="2000" err="1">
                <a:solidFill>
                  <a:schemeClr val="tx2"/>
                </a:solidFill>
              </a:rPr>
              <a:t>sed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diam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nonumy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eirmod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tempor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invidunt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ut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labore</a:t>
            </a:r>
            <a:r>
              <a:rPr lang="en-GB" sz="2000">
                <a:solidFill>
                  <a:schemeClr val="tx2"/>
                </a:solidFill>
              </a:rPr>
              <a:t>.</a:t>
            </a:r>
            <a:endParaRPr lang="en-GB" sz="2000" b="1">
              <a:solidFill>
                <a:schemeClr val="tx2"/>
              </a:solidFill>
            </a:endParaRP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BF6C550B-F393-2047-8F5D-F8C1E53C0B5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80000" y="4591568"/>
            <a:ext cx="4995863" cy="1427163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360000" tIns="180000" rIns="180000" bIns="18000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 sz="2000">
                <a:solidFill>
                  <a:schemeClr val="tx2"/>
                </a:solidFill>
              </a:rPr>
              <a:t>Lorem ipsum </a:t>
            </a:r>
            <a:r>
              <a:rPr lang="en-GB" sz="2000" err="1">
                <a:solidFill>
                  <a:schemeClr val="tx2"/>
                </a:solidFill>
              </a:rPr>
              <a:t>dolor</a:t>
            </a:r>
            <a:r>
              <a:rPr lang="en-GB" sz="2000">
                <a:solidFill>
                  <a:schemeClr val="tx2"/>
                </a:solidFill>
              </a:rPr>
              <a:t> sit </a:t>
            </a:r>
            <a:r>
              <a:rPr lang="en-GB" sz="2000" err="1">
                <a:solidFill>
                  <a:schemeClr val="tx2"/>
                </a:solidFill>
              </a:rPr>
              <a:t>amet</a:t>
            </a:r>
            <a:r>
              <a:rPr lang="en-GB" sz="2000">
                <a:solidFill>
                  <a:schemeClr val="tx2"/>
                </a:solidFill>
              </a:rPr>
              <a:t>, </a:t>
            </a:r>
            <a:r>
              <a:rPr lang="en-GB" sz="2000" err="1">
                <a:solidFill>
                  <a:schemeClr val="tx2"/>
                </a:solidFill>
              </a:rPr>
              <a:t>consetetur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sadipscing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elitr</a:t>
            </a:r>
            <a:r>
              <a:rPr lang="en-GB" sz="2000">
                <a:solidFill>
                  <a:schemeClr val="tx2"/>
                </a:solidFill>
              </a:rPr>
              <a:t>, </a:t>
            </a:r>
            <a:r>
              <a:rPr lang="en-GB" sz="2000" err="1">
                <a:solidFill>
                  <a:schemeClr val="tx2"/>
                </a:solidFill>
              </a:rPr>
              <a:t>sed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diam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nonumy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eirmod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tempor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invidunt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ut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labore</a:t>
            </a:r>
            <a:r>
              <a:rPr lang="en-GB" sz="2000">
                <a:solidFill>
                  <a:schemeClr val="tx2"/>
                </a:solidFill>
              </a:rPr>
              <a:t>.</a:t>
            </a:r>
            <a:endParaRPr lang="en-GB" sz="2000" b="1">
              <a:solidFill>
                <a:schemeClr val="tx2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61D7B058-530E-984C-B39C-F2D0EC78EFAA}"/>
              </a:ext>
            </a:extLst>
          </p:cNvPr>
          <p:cNvSpPr/>
          <p:nvPr userDrawn="1"/>
        </p:nvSpPr>
        <p:spPr>
          <a:xfrm>
            <a:off x="6372000" y="1320335"/>
            <a:ext cx="100615" cy="142716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1EF3119-5741-284C-94A4-E0BDFB6018C8}"/>
              </a:ext>
            </a:extLst>
          </p:cNvPr>
          <p:cNvSpPr/>
          <p:nvPr userDrawn="1"/>
        </p:nvSpPr>
        <p:spPr>
          <a:xfrm>
            <a:off x="6372000" y="2955951"/>
            <a:ext cx="100615" cy="14271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AFFAB889-9360-9944-9C56-54AA330056AA}"/>
              </a:ext>
            </a:extLst>
          </p:cNvPr>
          <p:cNvSpPr/>
          <p:nvPr userDrawn="1"/>
        </p:nvSpPr>
        <p:spPr>
          <a:xfrm>
            <a:off x="6372000" y="4591568"/>
            <a:ext cx="100615" cy="142716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D818FCD0-8E32-1B44-8640-87007B6D3E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00" y="324000"/>
            <a:ext cx="9152697" cy="546667"/>
          </a:xfrm>
          <a:prstGeom prst="rect">
            <a:avLst/>
          </a:prstGeom>
          <a:noFill/>
          <a:effectLst/>
        </p:spPr>
        <p:txBody>
          <a:bodyPr vert="horz" lIns="0" tIns="72000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6" name="Textplatzhalter 7">
            <a:extLst>
              <a:ext uri="{FF2B5EF4-FFF2-40B4-BE49-F238E27FC236}">
                <a16:creationId xmlns:a16="http://schemas.microsoft.com/office/drawing/2014/main" id="{F0479C64-36E0-1C4C-8811-13C8C325C1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2000" y="1320334"/>
            <a:ext cx="5484000" cy="46669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1146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AECE524-8615-064E-BAB7-3985F4F594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80000" y="4591420"/>
            <a:ext cx="4995863" cy="14271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254000" dir="5400000" algn="ctr" rotWithShape="0">
              <a:prstClr val="black">
                <a:alpha val="30000"/>
              </a:prstClr>
            </a:outerShdw>
          </a:effectLst>
        </p:spPr>
        <p:txBody>
          <a:bodyPr lIns="360000" tIns="180000" rIns="180000" bIns="18000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 sz="2000">
                <a:solidFill>
                  <a:schemeClr val="tx2"/>
                </a:solidFill>
              </a:rPr>
              <a:t>Lorem ipsum </a:t>
            </a:r>
            <a:r>
              <a:rPr lang="en-GB" sz="2000" err="1">
                <a:solidFill>
                  <a:schemeClr val="tx2"/>
                </a:solidFill>
              </a:rPr>
              <a:t>dolor</a:t>
            </a:r>
            <a:r>
              <a:rPr lang="en-GB" sz="2000">
                <a:solidFill>
                  <a:schemeClr val="tx2"/>
                </a:solidFill>
              </a:rPr>
              <a:t> sit </a:t>
            </a:r>
            <a:r>
              <a:rPr lang="en-GB" sz="2000" err="1">
                <a:solidFill>
                  <a:schemeClr val="tx2"/>
                </a:solidFill>
              </a:rPr>
              <a:t>amet</a:t>
            </a:r>
            <a:r>
              <a:rPr lang="en-GB" sz="2000">
                <a:solidFill>
                  <a:schemeClr val="tx2"/>
                </a:solidFill>
              </a:rPr>
              <a:t>, </a:t>
            </a:r>
            <a:r>
              <a:rPr lang="en-GB" sz="2000" err="1">
                <a:solidFill>
                  <a:schemeClr val="tx2"/>
                </a:solidFill>
              </a:rPr>
              <a:t>consetetur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sadipscing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elitr</a:t>
            </a:r>
            <a:r>
              <a:rPr lang="en-GB" sz="2000">
                <a:solidFill>
                  <a:schemeClr val="tx2"/>
                </a:solidFill>
              </a:rPr>
              <a:t>, </a:t>
            </a:r>
            <a:r>
              <a:rPr lang="en-GB" sz="2000" err="1">
                <a:solidFill>
                  <a:schemeClr val="tx2"/>
                </a:solidFill>
              </a:rPr>
              <a:t>sed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diam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nonumy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eirmod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tempor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invidunt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ut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labore</a:t>
            </a:r>
            <a:r>
              <a:rPr lang="en-GB" sz="2000">
                <a:solidFill>
                  <a:schemeClr val="tx2"/>
                </a:solidFill>
              </a:rPr>
              <a:t>.</a:t>
            </a:r>
            <a:endParaRPr lang="en-GB" sz="2000" b="1">
              <a:solidFill>
                <a:schemeClr val="tx2"/>
              </a:solidFill>
            </a:endParaRP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2688721E-B8AE-7447-B1EB-C9E8DC524AD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80000" y="1320355"/>
            <a:ext cx="4995863" cy="1427163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360000" tIns="180000" rIns="180000" bIns="18000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 sz="2000">
                <a:solidFill>
                  <a:schemeClr val="tx2"/>
                </a:solidFill>
              </a:rPr>
              <a:t>Lorem ipsum </a:t>
            </a:r>
            <a:r>
              <a:rPr lang="en-GB" sz="2000" err="1">
                <a:solidFill>
                  <a:schemeClr val="tx2"/>
                </a:solidFill>
              </a:rPr>
              <a:t>dolor</a:t>
            </a:r>
            <a:r>
              <a:rPr lang="en-GB" sz="2000">
                <a:solidFill>
                  <a:schemeClr val="tx2"/>
                </a:solidFill>
              </a:rPr>
              <a:t> sit </a:t>
            </a:r>
            <a:r>
              <a:rPr lang="en-GB" sz="2000" err="1">
                <a:solidFill>
                  <a:schemeClr val="tx2"/>
                </a:solidFill>
              </a:rPr>
              <a:t>amet</a:t>
            </a:r>
            <a:r>
              <a:rPr lang="en-GB" sz="2000">
                <a:solidFill>
                  <a:schemeClr val="tx2"/>
                </a:solidFill>
              </a:rPr>
              <a:t>, </a:t>
            </a:r>
            <a:r>
              <a:rPr lang="en-GB" sz="2000" err="1">
                <a:solidFill>
                  <a:schemeClr val="tx2"/>
                </a:solidFill>
              </a:rPr>
              <a:t>consetetur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sadipscing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elitr</a:t>
            </a:r>
            <a:r>
              <a:rPr lang="en-GB" sz="2000">
                <a:solidFill>
                  <a:schemeClr val="tx2"/>
                </a:solidFill>
              </a:rPr>
              <a:t>, </a:t>
            </a:r>
            <a:r>
              <a:rPr lang="en-GB" sz="2000" err="1">
                <a:solidFill>
                  <a:schemeClr val="tx2"/>
                </a:solidFill>
              </a:rPr>
              <a:t>sed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diam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nonumy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eirmod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tempor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invidunt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ut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labore</a:t>
            </a:r>
            <a:r>
              <a:rPr lang="en-GB" sz="2000">
                <a:solidFill>
                  <a:schemeClr val="tx2"/>
                </a:solidFill>
              </a:rPr>
              <a:t>.</a:t>
            </a:r>
            <a:endParaRPr lang="en-GB" sz="2000" b="1">
              <a:solidFill>
                <a:schemeClr val="tx2"/>
              </a:solidFill>
            </a:endParaRP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BF6C550B-F393-2047-8F5D-F8C1E53C0B5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80000" y="2953513"/>
            <a:ext cx="4995863" cy="1427163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360000" tIns="180000" rIns="180000" bIns="18000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GB" sz="2000">
                <a:solidFill>
                  <a:schemeClr val="tx2"/>
                </a:solidFill>
              </a:rPr>
              <a:t>Lorem ipsum </a:t>
            </a:r>
            <a:r>
              <a:rPr lang="en-GB" sz="2000" err="1">
                <a:solidFill>
                  <a:schemeClr val="tx2"/>
                </a:solidFill>
              </a:rPr>
              <a:t>dolor</a:t>
            </a:r>
            <a:r>
              <a:rPr lang="en-GB" sz="2000">
                <a:solidFill>
                  <a:schemeClr val="tx2"/>
                </a:solidFill>
              </a:rPr>
              <a:t> sit </a:t>
            </a:r>
            <a:r>
              <a:rPr lang="en-GB" sz="2000" err="1">
                <a:solidFill>
                  <a:schemeClr val="tx2"/>
                </a:solidFill>
              </a:rPr>
              <a:t>amet</a:t>
            </a:r>
            <a:r>
              <a:rPr lang="en-GB" sz="2000">
                <a:solidFill>
                  <a:schemeClr val="tx2"/>
                </a:solidFill>
              </a:rPr>
              <a:t>, </a:t>
            </a:r>
            <a:r>
              <a:rPr lang="en-GB" sz="2000" err="1">
                <a:solidFill>
                  <a:schemeClr val="tx2"/>
                </a:solidFill>
              </a:rPr>
              <a:t>consetetur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sadipscing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elitr</a:t>
            </a:r>
            <a:r>
              <a:rPr lang="en-GB" sz="2000">
                <a:solidFill>
                  <a:schemeClr val="tx2"/>
                </a:solidFill>
              </a:rPr>
              <a:t>, </a:t>
            </a:r>
            <a:r>
              <a:rPr lang="en-GB" sz="2000" err="1">
                <a:solidFill>
                  <a:schemeClr val="tx2"/>
                </a:solidFill>
              </a:rPr>
              <a:t>sed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diam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nonumy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eirmod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tempor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invidunt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ut</a:t>
            </a:r>
            <a:r>
              <a:rPr lang="en-GB" sz="2000">
                <a:solidFill>
                  <a:schemeClr val="tx2"/>
                </a:solidFill>
              </a:rPr>
              <a:t> </a:t>
            </a:r>
            <a:r>
              <a:rPr lang="en-GB" sz="2000" err="1">
                <a:solidFill>
                  <a:schemeClr val="tx2"/>
                </a:solidFill>
              </a:rPr>
              <a:t>labore</a:t>
            </a:r>
            <a:r>
              <a:rPr lang="en-GB" sz="2000">
                <a:solidFill>
                  <a:schemeClr val="tx2"/>
                </a:solidFill>
              </a:rPr>
              <a:t>.</a:t>
            </a:r>
            <a:endParaRPr lang="en-GB" sz="2000" b="1">
              <a:solidFill>
                <a:schemeClr val="tx2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BFF12F1-9682-2E41-9F06-973D1F262560}"/>
              </a:ext>
            </a:extLst>
          </p:cNvPr>
          <p:cNvSpPr/>
          <p:nvPr userDrawn="1"/>
        </p:nvSpPr>
        <p:spPr>
          <a:xfrm>
            <a:off x="6372000" y="1320335"/>
            <a:ext cx="100615" cy="142716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D78841E1-7EB8-0140-9C65-6939C61EF3E7}"/>
              </a:ext>
            </a:extLst>
          </p:cNvPr>
          <p:cNvSpPr/>
          <p:nvPr userDrawn="1"/>
        </p:nvSpPr>
        <p:spPr>
          <a:xfrm>
            <a:off x="6372000" y="2955951"/>
            <a:ext cx="100615" cy="142716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04DFA77-D745-5540-8987-56B351ED13BC}"/>
              </a:ext>
            </a:extLst>
          </p:cNvPr>
          <p:cNvSpPr/>
          <p:nvPr userDrawn="1"/>
        </p:nvSpPr>
        <p:spPr>
          <a:xfrm>
            <a:off x="6372000" y="4591568"/>
            <a:ext cx="100615" cy="14271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360E0B24-B86F-3B4A-926E-D7F39EC8AC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00" y="324000"/>
            <a:ext cx="9152697" cy="546667"/>
          </a:xfrm>
          <a:prstGeom prst="rect">
            <a:avLst/>
          </a:prstGeom>
          <a:noFill/>
          <a:effectLst/>
        </p:spPr>
        <p:txBody>
          <a:bodyPr vert="horz" lIns="0" tIns="72000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15" name="Textplatzhalter 7">
            <a:extLst>
              <a:ext uri="{FF2B5EF4-FFF2-40B4-BE49-F238E27FC236}">
                <a16:creationId xmlns:a16="http://schemas.microsoft.com/office/drawing/2014/main" id="{D8E31AC8-11E6-824E-B6AC-A691DC4F67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2000" y="1320334"/>
            <a:ext cx="5484000" cy="46669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3274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6559281" y="1301342"/>
            <a:ext cx="4255316" cy="4255316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picture or element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B596AE8-C170-2642-A72F-ABB6EAE097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00" y="324000"/>
            <a:ext cx="9152697" cy="546667"/>
          </a:xfrm>
          <a:prstGeom prst="rect">
            <a:avLst/>
          </a:prstGeom>
          <a:noFill/>
          <a:effectLst/>
        </p:spPr>
        <p:txBody>
          <a:bodyPr vert="horz" lIns="0" tIns="72000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id="{44CF027A-B332-9244-9001-5ADE627D27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2000" y="1320334"/>
            <a:ext cx="5484000" cy="46669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30003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0C4F5346-46B7-CE4C-8111-C91095372E75}"/>
              </a:ext>
            </a:extLst>
          </p:cNvPr>
          <p:cNvSpPr/>
          <p:nvPr userDrawn="1"/>
        </p:nvSpPr>
        <p:spPr>
          <a:xfrm>
            <a:off x="0" y="1326849"/>
            <a:ext cx="12192000" cy="5531152"/>
          </a:xfrm>
          <a:prstGeom prst="rect">
            <a:avLst/>
          </a:prstGeom>
          <a:gradFill flip="none" rotWithShape="1">
            <a:gsLst>
              <a:gs pos="26000">
                <a:schemeClr val="accent2"/>
              </a:gs>
              <a:gs pos="100000">
                <a:schemeClr val="accent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3E777B2-1A0B-AE4B-8C8C-A447B30D78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4001"/>
            <a:ext cx="12191999" cy="3585882"/>
          </a:xfrm>
          <a:prstGeom prst="rect">
            <a:avLst/>
          </a:prstGeom>
        </p:spPr>
      </p:pic>
      <p:sp>
        <p:nvSpPr>
          <p:cNvPr id="7" name="Textplatzhalter 9">
            <a:extLst>
              <a:ext uri="{FF2B5EF4-FFF2-40B4-BE49-F238E27FC236}">
                <a16:creationId xmlns:a16="http://schemas.microsoft.com/office/drawing/2014/main" id="{402F0270-28F1-2748-850E-A4A1569178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1016" y="1458461"/>
            <a:ext cx="7250746" cy="135537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3600" b="1" i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Title of presentation</a:t>
            </a:r>
          </a:p>
        </p:txBody>
      </p:sp>
      <p:sp>
        <p:nvSpPr>
          <p:cNvPr id="8" name="Textplatzhalter 9">
            <a:extLst>
              <a:ext uri="{FF2B5EF4-FFF2-40B4-BE49-F238E27FC236}">
                <a16:creationId xmlns:a16="http://schemas.microsoft.com/office/drawing/2014/main" id="{BE4EE14D-DDB7-3841-9F3D-EBB3B7C38F4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4449" y="2918953"/>
            <a:ext cx="7258544" cy="11287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1" i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Subtitle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9F18822-E247-6D42-BA2E-03EA7C54150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4448" y="4386651"/>
            <a:ext cx="5212669" cy="3121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err="1"/>
              <a:t>Presenter</a:t>
            </a:r>
            <a:r>
              <a:rPr lang="de-DE"/>
              <a:t> </a:t>
            </a:r>
            <a:r>
              <a:rPr lang="de-DE" err="1"/>
              <a:t>name</a:t>
            </a:r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19BF9B9-7944-9146-B6F0-36ECA08251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83" y="358176"/>
            <a:ext cx="3884370" cy="776874"/>
          </a:xfrm>
          <a:prstGeom prst="rect">
            <a:avLst/>
          </a:prstGeom>
        </p:spPr>
      </p:pic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55A6B12F-D584-0143-9266-073C14C3275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838145" y="4392389"/>
            <a:ext cx="1913617" cy="1081057"/>
          </a:xfrm>
          <a:prstGeom prst="rect">
            <a:avLst/>
          </a:prstGeom>
        </p:spPr>
        <p:txBody>
          <a:bodyPr anchor="ctr" anchorCtr="1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GB"/>
              <a:t>(Organisation logo)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65E0E56-B468-2440-9AC8-215D57D308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1483" y="6127342"/>
            <a:ext cx="905720" cy="612440"/>
          </a:xfrm>
          <a:prstGeom prst="rect">
            <a:avLst/>
          </a:prstGeom>
          <a:ln w="6350">
            <a:noFill/>
          </a:ln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0C9B7DA0-42D2-CE41-BBF3-E2FDB42A4916}"/>
              </a:ext>
            </a:extLst>
          </p:cNvPr>
          <p:cNvSpPr txBox="1"/>
          <p:nvPr userDrawn="1"/>
        </p:nvSpPr>
        <p:spPr>
          <a:xfrm>
            <a:off x="1524323" y="6173944"/>
            <a:ext cx="3747967" cy="51923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marL="0" marR="0" lvl="0" indent="0" algn="l" defTabSz="914330" rtl="0" eaLnBrk="1" fontAlgn="auto" latinLnBrk="0" hangingPunct="1">
              <a:lnSpc>
                <a:spcPts val="116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This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project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has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received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funding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from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European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Union’s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Horizon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2020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research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innovation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programme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under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grant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agreement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No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101037084.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Funded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Horizon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2020 Green Deal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call</a:t>
            </a:r>
            <a:endParaRPr lang="en-GB" sz="800" b="1">
              <a:solidFill>
                <a:schemeClr val="bg1"/>
              </a:solidFill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D05EEBF0-E997-AB4A-8996-45D348565E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6000"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30525" y="803247"/>
            <a:ext cx="5689703" cy="60375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B9E660CC-84F0-BF40-A3AA-CA9F9C62885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9285" y="108804"/>
            <a:ext cx="4909890" cy="2454945"/>
          </a:xfrm>
          <a:prstGeom prst="rect">
            <a:avLst/>
          </a:prstGeom>
        </p:spPr>
      </p:pic>
      <p:sp>
        <p:nvSpPr>
          <p:cNvPr id="24" name="Textplatzhalter 4">
            <a:extLst>
              <a:ext uri="{FF2B5EF4-FFF2-40B4-BE49-F238E27FC236}">
                <a16:creationId xmlns:a16="http://schemas.microsoft.com/office/drawing/2014/main" id="{CD4EC27A-AB7A-514F-9BB8-78F18D12AC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4448" y="4737589"/>
            <a:ext cx="5212669" cy="3121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Organisation</a:t>
            </a:r>
          </a:p>
        </p:txBody>
      </p:sp>
      <p:sp>
        <p:nvSpPr>
          <p:cNvPr id="25" name="Textplatzhalter 4">
            <a:extLst>
              <a:ext uri="{FF2B5EF4-FFF2-40B4-BE49-F238E27FC236}">
                <a16:creationId xmlns:a16="http://schemas.microsoft.com/office/drawing/2014/main" id="{1BFAA15C-649D-B54F-808E-099CE7D980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4448" y="5087362"/>
            <a:ext cx="5212669" cy="3121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Meeting </a:t>
            </a:r>
            <a:r>
              <a:rPr lang="de-DE" err="1"/>
              <a:t>date</a:t>
            </a:r>
            <a:endParaRPr lang="de-DE"/>
          </a:p>
        </p:txBody>
      </p:sp>
      <p:sp>
        <p:nvSpPr>
          <p:cNvPr id="26" name="Textplatzhalter 4">
            <a:extLst>
              <a:ext uri="{FF2B5EF4-FFF2-40B4-BE49-F238E27FC236}">
                <a16:creationId xmlns:a16="http://schemas.microsoft.com/office/drawing/2014/main" id="{75F4C58B-E05D-0744-B9AA-F59AF1A8A5C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83" y="5437135"/>
            <a:ext cx="5212669" cy="3080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Location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400DA33-6907-DF44-89A7-4C1044929665}"/>
              </a:ext>
            </a:extLst>
          </p:cNvPr>
          <p:cNvSpPr txBox="1"/>
          <p:nvPr userDrawn="1"/>
        </p:nvSpPr>
        <p:spPr>
          <a:xfrm>
            <a:off x="5049286" y="6402859"/>
            <a:ext cx="2702476" cy="288147"/>
          </a:xfrm>
          <a:prstGeom prst="rect">
            <a:avLst/>
          </a:prstGeom>
          <a:noFill/>
          <a:ln w="12700" cap="rnd">
            <a:noFill/>
          </a:ln>
          <a:scene3d>
            <a:camera prst="orthographicFront"/>
            <a:lightRig rig="threePt" dir="t"/>
          </a:scene3d>
          <a:sp3d>
            <a:bevelT w="25400"/>
            <a:bevelB w="19050"/>
          </a:sp3d>
        </p:spPr>
        <p:txBody>
          <a:bodyPr wrap="square" lIns="0" tIns="36000" rIns="36000" bIns="36000" rtlCol="0">
            <a:spAutoFit/>
          </a:bodyPr>
          <a:lstStyle/>
          <a:p>
            <a:pPr algn="ctr"/>
            <a:r>
              <a:rPr lang="en-GB" sz="1400" b="0" kern="1200" noProof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climate-</a:t>
            </a:r>
            <a:r>
              <a:rPr lang="en-GB" sz="1400" b="0" kern="1200" noProof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impetus.eu</a:t>
            </a:r>
            <a:endParaRPr lang="en-GB" sz="1400" b="0" kern="1200" noProof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8" name="Abgerundetes Rechteck 17">
            <a:extLst>
              <a:ext uri="{FF2B5EF4-FFF2-40B4-BE49-F238E27FC236}">
                <a16:creationId xmlns:a16="http://schemas.microsoft.com/office/drawing/2014/main" id="{913590D1-0579-2A49-9CA1-EF46D7137C02}"/>
              </a:ext>
            </a:extLst>
          </p:cNvPr>
          <p:cNvSpPr/>
          <p:nvPr userDrawn="1"/>
        </p:nvSpPr>
        <p:spPr>
          <a:xfrm>
            <a:off x="5464565" y="6370693"/>
            <a:ext cx="1833893" cy="365124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0500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6D722C38-6DF6-B74F-A06E-52A549DE22E7}"/>
              </a:ext>
            </a:extLst>
          </p:cNvPr>
          <p:cNvSpPr/>
          <p:nvPr userDrawn="1"/>
        </p:nvSpPr>
        <p:spPr>
          <a:xfrm>
            <a:off x="0" y="1805652"/>
            <a:ext cx="12192000" cy="5052348"/>
          </a:xfrm>
          <a:prstGeom prst="rect">
            <a:avLst/>
          </a:prstGeom>
          <a:gradFill>
            <a:gsLst>
              <a:gs pos="18000">
                <a:schemeClr val="accent2"/>
              </a:gs>
              <a:gs pos="100000">
                <a:schemeClr val="accent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0728E385-4E1B-C54E-9FC4-CFACAC0F10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35" y="3279394"/>
            <a:ext cx="12191999" cy="3585882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0C430BD3-22E5-9044-B80C-9E519F57048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6000"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9368" y="941847"/>
            <a:ext cx="5575281" cy="59161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CD6CFBC-F1D7-CA4B-AA17-3BA746F2017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758" y="449023"/>
            <a:ext cx="4632527" cy="1146938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9EDBBF4-2B2C-2349-9F60-E0425155B0A5}"/>
              </a:ext>
            </a:extLst>
          </p:cNvPr>
          <p:cNvSpPr txBox="1"/>
          <p:nvPr userDrawn="1"/>
        </p:nvSpPr>
        <p:spPr>
          <a:xfrm>
            <a:off x="491483" y="2324303"/>
            <a:ext cx="8056997" cy="811367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lvl="0"/>
            <a:r>
              <a:rPr lang="lv-LV" sz="4800" b="1" i="1" noProof="0" dirty="0">
                <a:solidFill>
                  <a:schemeClr val="bg1"/>
                </a:solidFill>
              </a:rPr>
              <a:t>Paldies par uzmanību!</a:t>
            </a:r>
            <a:endParaRPr lang="en-GB" sz="4800" b="1" i="1" noProof="0" dirty="0">
              <a:solidFill>
                <a:schemeClr val="bg1"/>
              </a:solidFill>
            </a:endParaRPr>
          </a:p>
        </p:txBody>
      </p:sp>
      <p:sp>
        <p:nvSpPr>
          <p:cNvPr id="22" name="Textplatzhalter 4">
            <a:extLst>
              <a:ext uri="{FF2B5EF4-FFF2-40B4-BE49-F238E27FC236}">
                <a16:creationId xmlns:a16="http://schemas.microsoft.com/office/drawing/2014/main" id="{27B46225-C14D-8341-AE31-4B8EE45EA6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4448" y="4386651"/>
            <a:ext cx="5212669" cy="3121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err="1"/>
              <a:t>Presenter</a:t>
            </a:r>
            <a:r>
              <a:rPr lang="de-DE"/>
              <a:t> </a:t>
            </a:r>
            <a:r>
              <a:rPr lang="de-DE" err="1"/>
              <a:t>name</a:t>
            </a:r>
            <a:endParaRPr lang="de-DE"/>
          </a:p>
        </p:txBody>
      </p:sp>
      <p:sp>
        <p:nvSpPr>
          <p:cNvPr id="23" name="Bildplatzhalter 9">
            <a:extLst>
              <a:ext uri="{FF2B5EF4-FFF2-40B4-BE49-F238E27FC236}">
                <a16:creationId xmlns:a16="http://schemas.microsoft.com/office/drawing/2014/main" id="{426F524A-D4A4-B84C-B382-B37FCE1391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838145" y="4392389"/>
            <a:ext cx="1913617" cy="1081057"/>
          </a:xfrm>
          <a:prstGeom prst="rect">
            <a:avLst/>
          </a:prstGeom>
        </p:spPr>
        <p:txBody>
          <a:bodyPr anchor="ctr" anchorCtr="1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GB"/>
              <a:t>(Organisation logo)</a:t>
            </a:r>
          </a:p>
        </p:txBody>
      </p:sp>
      <p:sp>
        <p:nvSpPr>
          <p:cNvPr id="24" name="Textplatzhalter 4">
            <a:extLst>
              <a:ext uri="{FF2B5EF4-FFF2-40B4-BE49-F238E27FC236}">
                <a16:creationId xmlns:a16="http://schemas.microsoft.com/office/drawing/2014/main" id="{8FBBE154-1528-9342-95F6-6A27507EB15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4448" y="4737589"/>
            <a:ext cx="5212669" cy="3121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Organisation</a:t>
            </a:r>
          </a:p>
        </p:txBody>
      </p:sp>
      <p:sp>
        <p:nvSpPr>
          <p:cNvPr id="25" name="Textplatzhalter 4">
            <a:extLst>
              <a:ext uri="{FF2B5EF4-FFF2-40B4-BE49-F238E27FC236}">
                <a16:creationId xmlns:a16="http://schemas.microsoft.com/office/drawing/2014/main" id="{52996D8E-9E6A-DF46-8A40-9379C508A96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4448" y="5087362"/>
            <a:ext cx="5212669" cy="3121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Email </a:t>
            </a:r>
            <a:r>
              <a:rPr lang="de-DE" err="1"/>
              <a:t>address</a:t>
            </a:r>
            <a:endParaRPr lang="de-DE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3864D9FD-8A0A-544E-9EA1-EFF91D93262C}"/>
              </a:ext>
            </a:extLst>
          </p:cNvPr>
          <p:cNvSpPr txBox="1"/>
          <p:nvPr userDrawn="1"/>
        </p:nvSpPr>
        <p:spPr>
          <a:xfrm>
            <a:off x="5049286" y="6402859"/>
            <a:ext cx="2702476" cy="288147"/>
          </a:xfrm>
          <a:prstGeom prst="rect">
            <a:avLst/>
          </a:prstGeom>
          <a:noFill/>
          <a:ln w="12700" cap="rnd">
            <a:noFill/>
          </a:ln>
          <a:scene3d>
            <a:camera prst="orthographicFront"/>
            <a:lightRig rig="threePt" dir="t"/>
          </a:scene3d>
          <a:sp3d>
            <a:bevelT w="25400"/>
            <a:bevelB w="19050"/>
          </a:sp3d>
        </p:spPr>
        <p:txBody>
          <a:bodyPr wrap="square" lIns="0" tIns="36000" rIns="36000" bIns="36000" rtlCol="0">
            <a:spAutoFit/>
          </a:bodyPr>
          <a:lstStyle/>
          <a:p>
            <a:pPr algn="ctr"/>
            <a:r>
              <a:rPr lang="en-GB" sz="1400" b="0" kern="1200" noProof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climate-</a:t>
            </a:r>
            <a:r>
              <a:rPr lang="en-GB" sz="1400" b="0" kern="1200" noProof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impetus.eu</a:t>
            </a:r>
            <a:endParaRPr lang="en-GB" sz="1400" b="0" kern="1200" noProof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9" name="Abgerundetes Rechteck 18">
            <a:extLst>
              <a:ext uri="{FF2B5EF4-FFF2-40B4-BE49-F238E27FC236}">
                <a16:creationId xmlns:a16="http://schemas.microsoft.com/office/drawing/2014/main" id="{8CFC5B0D-095B-E242-941A-E4B03A8240E7}"/>
              </a:ext>
            </a:extLst>
          </p:cNvPr>
          <p:cNvSpPr/>
          <p:nvPr userDrawn="1"/>
        </p:nvSpPr>
        <p:spPr>
          <a:xfrm>
            <a:off x="5464565" y="6370693"/>
            <a:ext cx="1833893" cy="365124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68090316-320F-8C41-BEA8-0D307BEF086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1483" y="6127342"/>
            <a:ext cx="905720" cy="612440"/>
          </a:xfrm>
          <a:prstGeom prst="rect">
            <a:avLst/>
          </a:prstGeom>
          <a:ln w="6350">
            <a:noFill/>
          </a:ln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251C53C1-583D-D543-B364-FCB0CF74B0C3}"/>
              </a:ext>
            </a:extLst>
          </p:cNvPr>
          <p:cNvSpPr txBox="1"/>
          <p:nvPr userDrawn="1"/>
        </p:nvSpPr>
        <p:spPr>
          <a:xfrm>
            <a:off x="1524323" y="6173944"/>
            <a:ext cx="3747967" cy="51923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marL="0" marR="0" lvl="0" indent="0" algn="l" defTabSz="914330" rtl="0" eaLnBrk="1" fontAlgn="auto" latinLnBrk="0" hangingPunct="1">
              <a:lnSpc>
                <a:spcPts val="116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This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project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has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received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funding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from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European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Union’s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Horizon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2020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research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innovation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programme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under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grant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agreement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No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101037084.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Funded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EU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Horizon</a:t>
            </a:r>
            <a:r>
              <a:rPr lang="de-DE" sz="8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2020 Green Deal </a:t>
            </a:r>
            <a:r>
              <a:rPr lang="de-DE" sz="800" b="0" i="0" u="none" strike="noStrike" kern="120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call</a:t>
            </a:r>
            <a:endParaRPr lang="en-GB" sz="8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2899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sh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53B26545-F03E-D74C-BCE6-0FB2E7605027}"/>
              </a:ext>
            </a:extLst>
          </p:cNvPr>
          <p:cNvSpPr txBox="1"/>
          <p:nvPr userDrawn="1"/>
        </p:nvSpPr>
        <p:spPr>
          <a:xfrm>
            <a:off x="612000" y="324000"/>
            <a:ext cx="9750287" cy="5040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GB" sz="2400" b="1" i="1" noProof="0">
                <a:solidFill>
                  <a:schemeClr val="accent1"/>
                </a:solidFill>
              </a:rPr>
              <a:t>Stylesheet</a:t>
            </a:r>
            <a:endParaRPr lang="en-GB" sz="2400" b="1" i="1">
              <a:solidFill>
                <a:schemeClr val="accent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6404A42-EA39-A34C-A2F3-6232E0A34C0D}"/>
              </a:ext>
            </a:extLst>
          </p:cNvPr>
          <p:cNvSpPr txBox="1"/>
          <p:nvPr userDrawn="1"/>
        </p:nvSpPr>
        <p:spPr>
          <a:xfrm>
            <a:off x="612000" y="891005"/>
            <a:ext cx="5716611" cy="4835610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lvl="0"/>
            <a:r>
              <a:rPr lang="en-GB" noProof="0">
                <a:solidFill>
                  <a:schemeClr val="bg1">
                    <a:lumMod val="50000"/>
                  </a:schemeClr>
                </a:solidFill>
              </a:rPr>
              <a:t>Basic font: Arial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GB" sz="3600" b="1" i="1" noProof="0">
                <a:solidFill>
                  <a:schemeClr val="accent2"/>
                </a:solidFill>
              </a:rPr>
              <a:t>Title 36 Arial bold italic</a:t>
            </a:r>
          </a:p>
          <a:p>
            <a:pPr marL="0" marR="0" lvl="0" indent="0" algn="l" defTabSz="91433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i="1" noProof="0">
                <a:solidFill>
                  <a:schemeClr val="accent2"/>
                </a:solidFill>
              </a:rPr>
              <a:t>Subtitle 24 Arial bold italic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GB" sz="2400" b="1" i="1" noProof="0">
                <a:solidFill>
                  <a:schemeClr val="accent2"/>
                </a:solidFill>
              </a:rPr>
              <a:t>Headline 24, Arial bold italic</a:t>
            </a:r>
          </a:p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en-GB" sz="1800" b="0" i="0" noProof="0">
                <a:solidFill>
                  <a:schemeClr val="bg1">
                    <a:lumMod val="50000"/>
                  </a:schemeClr>
                </a:solidFill>
              </a:rPr>
              <a:t>Text first level, Arial regular 18</a:t>
            </a:r>
          </a:p>
          <a:p>
            <a:pPr marL="0" marR="0" lvl="0" indent="0" algn="l" defTabSz="91433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0" i="0" noProof="0">
                <a:solidFill>
                  <a:schemeClr val="bg1">
                    <a:lumMod val="50000"/>
                  </a:schemeClr>
                </a:solidFill>
              </a:rPr>
              <a:t>Text second level, Arial regular 16</a:t>
            </a:r>
          </a:p>
          <a:p>
            <a:pPr marL="0" marR="0" lvl="0" indent="0" algn="l" defTabSz="91433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0" i="0" noProof="0">
                <a:solidFill>
                  <a:schemeClr val="bg1">
                    <a:lumMod val="50000"/>
                  </a:schemeClr>
                </a:solidFill>
              </a:rPr>
              <a:t>Text third level, Arial regular 14</a:t>
            </a:r>
          </a:p>
          <a:p>
            <a:pPr marL="0" marR="0" lvl="0" indent="0" algn="l" defTabSz="91433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noProof="0">
                <a:solidFill>
                  <a:schemeClr val="bg1">
                    <a:lumMod val="50000"/>
                  </a:schemeClr>
                </a:solidFill>
              </a:rPr>
              <a:t>Text fourth level, Arial regular 12</a:t>
            </a:r>
            <a:endParaRPr lang="en-GB" sz="1600" b="0" i="0" noProof="0">
              <a:solidFill>
                <a:schemeClr val="bg1">
                  <a:lumMod val="50000"/>
                </a:schemeClr>
              </a:solidFill>
            </a:endParaRPr>
          </a:p>
          <a:p>
            <a:pPr marL="0" marR="0" lvl="0" indent="0" algn="l" defTabSz="91433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i="0" noProof="0">
                <a:solidFill>
                  <a:schemeClr val="bg1">
                    <a:lumMod val="50000"/>
                  </a:schemeClr>
                </a:solidFill>
              </a:rPr>
              <a:t>Text fifth level, Arial regular 10</a:t>
            </a:r>
            <a:endParaRPr lang="en-GB" sz="1800" b="0" i="0" noProof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1000"/>
              </a:spcBef>
            </a:pPr>
            <a:endParaRPr lang="en-GB" sz="1400" b="1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7F912E3-410A-7A46-836C-02C9688F8F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48958" y="2372561"/>
            <a:ext cx="2484679" cy="15113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056B8516-44A7-7E47-A407-2F3EF49675CE}"/>
              </a:ext>
            </a:extLst>
          </p:cNvPr>
          <p:cNvSpPr txBox="1"/>
          <p:nvPr userDrawn="1"/>
        </p:nvSpPr>
        <p:spPr>
          <a:xfrm>
            <a:off x="6840349" y="887645"/>
            <a:ext cx="4180578" cy="349702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lvl="0"/>
            <a:r>
              <a:rPr lang="en-GB" noProof="0">
                <a:solidFill>
                  <a:schemeClr val="bg1">
                    <a:lumMod val="50000"/>
                  </a:schemeClr>
                </a:solidFill>
              </a:rPr>
              <a:t>Colours: use from </a:t>
            </a:r>
            <a:r>
              <a:rPr lang="en-GB" noProof="0" err="1">
                <a:solidFill>
                  <a:schemeClr val="bg1">
                    <a:lumMod val="50000"/>
                  </a:schemeClr>
                </a:solidFill>
              </a:rPr>
              <a:t>preset</a:t>
            </a:r>
            <a:r>
              <a:rPr lang="en-GB" noProof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noProof="0" err="1">
                <a:solidFill>
                  <a:schemeClr val="bg1">
                    <a:lumMod val="50000"/>
                  </a:schemeClr>
                </a:solidFill>
              </a:rPr>
              <a:t>color</a:t>
            </a:r>
            <a:r>
              <a:rPr lang="en-GB" noProof="0">
                <a:solidFill>
                  <a:schemeClr val="bg1">
                    <a:lumMod val="50000"/>
                  </a:schemeClr>
                </a:solidFill>
              </a:rPr>
              <a:t> palette</a:t>
            </a:r>
            <a:endParaRPr lang="en-GB" sz="1400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BDDCF68-1CE5-5846-A66C-CF41360A89D1}"/>
              </a:ext>
            </a:extLst>
          </p:cNvPr>
          <p:cNvSpPr txBox="1"/>
          <p:nvPr userDrawn="1"/>
        </p:nvSpPr>
        <p:spPr>
          <a:xfrm>
            <a:off x="9523391" y="2370890"/>
            <a:ext cx="2056609" cy="349702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lvl="0"/>
            <a:r>
              <a:rPr lang="en-GB" noProof="0">
                <a:solidFill>
                  <a:schemeClr val="bg1">
                    <a:lumMod val="50000"/>
                  </a:schemeClr>
                </a:solidFill>
              </a:rPr>
              <a:t>Title/Headline</a:t>
            </a:r>
            <a:endParaRPr lang="en-GB" sz="1400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A9FEA70F-4A76-1047-B6B0-0A435B52EEF4}"/>
              </a:ext>
            </a:extLst>
          </p:cNvPr>
          <p:cNvSpPr txBox="1"/>
          <p:nvPr userDrawn="1"/>
        </p:nvSpPr>
        <p:spPr>
          <a:xfrm>
            <a:off x="9523391" y="2720592"/>
            <a:ext cx="2056609" cy="349702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lvl="0"/>
            <a:r>
              <a:rPr lang="en-GB" noProof="0">
                <a:solidFill>
                  <a:schemeClr val="bg1">
                    <a:lumMod val="50000"/>
                  </a:schemeClr>
                </a:solidFill>
              </a:rPr>
              <a:t>Subtitle/Subline</a:t>
            </a:r>
            <a:endParaRPr lang="en-GB" sz="1400" b="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9731FA9-A1BC-F34B-BF13-F0891EE88F31}"/>
              </a:ext>
            </a:extLst>
          </p:cNvPr>
          <p:cNvSpPr txBox="1"/>
          <p:nvPr userDrawn="1"/>
        </p:nvSpPr>
        <p:spPr>
          <a:xfrm>
            <a:off x="9523391" y="3537953"/>
            <a:ext cx="2056609" cy="349702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lvl="0"/>
            <a:r>
              <a:rPr lang="en-GB" noProof="0">
                <a:solidFill>
                  <a:schemeClr val="bg1">
                    <a:lumMod val="50000"/>
                  </a:schemeClr>
                </a:solidFill>
              </a:rPr>
              <a:t>Text</a:t>
            </a:r>
            <a:endParaRPr lang="en-GB" sz="1400" b="1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1605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27E4-44A4-4F99-ABF1-7C48B6CBA588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4D488-2EA1-4FCE-9DCD-B3B773AC0D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58578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24DCC9C3-2254-4941-8D71-9CE661D0A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00" y="667147"/>
            <a:ext cx="9152697" cy="823373"/>
          </a:xfrm>
          <a:prstGeom prst="rect">
            <a:avLst/>
          </a:prstGeom>
          <a:solidFill>
            <a:srgbClr val="FFFFFF"/>
          </a:solidFill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7612910-5713-8B4D-BECA-B35E2F1545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0000" y="1643063"/>
            <a:ext cx="9152697" cy="41751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648615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21944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0D92385-B513-1848-84A4-FE1D9E858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38596-C8E8-1545-B1DC-90E733B5C1DE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BFE012E-D7DC-0840-8B32-D8AB09495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E00E8F6-8B09-D948-AC1C-8C4E49E5E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45F84-10A2-8C42-A2A5-DA41874C3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429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Layout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24DCC9C3-2254-4941-8D71-9CE661D0A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00" y="324000"/>
            <a:ext cx="9152697" cy="546667"/>
          </a:xfrm>
          <a:prstGeom prst="rect">
            <a:avLst/>
          </a:prstGeom>
          <a:noFill/>
          <a:effectLst/>
        </p:spPr>
        <p:txBody>
          <a:bodyPr vert="horz" lIns="0" tIns="72000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4" name="Textplatzhalter 7">
            <a:extLst>
              <a:ext uri="{FF2B5EF4-FFF2-40B4-BE49-F238E27FC236}">
                <a16:creationId xmlns:a16="http://schemas.microsoft.com/office/drawing/2014/main" id="{D2749A3C-DFD2-0A47-8365-072377EF31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2000" y="900000"/>
            <a:ext cx="11185748" cy="50873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Layout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24DCC9C3-2254-4941-8D71-9CE661D0A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00" y="324000"/>
            <a:ext cx="9152697" cy="546667"/>
          </a:xfrm>
          <a:prstGeom prst="rect">
            <a:avLst/>
          </a:prstGeom>
          <a:noFill/>
          <a:effectLst/>
        </p:spPr>
        <p:txBody>
          <a:bodyPr vert="horz" lIns="0" tIns="72000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7612910-5713-8B4D-BECA-B35E2F1545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2000" y="900000"/>
            <a:ext cx="5476000" cy="50873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Textplatzhalter 7">
            <a:extLst>
              <a:ext uri="{FF2B5EF4-FFF2-40B4-BE49-F238E27FC236}">
                <a16:creationId xmlns:a16="http://schemas.microsoft.com/office/drawing/2014/main" id="{13EC5A3A-7105-CC46-A66E-015499164E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4524" y="900000"/>
            <a:ext cx="5476000" cy="50873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8584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Layout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24DCC9C3-2254-4941-8D71-9CE661D0A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00" y="324000"/>
            <a:ext cx="9152697" cy="546667"/>
          </a:xfrm>
          <a:prstGeom prst="rect">
            <a:avLst/>
          </a:prstGeom>
          <a:noFill/>
          <a:effectLst/>
        </p:spPr>
        <p:txBody>
          <a:bodyPr vert="horz" lIns="0" tIns="72000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7612910-5713-8B4D-BECA-B35E2F1545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2000" y="900000"/>
            <a:ext cx="3660688" cy="50873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Textplatzhalter 7">
            <a:extLst>
              <a:ext uri="{FF2B5EF4-FFF2-40B4-BE49-F238E27FC236}">
                <a16:creationId xmlns:a16="http://schemas.microsoft.com/office/drawing/2014/main" id="{85F93BE6-0D2B-1A48-A499-9AC07795CB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1312" y="900000"/>
            <a:ext cx="3660689" cy="50873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544E0D76-BAAF-5541-88CD-D27BDF726A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02625" y="900000"/>
            <a:ext cx="3660689" cy="50873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7231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Layout dotted background">
    <p:bg>
      <p:bgPr>
        <a:blipFill dpi="0" rotWithShape="1">
          <a:blip r:embed="rId2">
            <a:alphaModFix amt="34000"/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24DCC9C3-2254-4941-8D71-9CE661D0A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00" y="324000"/>
            <a:ext cx="9152697" cy="546667"/>
          </a:xfrm>
          <a:prstGeom prst="rect">
            <a:avLst/>
          </a:prstGeom>
          <a:noFill/>
          <a:effectLst/>
        </p:spPr>
        <p:txBody>
          <a:bodyPr vert="horz" lIns="0" tIns="72000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4" name="Textplatzhalter 7">
            <a:extLst>
              <a:ext uri="{FF2B5EF4-FFF2-40B4-BE49-F238E27FC236}">
                <a16:creationId xmlns:a16="http://schemas.microsoft.com/office/drawing/2014/main" id="{9C3A96E6-5D49-9E47-9A66-6A4A789C4B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2000" y="900000"/>
            <a:ext cx="11185748" cy="50873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050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Layout blue background">
    <p:bg>
      <p:bgPr>
        <a:solidFill>
          <a:schemeClr val="accent2">
            <a:lumMod val="20000"/>
            <a:lumOff val="80000"/>
            <a:alpha val="29988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24DCC9C3-2254-4941-8D71-9CE661D0A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00" y="324000"/>
            <a:ext cx="9152697" cy="546667"/>
          </a:xfrm>
          <a:prstGeom prst="rect">
            <a:avLst/>
          </a:prstGeom>
          <a:noFill/>
          <a:effectLst/>
        </p:spPr>
        <p:txBody>
          <a:bodyPr vert="horz" lIns="0" tIns="72000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4" name="Textplatzhalter 7">
            <a:extLst>
              <a:ext uri="{FF2B5EF4-FFF2-40B4-BE49-F238E27FC236}">
                <a16:creationId xmlns:a16="http://schemas.microsoft.com/office/drawing/2014/main" id="{B7BB727A-0876-FF4F-9210-1CB42D1E0C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2000" y="900000"/>
            <a:ext cx="11185748" cy="50873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3262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Layout watermark background">
    <p:bg>
      <p:bgPr>
        <a:blipFill dpi="0" rotWithShape="1">
          <a:blip r:embed="rId2">
            <a:alphaModFix amt="7055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348382C-62A3-3142-8DDA-98CD6F3D56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00" y="324000"/>
            <a:ext cx="9152697" cy="546667"/>
          </a:xfrm>
          <a:prstGeom prst="rect">
            <a:avLst/>
          </a:prstGeom>
          <a:noFill/>
          <a:effectLst/>
        </p:spPr>
        <p:txBody>
          <a:bodyPr vert="horz" lIns="0" tIns="72000" rIns="0" bIns="0" rtlCol="0" anchor="t" anchorCtr="0">
            <a:noAutofit/>
          </a:bodyPr>
          <a:lstStyle/>
          <a:p>
            <a:r>
              <a:rPr lang="en-GB" noProof="0"/>
              <a:t>Click to edit Master title style</a:t>
            </a:r>
          </a:p>
        </p:txBody>
      </p:sp>
      <p:sp>
        <p:nvSpPr>
          <p:cNvPr id="7" name="Textplatzhalter 7">
            <a:extLst>
              <a:ext uri="{FF2B5EF4-FFF2-40B4-BE49-F238E27FC236}">
                <a16:creationId xmlns:a16="http://schemas.microsoft.com/office/drawing/2014/main" id="{C9518EA9-FC3C-674C-B206-1EAE396A6B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2000" y="900000"/>
            <a:ext cx="11185748" cy="50873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4806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24DCC9C3-2254-4941-8D71-9CE661D0A9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00" y="324000"/>
            <a:ext cx="9152697" cy="546667"/>
          </a:xfrm>
          <a:prstGeom prst="rect">
            <a:avLst/>
          </a:prstGeom>
          <a:noFill/>
          <a:effectLst/>
        </p:spPr>
        <p:txBody>
          <a:bodyPr vert="horz" lIns="0" tIns="7200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4" name="Textplatzhalter 7">
            <a:extLst>
              <a:ext uri="{FF2B5EF4-FFF2-40B4-BE49-F238E27FC236}">
                <a16:creationId xmlns:a16="http://schemas.microsoft.com/office/drawing/2014/main" id="{CD6C04D6-9A47-2446-BD6C-E0720801D4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2000" y="900000"/>
            <a:ext cx="11185748" cy="508733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1970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4217190F-1406-374C-9F04-F503E2F1032A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199632"/>
            <a:ext cx="12192000" cy="6583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000" y="324000"/>
            <a:ext cx="9152697" cy="522568"/>
          </a:xfrm>
          <a:prstGeom prst="rect">
            <a:avLst/>
          </a:prstGeom>
          <a:noFill/>
          <a:effectLst/>
        </p:spPr>
        <p:txBody>
          <a:bodyPr vert="horz" lIns="0" tIns="72000" rIns="0" bIns="0" rtlCol="0" anchor="t" anchorCtr="0">
            <a:noAutofit/>
          </a:bodyPr>
          <a:lstStyle/>
          <a:p>
            <a:r>
              <a:rPr lang="en-GB" noProof="0"/>
              <a:t>Your title here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16ABB578-5CAE-6D40-8CF7-B94B6964B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000" y="900000"/>
            <a:ext cx="10515600" cy="50582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err="1"/>
              <a:t>Mastertextformat</a:t>
            </a:r>
            <a:r>
              <a:rPr lang="en-GB"/>
              <a:t> </a:t>
            </a:r>
            <a:r>
              <a:rPr lang="en-GB" err="1"/>
              <a:t>bearbeiten</a:t>
            </a:r>
            <a:endParaRPr lang="en-GB"/>
          </a:p>
          <a:p>
            <a:pPr lvl="1"/>
            <a:r>
              <a:rPr lang="en-GB" err="1"/>
              <a:t>Zweite</a:t>
            </a:r>
            <a:r>
              <a:rPr lang="en-GB"/>
              <a:t> Ebene</a:t>
            </a:r>
          </a:p>
          <a:p>
            <a:pPr lvl="2"/>
            <a:r>
              <a:rPr lang="en-GB" err="1"/>
              <a:t>Dritte</a:t>
            </a:r>
            <a:r>
              <a:rPr lang="en-GB"/>
              <a:t> Ebene</a:t>
            </a:r>
          </a:p>
          <a:p>
            <a:pPr lvl="3"/>
            <a:r>
              <a:rPr lang="en-GB" err="1"/>
              <a:t>Vierte</a:t>
            </a:r>
            <a:r>
              <a:rPr lang="en-GB"/>
              <a:t> Ebene</a:t>
            </a:r>
          </a:p>
          <a:p>
            <a:pPr lvl="4"/>
            <a:r>
              <a:rPr lang="en-GB" err="1"/>
              <a:t>Fünfte</a:t>
            </a:r>
            <a:r>
              <a:rPr lang="en-GB"/>
              <a:t> Ebene</a:t>
            </a:r>
          </a:p>
        </p:txBody>
      </p:sp>
      <p:sp>
        <p:nvSpPr>
          <p:cNvPr id="26" name="Slide Number Placeholder 24"/>
          <p:cNvSpPr txBox="1">
            <a:spLocks/>
          </p:cNvSpPr>
          <p:nvPr userDrawn="1"/>
        </p:nvSpPr>
        <p:spPr>
          <a:xfrm>
            <a:off x="11188148" y="6389237"/>
            <a:ext cx="10038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33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6C48702-E445-134E-B960-6F692773524F}" type="slidenum">
              <a:rPr lang="en-GB" sz="1200" b="0" i="0" noProof="0" smtClean="0">
                <a:solidFill>
                  <a:schemeClr val="bg1"/>
                </a:solidFill>
                <a:latin typeface="+mj-lt"/>
                <a:ea typeface="Nunito" charset="0"/>
                <a:cs typeface="Calibri" panose="020F0502020204030204" pitchFamily="34" charset="0"/>
              </a:rPr>
              <a:pPr algn="ctr"/>
              <a:t>‹#›</a:t>
            </a:fld>
            <a:endParaRPr lang="en-GB" sz="1200" b="0" i="0" noProof="0">
              <a:solidFill>
                <a:schemeClr val="bg1"/>
              </a:solidFill>
              <a:latin typeface="+mj-lt"/>
              <a:ea typeface="Nunito" charset="0"/>
              <a:cs typeface="Calibri" panose="020F050202020403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41827DF-D406-5D46-9969-F002D0B5B788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630" y="298280"/>
            <a:ext cx="1916679" cy="383336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467C840E-0BD0-9845-9A4E-D4A2FACE44AF}"/>
              </a:ext>
            </a:extLst>
          </p:cNvPr>
          <p:cNvSpPr txBox="1"/>
          <p:nvPr userDrawn="1"/>
        </p:nvSpPr>
        <p:spPr>
          <a:xfrm>
            <a:off x="5049286" y="6402859"/>
            <a:ext cx="2702476" cy="288147"/>
          </a:xfrm>
          <a:prstGeom prst="rect">
            <a:avLst/>
          </a:prstGeom>
          <a:noFill/>
          <a:ln w="12700" cap="rnd">
            <a:noFill/>
          </a:ln>
          <a:scene3d>
            <a:camera prst="orthographicFront"/>
            <a:lightRig rig="threePt" dir="t"/>
          </a:scene3d>
          <a:sp3d>
            <a:bevelT w="25400"/>
            <a:bevelB w="19050"/>
          </a:sp3d>
        </p:spPr>
        <p:txBody>
          <a:bodyPr wrap="square" lIns="0" tIns="36000" rIns="36000" bIns="36000" rtlCol="0">
            <a:spAutoFit/>
          </a:bodyPr>
          <a:lstStyle/>
          <a:p>
            <a:pPr algn="ctr"/>
            <a:r>
              <a:rPr lang="en-GB" sz="1400" b="0" kern="1200" noProof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climate-</a:t>
            </a:r>
            <a:r>
              <a:rPr lang="en-GB" sz="1400" b="0" kern="1200" noProof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impetus.eu</a:t>
            </a:r>
            <a:endParaRPr lang="en-GB" sz="1400" b="0" kern="1200" noProof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D555336-0C49-DD47-8728-11D131120303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26" y="6362516"/>
            <a:ext cx="1833894" cy="383336"/>
          </a:xfrm>
          <a:prstGeom prst="rect">
            <a:avLst/>
          </a:prstGeom>
        </p:spPr>
      </p:pic>
      <p:sp>
        <p:nvSpPr>
          <p:cNvPr id="3" name="Abgerundetes Rechteck 2">
            <a:extLst>
              <a:ext uri="{FF2B5EF4-FFF2-40B4-BE49-F238E27FC236}">
                <a16:creationId xmlns:a16="http://schemas.microsoft.com/office/drawing/2014/main" id="{7AEAF75A-B9A4-C14B-990B-8749FAE13BDE}"/>
              </a:ext>
            </a:extLst>
          </p:cNvPr>
          <p:cNvSpPr/>
          <p:nvPr userDrawn="1"/>
        </p:nvSpPr>
        <p:spPr>
          <a:xfrm>
            <a:off x="5464565" y="6370693"/>
            <a:ext cx="1833893" cy="365124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184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8" r:id="rId1"/>
    <p:sldLayoutId id="2147484123" r:id="rId2"/>
    <p:sldLayoutId id="2147484032" r:id="rId3"/>
    <p:sldLayoutId id="2147484130" r:id="rId4"/>
    <p:sldLayoutId id="2147484131" r:id="rId5"/>
    <p:sldLayoutId id="2147484124" r:id="rId6"/>
    <p:sldLayoutId id="2147484126" r:id="rId7"/>
    <p:sldLayoutId id="2147484081" r:id="rId8"/>
    <p:sldLayoutId id="2147484125" r:id="rId9"/>
    <p:sldLayoutId id="2147484127" r:id="rId10"/>
    <p:sldLayoutId id="2147484128" r:id="rId11"/>
    <p:sldLayoutId id="2147484060" r:id="rId12"/>
    <p:sldLayoutId id="2147484103" r:id="rId13"/>
    <p:sldLayoutId id="2147484104" r:id="rId14"/>
    <p:sldLayoutId id="2147484105" r:id="rId15"/>
    <p:sldLayoutId id="2147484108" r:id="rId16"/>
    <p:sldLayoutId id="2147484109" r:id="rId17"/>
    <p:sldLayoutId id="2147484110" r:id="rId18"/>
    <p:sldLayoutId id="2147484044" r:id="rId19"/>
    <p:sldLayoutId id="2147484129" r:id="rId20"/>
    <p:sldLayoutId id="2147484133" r:id="rId21"/>
    <p:sldLayoutId id="2147484134" r:id="rId22"/>
    <p:sldLayoutId id="2147484135" r:id="rId23"/>
  </p:sldLayoutIdLst>
  <p:hf hdr="0" ftr="0" dt="0"/>
  <p:txStyles>
    <p:titleStyle>
      <a:lvl1pPr algn="l" defTabSz="914318" rtl="0" eaLnBrk="1" latinLnBrk="0" hangingPunct="1">
        <a:lnSpc>
          <a:spcPct val="80000"/>
        </a:lnSpc>
        <a:spcBef>
          <a:spcPct val="0"/>
        </a:spcBef>
        <a:buNone/>
        <a:defRPr sz="2400" b="1" i="1" kern="1200" spc="0" baseline="0">
          <a:solidFill>
            <a:schemeClr val="accent2"/>
          </a:solidFill>
          <a:latin typeface="+mj-lt"/>
          <a:ea typeface="Calibri" panose="020F0502020204030204" pitchFamily="34" charset="0"/>
          <a:cs typeface="Calibri" panose="020F0502020204030204" pitchFamily="34" charset="0"/>
        </a:defRPr>
      </a:lvl1pPr>
    </p:titleStyle>
    <p:bodyStyle>
      <a:lvl1pPr marL="312738" indent="-312738" algn="l" defTabSz="914318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tabLst/>
        <a:defRPr sz="1800" kern="1200">
          <a:solidFill>
            <a:schemeClr val="bg1">
              <a:lumMod val="50000"/>
            </a:schemeClr>
          </a:solidFill>
          <a:latin typeface="+mj-lt"/>
          <a:ea typeface="+mn-ea"/>
          <a:cs typeface="Calibri" panose="020F0502020204030204" pitchFamily="34" charset="0"/>
        </a:defRPr>
      </a:lvl1pPr>
      <a:lvl2pPr marL="627063" indent="-271463" algn="l" defTabSz="914318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Char char="•"/>
        <a:tabLst/>
        <a:defRPr sz="1600" kern="1200">
          <a:solidFill>
            <a:schemeClr val="bg1">
              <a:lumMod val="50000"/>
            </a:schemeClr>
          </a:solidFill>
          <a:latin typeface="+mj-lt"/>
          <a:ea typeface="+mn-ea"/>
          <a:cs typeface="Calibri" panose="020F0502020204030204" pitchFamily="34" charset="0"/>
        </a:defRPr>
      </a:lvl2pPr>
      <a:lvl3pPr marL="890588" indent="-263525" algn="l" defTabSz="914318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Char char="•"/>
        <a:tabLst/>
        <a:defRPr sz="1400" kern="1200">
          <a:solidFill>
            <a:schemeClr val="bg1">
              <a:lumMod val="50000"/>
            </a:schemeClr>
          </a:solidFill>
          <a:latin typeface="+mj-lt"/>
          <a:ea typeface="+mn-ea"/>
          <a:cs typeface="Calibri" panose="020F0502020204030204" pitchFamily="34" charset="0"/>
        </a:defRPr>
      </a:lvl3pPr>
      <a:lvl4pPr marL="1112838" indent="-222250" algn="l" defTabSz="914318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Char char="•"/>
        <a:tabLst/>
        <a:defRPr sz="1200" kern="1200">
          <a:solidFill>
            <a:schemeClr val="bg1">
              <a:lumMod val="50000"/>
            </a:schemeClr>
          </a:solidFill>
          <a:latin typeface="+mj-lt"/>
          <a:ea typeface="+mn-ea"/>
          <a:cs typeface="Calibri" panose="020F0502020204030204" pitchFamily="34" charset="0"/>
        </a:defRPr>
      </a:lvl4pPr>
      <a:lvl5pPr marL="1290638" indent="-177800" algn="l" defTabSz="914318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Char char="•"/>
        <a:tabLst/>
        <a:defRPr sz="1000" kern="1200" baseline="0">
          <a:solidFill>
            <a:schemeClr val="bg1">
              <a:lumMod val="50000"/>
            </a:schemeClr>
          </a:solidFill>
          <a:latin typeface="+mj-lt"/>
          <a:ea typeface="+mn-ea"/>
          <a:cs typeface="Calibri" panose="020F0502020204030204" pitchFamily="34" charset="0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14" orient="horz" pos="368" userDrawn="1">
          <p15:clr>
            <a:srgbClr val="F26B43"/>
          </p15:clr>
        </p15:guide>
        <p15:guide id="27" orient="horz" pos="3952" userDrawn="1">
          <p15:clr>
            <a:srgbClr val="F26B43"/>
          </p15:clr>
        </p15:guide>
        <p15:guide id="28" pos="642" userDrawn="1">
          <p15:clr>
            <a:srgbClr val="F26B43"/>
          </p15:clr>
        </p15:guide>
        <p15:guide id="29" pos="7038" userDrawn="1">
          <p15:clr>
            <a:srgbClr val="F26B43"/>
          </p15:clr>
        </p15:guide>
        <p15:guide id="44">
          <p15:clr>
            <a:srgbClr val="F26B43"/>
          </p15:clr>
        </p15:guide>
        <p15:guide id="45" pos="7680">
          <p15:clr>
            <a:srgbClr val="F26B43"/>
          </p15:clr>
        </p15:guide>
        <p15:guide id="46" orient="horz" pos="5" userDrawn="1">
          <p15:clr>
            <a:srgbClr val="F26B43"/>
          </p15:clr>
        </p15:guide>
        <p15:guide id="47" orient="horz" pos="4320">
          <p15:clr>
            <a:srgbClr val="F26B43"/>
          </p15:clr>
        </p15:guide>
        <p15:guide id="48" pos="1277" userDrawn="1">
          <p15:clr>
            <a:srgbClr val="F26B43"/>
          </p15:clr>
        </p15:guide>
        <p15:guide id="51" orient="horz" pos="709" userDrawn="1">
          <p15:clr>
            <a:srgbClr val="F26B43"/>
          </p15:clr>
        </p15:guide>
        <p15:guide id="52" pos="191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69F2504-5A7B-4847-9649-E949050BC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err="1"/>
              <a:t>Mastertitelformat</a:t>
            </a:r>
            <a:r>
              <a:rPr lang="en-GB" noProof="0"/>
              <a:t> </a:t>
            </a:r>
            <a:r>
              <a:rPr lang="en-GB" noProof="0" err="1"/>
              <a:t>bearbeiten</a:t>
            </a:r>
            <a:endParaRPr lang="en-GB" noProof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F80F1D9-E48B-EE41-8FD7-80C3B65C0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err="1"/>
              <a:t>Mastertextformat</a:t>
            </a:r>
            <a:r>
              <a:rPr lang="en-GB" noProof="0"/>
              <a:t> </a:t>
            </a:r>
            <a:r>
              <a:rPr lang="en-GB" noProof="0" err="1"/>
              <a:t>bearbeiten</a:t>
            </a:r>
            <a:endParaRPr lang="en-GB" noProof="0"/>
          </a:p>
          <a:p>
            <a:pPr lvl="1"/>
            <a:r>
              <a:rPr lang="en-GB" noProof="0" err="1"/>
              <a:t>Zweite</a:t>
            </a:r>
            <a:r>
              <a:rPr lang="en-GB" noProof="0"/>
              <a:t> Ebene</a:t>
            </a:r>
          </a:p>
          <a:p>
            <a:pPr lvl="2"/>
            <a:r>
              <a:rPr lang="en-GB" noProof="0" err="1"/>
              <a:t>Dritte</a:t>
            </a:r>
            <a:r>
              <a:rPr lang="en-GB" noProof="0"/>
              <a:t> Ebene</a:t>
            </a:r>
          </a:p>
          <a:p>
            <a:pPr lvl="3"/>
            <a:r>
              <a:rPr lang="en-GB" noProof="0" err="1"/>
              <a:t>Vierte</a:t>
            </a:r>
            <a:r>
              <a:rPr lang="en-GB" noProof="0"/>
              <a:t> Ebene</a:t>
            </a:r>
          </a:p>
          <a:p>
            <a:pPr lvl="4"/>
            <a:r>
              <a:rPr lang="en-GB" noProof="0" err="1"/>
              <a:t>Fünfte</a:t>
            </a:r>
            <a:r>
              <a:rPr lang="en-GB" noProof="0"/>
              <a:t>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C8B9936-9D7E-8646-BC28-3A2D0392A5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38596-C8E8-1545-B1DC-90E733B5C1DE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C63E92-7A52-4F43-BFB1-578EB294CA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A4B386-62DA-204D-85D4-F85E8711F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45F84-10A2-8C42-A2A5-DA41874C38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8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4" r:id="rId1"/>
    <p:sldLayoutId id="214748412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41AFC29-2E2A-A04A-93A9-29714F5018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1015" y="1458461"/>
            <a:ext cx="7782905" cy="1355370"/>
          </a:xfrm>
        </p:spPr>
        <p:txBody>
          <a:bodyPr>
            <a:normAutofit/>
          </a:bodyPr>
          <a:lstStyle/>
          <a:p>
            <a:r>
              <a:rPr lang="lv-LV" sz="3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Inovatīva pieeja klimata pārmaiņu pielāgošanās pasākumu plānošanai</a:t>
            </a:r>
            <a:endParaRPr lang="en-GB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9BB3894-B52B-604F-992F-590D5934EBF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dirty="0"/>
              <a:t>Lielupes sateces baseina piemērs Zemgales reģionā un Jelgavas pilsētā</a:t>
            </a:r>
            <a:endParaRPr lang="en-GB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4F88380-A859-864F-97D6-F29262C32E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4447" y="4255362"/>
            <a:ext cx="8049189" cy="312177"/>
          </a:xfrm>
        </p:spPr>
        <p:txBody>
          <a:bodyPr>
            <a:normAutofit fontScale="92500" lnSpcReduction="20000"/>
          </a:bodyPr>
          <a:lstStyle/>
          <a:p>
            <a:r>
              <a:rPr lang="lv-LV" sz="1800" dirty="0"/>
              <a:t> Ingrīda Brēmere, Kristīna Veidemane</a:t>
            </a:r>
            <a:endParaRPr lang="en-GB" sz="1800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D209598-6B77-2942-A4F4-671DC00B07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5285" y="4619095"/>
            <a:ext cx="5212669" cy="312177"/>
          </a:xfrm>
        </p:spPr>
        <p:txBody>
          <a:bodyPr>
            <a:normAutofit fontScale="92500" lnSpcReduction="20000"/>
          </a:bodyPr>
          <a:lstStyle/>
          <a:p>
            <a:r>
              <a:rPr lang="lv-LV" sz="1800" dirty="0"/>
              <a:t>Baltijas Vides Forums</a:t>
            </a:r>
            <a:endParaRPr lang="en-GB" sz="1800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3819BCF-B849-E74F-B895-F1B28F7BD6E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5285" y="4917313"/>
            <a:ext cx="5295796" cy="312177"/>
          </a:xfrm>
        </p:spPr>
        <p:txBody>
          <a:bodyPr>
            <a:normAutofit fontScale="92500" lnSpcReduction="20000"/>
          </a:bodyPr>
          <a:lstStyle/>
          <a:p>
            <a:r>
              <a:rPr lang="lv-LV" sz="1800" dirty="0"/>
              <a:t>03.09.2025, Kalnciems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632231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48B0E-50E7-FB3F-4CAD-372ED8B34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B51D1D6-E1E9-48D0-7747-96A83423B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Pasākumu kombinācijas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9922D9B-4FDA-34C9-A0E6-240F4FDD15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793524"/>
              </p:ext>
            </p:extLst>
          </p:nvPr>
        </p:nvGraphicFramePr>
        <p:xfrm>
          <a:off x="564416" y="684820"/>
          <a:ext cx="11063167" cy="5488360"/>
        </p:xfrm>
        <a:graphic>
          <a:graphicData uri="http://schemas.openxmlformats.org/drawingml/2006/table">
            <a:tbl>
              <a:tblPr firstRow="1" firstCol="1" bandRow="1"/>
              <a:tblGrid>
                <a:gridCol w="3606071">
                  <a:extLst>
                    <a:ext uri="{9D8B030D-6E8A-4147-A177-3AD203B41FA5}">
                      <a16:colId xmlns:a16="http://schemas.microsoft.com/office/drawing/2014/main" val="283182511"/>
                    </a:ext>
                  </a:extLst>
                </a:gridCol>
                <a:gridCol w="1491090">
                  <a:extLst>
                    <a:ext uri="{9D8B030D-6E8A-4147-A177-3AD203B41FA5}">
                      <a16:colId xmlns:a16="http://schemas.microsoft.com/office/drawing/2014/main" val="1387579126"/>
                    </a:ext>
                  </a:extLst>
                </a:gridCol>
                <a:gridCol w="1537944">
                  <a:extLst>
                    <a:ext uri="{9D8B030D-6E8A-4147-A177-3AD203B41FA5}">
                      <a16:colId xmlns:a16="http://schemas.microsoft.com/office/drawing/2014/main" val="1148058429"/>
                    </a:ext>
                  </a:extLst>
                </a:gridCol>
                <a:gridCol w="1445059">
                  <a:extLst>
                    <a:ext uri="{9D8B030D-6E8A-4147-A177-3AD203B41FA5}">
                      <a16:colId xmlns:a16="http://schemas.microsoft.com/office/drawing/2014/main" val="2496140216"/>
                    </a:ext>
                  </a:extLst>
                </a:gridCol>
                <a:gridCol w="1491090">
                  <a:extLst>
                    <a:ext uri="{9D8B030D-6E8A-4147-A177-3AD203B41FA5}">
                      <a16:colId xmlns:a16="http://schemas.microsoft.com/office/drawing/2014/main" val="2080131518"/>
                    </a:ext>
                  </a:extLst>
                </a:gridCol>
                <a:gridCol w="1491913">
                  <a:extLst>
                    <a:ext uri="{9D8B030D-6E8A-4147-A177-3AD203B41FA5}">
                      <a16:colId xmlns:a16="http://schemas.microsoft.com/office/drawing/2014/main" val="3246287327"/>
                    </a:ext>
                  </a:extLst>
                </a:gridCol>
              </a:tblGrid>
              <a:tr h="4573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b="1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Pielāgošanās pasākums</a:t>
                      </a:r>
                      <a:endParaRPr lang="lv-LV" sz="14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b="1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lv-LV" sz="14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b="1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“Efektīvākais”</a:t>
                      </a:r>
                      <a:endParaRPr lang="lv-LV" sz="14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b="1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b="1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“Izpildāmākais”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b="1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“Optimālais” 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b="1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“Vidēja efektivitāte”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 b="1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5.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b="1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“Vidējas kopējās izmaksas”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8535055"/>
                  </a:ext>
                </a:extLst>
              </a:tr>
              <a:tr h="2724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Vaļējie grāvji un caurtekas (pilsētvidē)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lv-LV" sz="14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2028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5937134"/>
                  </a:ext>
                </a:extLst>
              </a:tr>
              <a:tr h="2724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Upju tīrīšana (1) (lauku vide)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2252400"/>
                  </a:ext>
                </a:extLst>
              </a:tr>
              <a:tr h="2724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Meliorācijas sistēmas (1) (lauku vidē)</a:t>
                      </a:r>
                      <a:endParaRPr lang="lv-LV" sz="14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2028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lv-LV" sz="14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3085185"/>
                  </a:ext>
                </a:extLst>
              </a:tr>
              <a:tr h="2724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Atbildīgo institūciju efektivitāte (kapacitāte)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2029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2030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2027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1016924"/>
                  </a:ext>
                </a:extLst>
              </a:tr>
              <a:tr h="5043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Lietus ūdens savākšanas sistēmas (pilsētvidē)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2031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2030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500535"/>
                  </a:ext>
                </a:extLst>
              </a:tr>
              <a:tr h="5043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Iedzīvotāju apziņas paaugstināšana (kapacitāte) 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2035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2031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2029</a:t>
                      </a:r>
                      <a:endParaRPr lang="lv-LV" sz="14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2030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4152496"/>
                  </a:ext>
                </a:extLst>
              </a:tr>
              <a:tr h="2724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Meliorācijas sistēmas (2) (lauku vidē)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2037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2050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2044</a:t>
                      </a:r>
                      <a:endParaRPr lang="lv-LV" sz="14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5900796"/>
                  </a:ext>
                </a:extLst>
              </a:tr>
              <a:tr h="2724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Ūdens caurlaidīgi segumi (1) pilsētvidē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2038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2027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133814"/>
                  </a:ext>
                </a:extLst>
              </a:tr>
              <a:tr h="2724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Ūdens caurlaidīgi segumi (2) pilsētvidē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2039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3159725"/>
                  </a:ext>
                </a:extLst>
              </a:tr>
              <a:tr h="2724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Dabā balstīti risinājumi (lauku vidē)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2041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7796312"/>
                  </a:ext>
                </a:extLst>
              </a:tr>
              <a:tr h="2724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Ierobežojumi būvniecībai (kapacitāte)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2043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2030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5661891"/>
                  </a:ext>
                </a:extLst>
              </a:tr>
              <a:tr h="2724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Plūdu agrīnā sistēma (kapacitāte)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2045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2037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2702067"/>
                  </a:ext>
                </a:extLst>
              </a:tr>
              <a:tr h="2724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Upju tīrīšana (2) (lauku vide)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2048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063134"/>
                  </a:ext>
                </a:extLst>
              </a:tr>
              <a:tr h="2724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Dabā balstīti risinājumi (pilsētvidē)</a:t>
                      </a:r>
                      <a:endParaRPr lang="lv-LV" sz="14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2044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4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2029</a:t>
                      </a:r>
                      <a:endParaRPr lang="lv-LV" sz="14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5608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6012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1C01C-32C6-2E94-8E46-0B69F72B4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Pasākumu novērtējums</a:t>
            </a:r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6236B05-592A-85C0-8324-2181DBA5FB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480148"/>
              </p:ext>
            </p:extLst>
          </p:nvPr>
        </p:nvGraphicFramePr>
        <p:xfrm>
          <a:off x="956305" y="1453294"/>
          <a:ext cx="9751453" cy="3953593"/>
        </p:xfrm>
        <a:graphic>
          <a:graphicData uri="http://schemas.openxmlformats.org/drawingml/2006/table">
            <a:tbl>
              <a:tblPr firstRow="1" firstCol="1" bandRow="1"/>
              <a:tblGrid>
                <a:gridCol w="1657576">
                  <a:extLst>
                    <a:ext uri="{9D8B030D-6E8A-4147-A177-3AD203B41FA5}">
                      <a16:colId xmlns:a16="http://schemas.microsoft.com/office/drawing/2014/main" val="2103737742"/>
                    </a:ext>
                  </a:extLst>
                </a:gridCol>
                <a:gridCol w="1618463">
                  <a:extLst>
                    <a:ext uri="{9D8B030D-6E8A-4147-A177-3AD203B41FA5}">
                      <a16:colId xmlns:a16="http://schemas.microsoft.com/office/drawing/2014/main" val="1718174345"/>
                    </a:ext>
                  </a:extLst>
                </a:gridCol>
                <a:gridCol w="1818716">
                  <a:extLst>
                    <a:ext uri="{9D8B030D-6E8A-4147-A177-3AD203B41FA5}">
                      <a16:colId xmlns:a16="http://schemas.microsoft.com/office/drawing/2014/main" val="3455335961"/>
                    </a:ext>
                  </a:extLst>
                </a:gridCol>
                <a:gridCol w="1551972">
                  <a:extLst>
                    <a:ext uri="{9D8B030D-6E8A-4147-A177-3AD203B41FA5}">
                      <a16:colId xmlns:a16="http://schemas.microsoft.com/office/drawing/2014/main" val="2166593512"/>
                    </a:ext>
                  </a:extLst>
                </a:gridCol>
                <a:gridCol w="1485482">
                  <a:extLst>
                    <a:ext uri="{9D8B030D-6E8A-4147-A177-3AD203B41FA5}">
                      <a16:colId xmlns:a16="http://schemas.microsoft.com/office/drawing/2014/main" val="2641868120"/>
                    </a:ext>
                  </a:extLst>
                </a:gridCol>
                <a:gridCol w="1619244">
                  <a:extLst>
                    <a:ext uri="{9D8B030D-6E8A-4147-A177-3AD203B41FA5}">
                      <a16:colId xmlns:a16="http://schemas.microsoft.com/office/drawing/2014/main" val="2677879451"/>
                    </a:ext>
                  </a:extLst>
                </a:gridCol>
              </a:tblGrid>
              <a:tr h="19387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600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6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600" b="1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Kritērijs</a:t>
                      </a:r>
                      <a:endParaRPr lang="lv-LV" sz="16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600" b="1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lv-LV" sz="16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600" b="1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“Efektīvākais”</a:t>
                      </a:r>
                      <a:endParaRPr lang="lv-LV" sz="16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600" b="1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2.</a:t>
                      </a:r>
                      <a:endParaRPr lang="lv-LV" sz="16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600" b="1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“Izpildāmākais”</a:t>
                      </a:r>
                      <a:endParaRPr lang="lv-LV" sz="16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600" b="1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lv-LV" sz="16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600" b="1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“Optimālais” </a:t>
                      </a:r>
                      <a:endParaRPr lang="lv-LV" sz="16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6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600" b="1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lv-LV" sz="16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600" b="1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“Vidēja efektivitāte”</a:t>
                      </a:r>
                      <a:endParaRPr lang="lv-LV" sz="16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600" b="1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5.</a:t>
                      </a:r>
                      <a:endParaRPr lang="lv-LV" sz="16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600" b="1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“Vidējas kopējās izmaksas”</a:t>
                      </a:r>
                      <a:endParaRPr lang="lv-LV" sz="16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6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4036113"/>
                  </a:ext>
                </a:extLst>
              </a:tr>
              <a:tr h="4542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6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Efektivitāte</a:t>
                      </a:r>
                      <a:endParaRPr lang="lv-LV" sz="16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+++++</a:t>
                      </a:r>
                      <a:endParaRPr lang="lv-LV" sz="20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20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+++++</a:t>
                      </a:r>
                      <a:endParaRPr lang="lv-LV" sz="20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20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++++</a:t>
                      </a:r>
                      <a:endParaRPr lang="lv-LV" sz="20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+++</a:t>
                      </a:r>
                      <a:endParaRPr lang="lv-LV" sz="20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++++</a:t>
                      </a:r>
                      <a:endParaRPr lang="lv-LV" sz="20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0830732"/>
                  </a:ext>
                </a:extLst>
              </a:tr>
              <a:tr h="780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6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Gatavība</a:t>
                      </a:r>
                      <a:endParaRPr lang="lv-LV" sz="16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6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(TRL/SRL)</a:t>
                      </a:r>
                      <a:endParaRPr lang="lv-LV" sz="16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+++++</a:t>
                      </a:r>
                      <a:endParaRPr lang="lv-LV" sz="20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+++++</a:t>
                      </a:r>
                      <a:endParaRPr lang="lv-LV" sz="20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20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+++++</a:t>
                      </a:r>
                      <a:endParaRPr lang="lv-LV" sz="20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20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++++</a:t>
                      </a:r>
                      <a:endParaRPr lang="lv-LV" sz="20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+++++</a:t>
                      </a:r>
                      <a:endParaRPr lang="lv-LV" sz="20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3310472"/>
                  </a:ext>
                </a:extLst>
              </a:tr>
              <a:tr h="780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6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Kopējās </a:t>
                      </a:r>
                      <a:endParaRPr lang="lv-LV" sz="16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6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izmaksas</a:t>
                      </a:r>
                      <a:endParaRPr lang="lv-LV" sz="16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2000">
                          <a:solidFill>
                            <a:srgbClr val="445369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-----</a:t>
                      </a:r>
                      <a:endParaRPr lang="lv-LV" sz="20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20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-----</a:t>
                      </a:r>
                      <a:endParaRPr lang="lv-LV" sz="20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----</a:t>
                      </a:r>
                      <a:endParaRPr lang="lv-LV" sz="20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lv-LV" sz="20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lv-LV" sz="20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8835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1517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78824-9E19-C5DB-7E52-0BDC342A3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54366-C393-E3C8-6DFA-13B60AB81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Riska samazināšanas potenciāls (SSP5 klimata scenārijs)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CD41EA4-F18C-E24B-6818-F968919C56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0966655"/>
              </p:ext>
            </p:extLst>
          </p:nvPr>
        </p:nvGraphicFramePr>
        <p:xfrm>
          <a:off x="1020417" y="1537252"/>
          <a:ext cx="9554820" cy="3432315"/>
        </p:xfrm>
        <a:graphic>
          <a:graphicData uri="http://schemas.openxmlformats.org/drawingml/2006/table">
            <a:tbl>
              <a:tblPr firstRow="1" firstCol="1" bandRow="1"/>
              <a:tblGrid>
                <a:gridCol w="1340803">
                  <a:extLst>
                    <a:ext uri="{9D8B030D-6E8A-4147-A177-3AD203B41FA5}">
                      <a16:colId xmlns:a16="http://schemas.microsoft.com/office/drawing/2014/main" val="4234735518"/>
                    </a:ext>
                  </a:extLst>
                </a:gridCol>
                <a:gridCol w="1323276">
                  <a:extLst>
                    <a:ext uri="{9D8B030D-6E8A-4147-A177-3AD203B41FA5}">
                      <a16:colId xmlns:a16="http://schemas.microsoft.com/office/drawing/2014/main" val="3196182647"/>
                    </a:ext>
                  </a:extLst>
                </a:gridCol>
                <a:gridCol w="1444616">
                  <a:extLst>
                    <a:ext uri="{9D8B030D-6E8A-4147-A177-3AD203B41FA5}">
                      <a16:colId xmlns:a16="http://schemas.microsoft.com/office/drawing/2014/main" val="1155252725"/>
                    </a:ext>
                  </a:extLst>
                </a:gridCol>
                <a:gridCol w="1444616">
                  <a:extLst>
                    <a:ext uri="{9D8B030D-6E8A-4147-A177-3AD203B41FA5}">
                      <a16:colId xmlns:a16="http://schemas.microsoft.com/office/drawing/2014/main" val="3411593060"/>
                    </a:ext>
                  </a:extLst>
                </a:gridCol>
                <a:gridCol w="1338106">
                  <a:extLst>
                    <a:ext uri="{9D8B030D-6E8A-4147-A177-3AD203B41FA5}">
                      <a16:colId xmlns:a16="http://schemas.microsoft.com/office/drawing/2014/main" val="537254943"/>
                    </a:ext>
                  </a:extLst>
                </a:gridCol>
                <a:gridCol w="1334735">
                  <a:extLst>
                    <a:ext uri="{9D8B030D-6E8A-4147-A177-3AD203B41FA5}">
                      <a16:colId xmlns:a16="http://schemas.microsoft.com/office/drawing/2014/main" val="2089935479"/>
                    </a:ext>
                  </a:extLst>
                </a:gridCol>
                <a:gridCol w="1328668">
                  <a:extLst>
                    <a:ext uri="{9D8B030D-6E8A-4147-A177-3AD203B41FA5}">
                      <a16:colId xmlns:a16="http://schemas.microsoft.com/office/drawing/2014/main" val="3642046598"/>
                    </a:ext>
                  </a:extLst>
                </a:gridCol>
              </a:tblGrid>
              <a:tr h="27412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00" kern="1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Gads</a:t>
                      </a:r>
                      <a:endParaRPr lang="lv-LV" sz="1000" kern="1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Bāzes scenārijs (modelētais risks)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Riska samazināšanas efektivitāte no bāzes scenārija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6852822"/>
                  </a:ext>
                </a:extLst>
              </a:tr>
              <a:tr h="1513461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b="1" kern="100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lv-LV" sz="1400" kern="100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lv-LV" sz="1000" kern="1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kern="100" dirty="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“Efektīvākais”</a:t>
                      </a:r>
                      <a:endParaRPr lang="lv-LV" sz="1000" kern="1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b="1" kern="1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  <a:r>
                        <a:rPr lang="lv-LV" sz="1400" kern="1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kern="1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“Izpildāmākais”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b="1" kern="1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lv-LV" sz="1400" kern="1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kern="1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“Optimālais” 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b="1" kern="1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b="1" kern="1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lv-LV" sz="1400" kern="1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kern="1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“Vidēja efektivitāte”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5</a:t>
                      </a:r>
                      <a:r>
                        <a:rPr lang="en-US" sz="1400" kern="1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kern="1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“Vidējas kopējās izmaksas”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rgbClr val="0070C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9787668"/>
                  </a:ext>
                </a:extLst>
              </a:tr>
              <a:tr h="2741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2030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4.95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1.35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1.46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1.79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1.28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1.35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8765230"/>
                  </a:ext>
                </a:extLst>
              </a:tr>
              <a:tr h="2741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2035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4.98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1.57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2.35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2.19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1.32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1.90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1819261"/>
                  </a:ext>
                </a:extLst>
              </a:tr>
              <a:tr h="2741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2040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4.60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2.40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2.17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2.03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1.14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1.72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0964895"/>
                  </a:ext>
                </a:extLst>
              </a:tr>
              <a:tr h="2741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2045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5.53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3.02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2.96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2.36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1.35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1.96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4043594"/>
                  </a:ext>
                </a:extLst>
              </a:tr>
              <a:tr h="2741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2050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5.49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3.62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2.94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2.25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1.74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1.85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083664"/>
                  </a:ext>
                </a:extLst>
              </a:tr>
              <a:tr h="2741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2075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9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5.33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9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3.51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3.24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9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1.96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9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1.63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9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400" kern="100" dirty="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1.63</a:t>
                      </a:r>
                      <a:endParaRPr lang="lv-LV" sz="1000" kern="1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C9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5172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5307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98514-57D5-9AFC-E2CC-12C0E2F90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75489-EDD4-3E2A-5FDE-0FC9F24E6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000" y="363756"/>
            <a:ext cx="9152697" cy="546667"/>
          </a:xfrm>
        </p:spPr>
        <p:txBody>
          <a:bodyPr/>
          <a:lstStyle/>
          <a:p>
            <a:r>
              <a:rPr lang="lv-LV" dirty="0"/>
              <a:t>Pielāgošanās pasākumu izmaiņu ietekme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4C2452-29AE-3BA3-BC99-BF54CB44B147}"/>
              </a:ext>
            </a:extLst>
          </p:cNvPr>
          <p:cNvSpPr txBox="1"/>
          <p:nvPr/>
        </p:nvSpPr>
        <p:spPr>
          <a:xfrm>
            <a:off x="9586761" y="1216059"/>
            <a:ext cx="251219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noProof="0" dirty="0"/>
              <a:t>Ja pielāgošanās ceļa alternatīvas tiek ieviestas, Reģions paaugstinātu savu pielāgošanās kapacitāti un samazinātu plūdu apdraudējumu un ietekmju riskus. </a:t>
            </a:r>
            <a:r>
              <a:rPr lang="lv-LV" dirty="0"/>
              <a:t>Pielāgošanās pasākumu ieviešanai ir ietekme uz dažādiem sektoriem.</a:t>
            </a:r>
            <a:endParaRPr lang="en-US" noProof="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29D5FC2-FABF-B28F-472C-761EC5F223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056928"/>
              </p:ext>
            </p:extLst>
          </p:nvPr>
        </p:nvGraphicFramePr>
        <p:xfrm>
          <a:off x="168459" y="906446"/>
          <a:ext cx="9305923" cy="4993513"/>
        </p:xfrm>
        <a:graphic>
          <a:graphicData uri="http://schemas.openxmlformats.org/drawingml/2006/table">
            <a:tbl>
              <a:tblPr firstRow="1" firstCol="1" bandRow="1"/>
              <a:tblGrid>
                <a:gridCol w="2609773">
                  <a:extLst>
                    <a:ext uri="{9D8B030D-6E8A-4147-A177-3AD203B41FA5}">
                      <a16:colId xmlns:a16="http://schemas.microsoft.com/office/drawing/2014/main" val="2949781242"/>
                    </a:ext>
                  </a:extLst>
                </a:gridCol>
                <a:gridCol w="1116025">
                  <a:extLst>
                    <a:ext uri="{9D8B030D-6E8A-4147-A177-3AD203B41FA5}">
                      <a16:colId xmlns:a16="http://schemas.microsoft.com/office/drawing/2014/main" val="240695633"/>
                    </a:ext>
                  </a:extLst>
                </a:gridCol>
                <a:gridCol w="1116025">
                  <a:extLst>
                    <a:ext uri="{9D8B030D-6E8A-4147-A177-3AD203B41FA5}">
                      <a16:colId xmlns:a16="http://schemas.microsoft.com/office/drawing/2014/main" val="1573162671"/>
                    </a:ext>
                  </a:extLst>
                </a:gridCol>
                <a:gridCol w="1116025">
                  <a:extLst>
                    <a:ext uri="{9D8B030D-6E8A-4147-A177-3AD203B41FA5}">
                      <a16:colId xmlns:a16="http://schemas.microsoft.com/office/drawing/2014/main" val="2360350298"/>
                    </a:ext>
                  </a:extLst>
                </a:gridCol>
                <a:gridCol w="1116025">
                  <a:extLst>
                    <a:ext uri="{9D8B030D-6E8A-4147-A177-3AD203B41FA5}">
                      <a16:colId xmlns:a16="http://schemas.microsoft.com/office/drawing/2014/main" val="3489585911"/>
                    </a:ext>
                  </a:extLst>
                </a:gridCol>
                <a:gridCol w="1116025">
                  <a:extLst>
                    <a:ext uri="{9D8B030D-6E8A-4147-A177-3AD203B41FA5}">
                      <a16:colId xmlns:a16="http://schemas.microsoft.com/office/drawing/2014/main" val="99581051"/>
                    </a:ext>
                  </a:extLst>
                </a:gridCol>
                <a:gridCol w="1116025">
                  <a:extLst>
                    <a:ext uri="{9D8B030D-6E8A-4147-A177-3AD203B41FA5}">
                      <a16:colId xmlns:a16="http://schemas.microsoft.com/office/drawing/2014/main" val="504106700"/>
                    </a:ext>
                  </a:extLst>
                </a:gridCol>
              </a:tblGrid>
              <a:tr h="19050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2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Pasākums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2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Pasākumu veicinātās pārmaiņas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1343079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2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Ekonomiskās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2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Tehnoloģiskās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2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Sociālās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2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Institucionālās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2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Uzvedības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2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Vides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96004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2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Plūdu agrīnās brīdināšanas sistēma 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79317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2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Klimata pārmaiņu pielāgošanās plāns 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59220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2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Vaļējo grāvju un caurteku darbības nodrošināšana pilsētvidē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26314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2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Lietus ūdens kanalizācijas sistēmu un sūknētavu kapacitātes palielināšana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71191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2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Dabā balstīto risinājumu (mitrāji, lietus dārzi, u.c.) piemērošana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03654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2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Ūdens caurlaidīgu ielas segumu izmantošana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95756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2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Meliorācijas sistēmu funkcionalitātes uzlabošana lauku vidē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59097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2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Dabā balstītie risinājumi (zaļā infrastruktūra) ūdens aizturei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69515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2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Upju gultnes tīrīšana, lai nodrošinātu ūdens caurteci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48504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2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Ierobežojumu noteikšana būvniecībai applūstošajās teritorijās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7559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2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Iedzīvotāju apziņas paaugstināšana par rīcību plūdu gadījumā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51677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2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Atbildīgo institūciju rīcību efektivitātes uzlabošana plūdu riska gadījumos 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886333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lv-LV" sz="1200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Plūdu agrīnās brīdināšanas sistēmas optimizācija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>
                          <a:solidFill>
                            <a:srgbClr val="0E2841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lv-LV" sz="1000" kern="10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GB" sz="1200" b="1" kern="100" dirty="0">
                          <a:solidFill>
                            <a:srgbClr val="0E284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 </a:t>
                      </a:r>
                      <a:endParaRPr lang="lv-LV" sz="1000" kern="100" dirty="0">
                        <a:solidFill>
                          <a:srgbClr val="0E284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34188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45474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D7410-6CBD-EAA3-37E0-8AD06744B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C6F09-81AC-5247-A442-2E5F9750C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03" y="645385"/>
            <a:ext cx="11251932" cy="546667"/>
          </a:xfrm>
        </p:spPr>
        <p:txBody>
          <a:bodyPr/>
          <a:lstStyle/>
          <a:p>
            <a:r>
              <a:rPr lang="lv-LV" dirty="0"/>
              <a:t>Zemgales reģiona pielāgošanās klimata pārmaiņām inovāciju apkopojums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53BE7B0-F674-58A3-46DF-AE3E99EE2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49" y="1040399"/>
            <a:ext cx="3377510" cy="4777201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lumMod val="65000"/>
              </a:scheme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0EF823-E485-D1CB-FF62-E5810C445E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7059" y="1040399"/>
            <a:ext cx="3121531" cy="4777201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lumMod val="65000"/>
              </a:scheme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8A43857-EDB5-9FA9-FD0A-5790EAA773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5631" y="1664544"/>
            <a:ext cx="6226820" cy="4461308"/>
          </a:xfrm>
          <a:prstGeom prst="rect">
            <a:avLst/>
          </a:prstGeom>
          <a:effectLst>
            <a:outerShdw blurRad="50800" dist="50800" dir="5400000" algn="ctr" rotWithShape="0">
              <a:schemeClr val="tx1">
                <a:lumMod val="60000"/>
                <a:lumOff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1949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3936C5A9-4A92-7159-E73F-C4058477FC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lv-LV" dirty="0"/>
              <a:t>Kristīna Veidemane</a:t>
            </a:r>
          </a:p>
        </p:txBody>
      </p:sp>
      <p:sp>
        <p:nvSpPr>
          <p:cNvPr id="6" name="Teksta vietturis 5">
            <a:extLst>
              <a:ext uri="{FF2B5EF4-FFF2-40B4-BE49-F238E27FC236}">
                <a16:creationId xmlns:a16="http://schemas.microsoft.com/office/drawing/2014/main" id="{DAD1C905-CA3F-4C2D-155A-1EE60018ED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lv-LV" dirty="0"/>
              <a:t>Baltijas vides Forums</a:t>
            </a:r>
          </a:p>
        </p:txBody>
      </p:sp>
      <p:sp>
        <p:nvSpPr>
          <p:cNvPr id="7" name="Teksta vietturis 6">
            <a:extLst>
              <a:ext uri="{FF2B5EF4-FFF2-40B4-BE49-F238E27FC236}">
                <a16:creationId xmlns:a16="http://schemas.microsoft.com/office/drawing/2014/main" id="{5F800836-C773-D0D5-DE60-F9EC459B497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lv-LV" dirty="0" err="1"/>
              <a:t>Kristina.veidemane@bef.lv</a:t>
            </a:r>
            <a:endParaRPr lang="lv-LV" dirty="0"/>
          </a:p>
        </p:txBody>
      </p:sp>
      <p:pic>
        <p:nvPicPr>
          <p:cNvPr id="17" name="Attēls 16" descr="Attēls, kurā ir teksts, putns, grafika, logotips&#10;&#10;Mākslīgā intelekta ģenerētais saturs var būt nepareizs.">
            <a:extLst>
              <a:ext uri="{FF2B5EF4-FFF2-40B4-BE49-F238E27FC236}">
                <a16:creationId xmlns:a16="http://schemas.microsoft.com/office/drawing/2014/main" id="{F8B9480A-E7AC-F028-EFBF-5667D6A7E2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007" y="4138367"/>
            <a:ext cx="1066611" cy="1261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2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-115829" y="2000087"/>
            <a:ext cx="253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DIN_Regular"/>
              </a:rPr>
              <a:t> </a:t>
            </a:r>
            <a:endParaRPr lang="en-GB" sz="2400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97EFA71-B999-4D08-AD3D-C3C372B47742}"/>
              </a:ext>
            </a:extLst>
          </p:cNvPr>
          <p:cNvGrpSpPr/>
          <p:nvPr/>
        </p:nvGrpSpPr>
        <p:grpSpPr>
          <a:xfrm>
            <a:off x="110829" y="996292"/>
            <a:ext cx="12054233" cy="5871980"/>
            <a:chOff x="-588124" y="285010"/>
            <a:chExt cx="12348684" cy="6549099"/>
          </a:xfrm>
        </p:grpSpPr>
        <p:sp>
          <p:nvSpPr>
            <p:cNvPr id="35" name="CasellaDiTesto 34"/>
            <p:cNvSpPr txBox="1"/>
            <p:nvPr/>
          </p:nvSpPr>
          <p:spPr>
            <a:xfrm>
              <a:off x="2605648" y="5537866"/>
              <a:ext cx="884298" cy="3775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>
                <a:defRPr sz="1200" b="1" i="0">
                  <a:latin typeface="Arial Narrow" panose="020B0606020202030204" pitchFamily="34" charset="0"/>
                </a:defRPr>
              </a:lvl1pPr>
            </a:lstStyle>
            <a:p>
              <a:r>
                <a:rPr lang="en-GB" sz="1600" dirty="0">
                  <a:solidFill>
                    <a:srgbClr val="7E0000"/>
                  </a:solidFill>
                </a:rPr>
                <a:t>RISK</a:t>
              </a:r>
              <a:r>
                <a:rPr lang="lv-LV" sz="1600" dirty="0">
                  <a:solidFill>
                    <a:srgbClr val="7E0000"/>
                  </a:solidFill>
                </a:rPr>
                <a:t>I</a:t>
              </a:r>
              <a:endParaRPr lang="en-GB" sz="1600" dirty="0">
                <a:solidFill>
                  <a:srgbClr val="7E0000"/>
                </a:solidFill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B693F7E5-BE44-9B59-298F-B4B64BCB55BE}"/>
                </a:ext>
              </a:extLst>
            </p:cNvPr>
            <p:cNvGrpSpPr/>
            <p:nvPr/>
          </p:nvGrpSpPr>
          <p:grpSpPr>
            <a:xfrm>
              <a:off x="-588124" y="285010"/>
              <a:ext cx="12348684" cy="6549099"/>
              <a:chOff x="-395028" y="276583"/>
              <a:chExt cx="12003353" cy="6549099"/>
            </a:xfrm>
          </p:grpSpPr>
          <p:cxnSp>
            <p:nvCxnSpPr>
              <p:cNvPr id="78" name="Connettore 2 77"/>
              <p:cNvCxnSpPr>
                <a:cxnSpLocks/>
              </p:cNvCxnSpPr>
              <p:nvPr/>
            </p:nvCxnSpPr>
            <p:spPr>
              <a:xfrm>
                <a:off x="1983662" y="6021432"/>
                <a:ext cx="1378365" cy="0"/>
              </a:xfrm>
              <a:prstGeom prst="straightConnector1">
                <a:avLst/>
              </a:prstGeom>
              <a:ln w="38100">
                <a:solidFill>
                  <a:srgbClr val="E2D7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Connettore 2 68"/>
              <p:cNvCxnSpPr>
                <a:cxnSpLocks/>
              </p:cNvCxnSpPr>
              <p:nvPr/>
            </p:nvCxnSpPr>
            <p:spPr>
              <a:xfrm flipH="1">
                <a:off x="7251250" y="6000164"/>
                <a:ext cx="2301536" cy="21268"/>
              </a:xfrm>
              <a:prstGeom prst="straightConnector1">
                <a:avLst/>
              </a:prstGeom>
              <a:ln w="38100">
                <a:solidFill>
                  <a:srgbClr val="A5C737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ttore 2 35"/>
              <p:cNvCxnSpPr>
                <a:cxnSpLocks/>
                <a:endCxn id="70" idx="0"/>
              </p:cNvCxnSpPr>
              <p:nvPr/>
            </p:nvCxnSpPr>
            <p:spPr>
              <a:xfrm>
                <a:off x="5194790" y="4486402"/>
                <a:ext cx="47585" cy="125934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" name="Rettangolo arrotondato 1"/>
              <p:cNvSpPr/>
              <p:nvPr/>
            </p:nvSpPr>
            <p:spPr>
              <a:xfrm>
                <a:off x="8086537" y="489201"/>
                <a:ext cx="3521788" cy="5763937"/>
              </a:xfrm>
              <a:prstGeom prst="roundRect">
                <a:avLst>
                  <a:gd name="adj" fmla="val 7096"/>
                </a:avLst>
              </a:prstGeom>
              <a:solidFill>
                <a:srgbClr val="F3F8E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600">
                  <a:latin typeface="Arial Narrow" panose="020B0606020202030204" pitchFamily="34" charset="0"/>
                </a:endParaRPr>
              </a:p>
            </p:txBody>
          </p:sp>
          <p:sp>
            <p:nvSpPr>
              <p:cNvPr id="10" name="CasellaDiTesto 9"/>
              <p:cNvSpPr txBox="1"/>
              <p:nvPr/>
            </p:nvSpPr>
            <p:spPr>
              <a:xfrm>
                <a:off x="1171746" y="512717"/>
                <a:ext cx="1768336" cy="6522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>
                <a:defPPr>
                  <a:defRPr lang="it-IT"/>
                </a:defPPr>
                <a:lvl1pPr algn="ctr">
                  <a:defRPr sz="1200" b="1" i="0">
                    <a:latin typeface="Arial Narrow" panose="020B0606020202030204" pitchFamily="34" charset="0"/>
                  </a:defRPr>
                </a:lvl1pPr>
              </a:lstStyle>
              <a:p>
                <a:pPr algn="l"/>
                <a:r>
                  <a:rPr lang="lv-LV" sz="1600" dirty="0">
                    <a:solidFill>
                      <a:schemeClr val="accent5">
                        <a:lumMod val="50000"/>
                      </a:schemeClr>
                    </a:solidFill>
                  </a:rPr>
                  <a:t>Apdraudējuma</a:t>
                </a:r>
              </a:p>
              <a:p>
                <a:pPr algn="l"/>
                <a:r>
                  <a:rPr lang="lv-LV" sz="1600" dirty="0">
                    <a:solidFill>
                      <a:schemeClr val="accent5">
                        <a:lumMod val="50000"/>
                      </a:schemeClr>
                    </a:solidFill>
                  </a:rPr>
                  <a:t>mainīgie faktori</a:t>
                </a:r>
                <a:endParaRPr lang="en-GB" sz="1600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8" name="CasellaDiTesto 17"/>
              <p:cNvSpPr txBox="1"/>
              <p:nvPr/>
            </p:nvSpPr>
            <p:spPr>
              <a:xfrm>
                <a:off x="539539" y="2131310"/>
                <a:ext cx="2041711" cy="3775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>
                <a:defPPr>
                  <a:defRPr lang="it-IT"/>
                </a:defPPr>
                <a:lvl1pPr>
                  <a:defRPr sz="1200" b="1" i="0">
                    <a:latin typeface="Arial Narrow" panose="020B0606020202030204" pitchFamily="34" charset="0"/>
                  </a:defRPr>
                </a:lvl1pPr>
              </a:lstStyle>
              <a:p>
                <a:r>
                  <a:rPr lang="lv-LV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RADĪTĀS </a:t>
                </a:r>
                <a:r>
                  <a:rPr lang="en-GB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I</a:t>
                </a:r>
                <a:r>
                  <a:rPr lang="lv-LV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ETEKMES</a:t>
                </a:r>
                <a:endParaRPr lang="en-GB" sz="16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21" name="CasellaDiTesto 20"/>
              <p:cNvSpPr txBox="1"/>
              <p:nvPr/>
            </p:nvSpPr>
            <p:spPr>
              <a:xfrm>
                <a:off x="8163262" y="2207637"/>
                <a:ext cx="1623146" cy="1544704"/>
              </a:xfrm>
              <a:prstGeom prst="rect">
                <a:avLst/>
              </a:prstGeom>
              <a:solidFill>
                <a:srgbClr val="E2EDBD"/>
              </a:solidFill>
              <a:ln>
                <a:solidFill>
                  <a:srgbClr val="C39BE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lv-LV" sz="1600" dirty="0">
                    <a:latin typeface="Arial Narrow" panose="020B0606020202030204" pitchFamily="34" charset="0"/>
                  </a:rPr>
                  <a:t>Novecojusi, mazas kapacitātes lietusūdens savākšanas infrastruktūra</a:t>
                </a:r>
              </a:p>
              <a:p>
                <a:endParaRPr lang="en-GB" sz="400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23" name="CasellaDiTesto 22"/>
              <p:cNvSpPr txBox="1"/>
              <p:nvPr/>
            </p:nvSpPr>
            <p:spPr>
              <a:xfrm>
                <a:off x="-395028" y="3475290"/>
                <a:ext cx="1063928" cy="6522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>
                <a:defPPr>
                  <a:defRPr lang="it-IT"/>
                </a:defPPr>
                <a:lvl1pPr>
                  <a:defRPr sz="1200" b="1" i="0">
                    <a:solidFill>
                      <a:schemeClr val="accent5">
                        <a:lumMod val="50000"/>
                      </a:schemeClr>
                    </a:solidFill>
                    <a:latin typeface="Arial Narrow" panose="020B0606020202030204" pitchFamily="34" charset="0"/>
                  </a:defRPr>
                </a:lvl1pPr>
              </a:lstStyle>
              <a:p>
                <a:r>
                  <a:rPr lang="lv-LV" sz="1600" dirty="0"/>
                  <a:t>Pakļauti ietekmei</a:t>
                </a:r>
                <a:endParaRPr lang="en-GB" sz="1600" dirty="0"/>
              </a:p>
            </p:txBody>
          </p:sp>
          <p:sp>
            <p:nvSpPr>
              <p:cNvPr id="26" name="CasellaDiTesto 25"/>
              <p:cNvSpPr txBox="1"/>
              <p:nvPr/>
            </p:nvSpPr>
            <p:spPr>
              <a:xfrm>
                <a:off x="9863232" y="1493109"/>
                <a:ext cx="1581764" cy="926822"/>
              </a:xfrm>
              <a:prstGeom prst="rect">
                <a:avLst/>
              </a:prstGeom>
              <a:solidFill>
                <a:srgbClr val="E2EDBD"/>
              </a:solidFill>
              <a:ln>
                <a:solidFill>
                  <a:srgbClr val="F4AD7C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lv-LV" sz="1600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Nepietiekama apdrošināšanas prakse</a:t>
                </a:r>
                <a:endParaRPr lang="en-GB" sz="1600" dirty="0">
                  <a:solidFill>
                    <a:schemeClr val="tx1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1" name="CasellaDiTesto 30"/>
              <p:cNvSpPr txBox="1"/>
              <p:nvPr/>
            </p:nvSpPr>
            <p:spPr>
              <a:xfrm>
                <a:off x="9854918" y="3859419"/>
                <a:ext cx="1616220" cy="926822"/>
              </a:xfrm>
              <a:prstGeom prst="rect">
                <a:avLst/>
              </a:prstGeom>
              <a:solidFill>
                <a:srgbClr val="E2EDBD"/>
              </a:solidFill>
              <a:ln>
                <a:solidFill>
                  <a:srgbClr val="F4AD7C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lv-LV" sz="1600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Nepietiekams dabā balstīto risinājumu pielietojums</a:t>
                </a:r>
                <a:endParaRPr lang="en-GB" sz="1600" dirty="0">
                  <a:solidFill>
                    <a:schemeClr val="tx1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2" name="CasellaDiTesto 31"/>
              <p:cNvSpPr txBox="1"/>
              <p:nvPr/>
            </p:nvSpPr>
            <p:spPr>
              <a:xfrm>
                <a:off x="8402018" y="791282"/>
                <a:ext cx="1133060" cy="6522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>
                <a:defPPr>
                  <a:defRPr lang="it-IT"/>
                </a:defPPr>
                <a:lvl1pPr>
                  <a:defRPr sz="1200"/>
                </a:lvl1pPr>
              </a:lstStyle>
              <a:p>
                <a:r>
                  <a:rPr lang="lv-LV" sz="1600" i="1" dirty="0">
                    <a:solidFill>
                      <a:srgbClr val="7030A0"/>
                    </a:solidFill>
                    <a:latin typeface="Arial Narrow" panose="020B0606020202030204" pitchFamily="34" charset="0"/>
                  </a:rPr>
                  <a:t>Jutīgums</a:t>
                </a:r>
              </a:p>
              <a:p>
                <a:endParaRPr lang="en-GB" sz="1600" i="1" dirty="0">
                  <a:solidFill>
                    <a:srgbClr val="7030A0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33" name="CasellaDiTesto 32"/>
              <p:cNvSpPr txBox="1"/>
              <p:nvPr/>
            </p:nvSpPr>
            <p:spPr>
              <a:xfrm>
                <a:off x="10015770" y="740460"/>
                <a:ext cx="1431760" cy="6522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>
                <a:defPPr>
                  <a:defRPr lang="it-IT"/>
                </a:defPPr>
                <a:lvl1pPr>
                  <a:defRPr sz="1200"/>
                </a:lvl1pPr>
              </a:lstStyle>
              <a:p>
                <a:r>
                  <a:rPr lang="lv-LV" sz="1600" i="1" dirty="0">
                    <a:solidFill>
                      <a:schemeClr val="accent2">
                        <a:lumMod val="75000"/>
                      </a:schemeClr>
                    </a:solidFill>
                    <a:latin typeface="Arial Narrow" panose="020B0606020202030204" pitchFamily="34" charset="0"/>
                  </a:rPr>
                  <a:t>Pielāgošanās spēju trūkums</a:t>
                </a:r>
                <a:endParaRPr lang="en-GB" sz="1600" i="1" dirty="0">
                  <a:solidFill>
                    <a:schemeClr val="accent2">
                      <a:lumMod val="75000"/>
                    </a:schemeClr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76" name="CasellaDiTesto 75"/>
              <p:cNvSpPr txBox="1"/>
              <p:nvPr/>
            </p:nvSpPr>
            <p:spPr>
              <a:xfrm>
                <a:off x="8195149" y="3804829"/>
                <a:ext cx="1623146" cy="995475"/>
              </a:xfrm>
              <a:prstGeom prst="rect">
                <a:avLst/>
              </a:prstGeom>
              <a:solidFill>
                <a:srgbClr val="E2EDBD"/>
              </a:solidFill>
              <a:ln>
                <a:solidFill>
                  <a:srgbClr val="C39BE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lv-LV" sz="1600" dirty="0">
                    <a:latin typeface="Arial Narrow" panose="020B0606020202030204" pitchFamily="34" charset="0"/>
                  </a:rPr>
                  <a:t>Aizsērējušas meliorācijas sistēmas</a:t>
                </a:r>
              </a:p>
              <a:p>
                <a:endParaRPr lang="en-GB" sz="400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70" name="Rettangolo arrotondato 69"/>
              <p:cNvSpPr/>
              <p:nvPr/>
            </p:nvSpPr>
            <p:spPr>
              <a:xfrm>
                <a:off x="3321715" y="5745742"/>
                <a:ext cx="3841319" cy="1079940"/>
              </a:xfrm>
              <a:prstGeom prst="roundRect">
                <a:avLst>
                  <a:gd name="adj" fmla="val 20823"/>
                </a:avLst>
              </a:prstGeom>
              <a:solidFill>
                <a:srgbClr val="7E0000"/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r>
                  <a:rPr lang="lv-LV" sz="1600" b="1" dirty="0">
                    <a:solidFill>
                      <a:schemeClr val="bg1"/>
                    </a:solidFill>
                    <a:latin typeface="Arial Narrow"/>
                  </a:rPr>
                  <a:t>Plūdu radīti zaudējumi lauksaimniecībai, infrastruktūrai, apdzīvotajām vietām un iedzīvotājiem</a:t>
                </a:r>
                <a:endParaRPr lang="en-US" sz="1600" b="1" dirty="0">
                  <a:solidFill>
                    <a:schemeClr val="bg1"/>
                  </a:solidFill>
                  <a:latin typeface="Arial Narrow"/>
                </a:endParaRPr>
              </a:p>
            </p:txBody>
          </p:sp>
          <p:sp>
            <p:nvSpPr>
              <p:cNvPr id="87" name="CasellaDiTesto 86"/>
              <p:cNvSpPr txBox="1"/>
              <p:nvPr/>
            </p:nvSpPr>
            <p:spPr>
              <a:xfrm>
                <a:off x="9887383" y="4884807"/>
                <a:ext cx="1557613" cy="1544704"/>
              </a:xfrm>
              <a:prstGeom prst="rect">
                <a:avLst/>
              </a:prstGeom>
              <a:solidFill>
                <a:srgbClr val="E2EDBD"/>
              </a:solidFill>
              <a:ln>
                <a:solidFill>
                  <a:srgbClr val="F4AD7C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lv-LV" sz="1600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Nepietiekams būvniecības atļauju izsniegšanas  regulējums</a:t>
                </a:r>
              </a:p>
              <a:p>
                <a:endParaRPr lang="en-GB" sz="400" dirty="0">
                  <a:solidFill>
                    <a:schemeClr val="tx1"/>
                  </a:solidFill>
                  <a:latin typeface="Arial Narrow" panose="020B0606020202030204" pitchFamily="34" charset="0"/>
                </a:endParaRPr>
              </a:p>
            </p:txBody>
          </p:sp>
          <p:sp>
            <p:nvSpPr>
              <p:cNvPr id="60" name="CasellaDiTesto 59"/>
              <p:cNvSpPr txBox="1"/>
              <p:nvPr/>
            </p:nvSpPr>
            <p:spPr>
              <a:xfrm>
                <a:off x="8224429" y="4922571"/>
                <a:ext cx="1557613" cy="926822"/>
              </a:xfrm>
              <a:prstGeom prst="rect">
                <a:avLst/>
              </a:prstGeom>
              <a:solidFill>
                <a:srgbClr val="E2EDBD"/>
              </a:solidFill>
              <a:ln>
                <a:solidFill>
                  <a:srgbClr val="C39BE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lv-LV" sz="1600" dirty="0">
                    <a:latin typeface="Arial Narrow" panose="020B0606020202030204" pitchFamily="34" charset="0"/>
                  </a:rPr>
                  <a:t>Ēkas applūstošajās teritorijās</a:t>
                </a:r>
                <a:endParaRPr lang="en-GB" sz="1600" dirty="0">
                  <a:latin typeface="Arial Narrow" panose="020B0606020202030204" pitchFamily="34" charset="0"/>
                </a:endParaRPr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840C24FA-EC02-0D3D-5E2C-FCC50D5D5DBD}"/>
                  </a:ext>
                </a:extLst>
              </p:cNvPr>
              <p:cNvGrpSpPr/>
              <p:nvPr/>
            </p:nvGrpSpPr>
            <p:grpSpPr>
              <a:xfrm>
                <a:off x="2628172" y="276583"/>
                <a:ext cx="5152689" cy="5138114"/>
                <a:chOff x="2466278" y="789706"/>
                <a:chExt cx="5152689" cy="5138114"/>
              </a:xfrm>
            </p:grpSpPr>
            <p:sp>
              <p:nvSpPr>
                <p:cNvPr id="55" name="Rettangolo arrotondato 54"/>
                <p:cNvSpPr/>
                <p:nvPr/>
              </p:nvSpPr>
              <p:spPr>
                <a:xfrm>
                  <a:off x="2466278" y="2503881"/>
                  <a:ext cx="5123768" cy="3423939"/>
                </a:xfrm>
                <a:prstGeom prst="roundRect">
                  <a:avLst>
                    <a:gd name="adj" fmla="val 8503"/>
                  </a:avLst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17" name="CasellaDiTesto 16"/>
                <p:cNvSpPr txBox="1"/>
                <p:nvPr/>
              </p:nvSpPr>
              <p:spPr>
                <a:xfrm>
                  <a:off x="2612567" y="5237031"/>
                  <a:ext cx="2321625" cy="37759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txBody>
                <a:bodyPr wrap="square" rtlCol="0">
                  <a:spAutoFit/>
                </a:bodyPr>
                <a:lstStyle>
                  <a:defPPr>
                    <a:defRPr lang="it-IT"/>
                  </a:defPPr>
                  <a:lvl1pPr>
                    <a:defRPr sz="1200">
                      <a:latin typeface="Arial Narrow" panose="020B0606020202030204" pitchFamily="34" charset="0"/>
                    </a:defRPr>
                  </a:lvl1pPr>
                </a:lstStyle>
                <a:p>
                  <a:pPr algn="ctr"/>
                  <a:r>
                    <a:rPr lang="lv-LV" sz="1600" dirty="0"/>
                    <a:t>Uzņēmējdarbības traucējumi </a:t>
                  </a:r>
                </a:p>
              </p:txBody>
            </p:sp>
            <p:sp>
              <p:nvSpPr>
                <p:cNvPr id="58" name="Rettangolo arrotondato 57"/>
                <p:cNvSpPr/>
                <p:nvPr/>
              </p:nvSpPr>
              <p:spPr>
                <a:xfrm>
                  <a:off x="2495199" y="789706"/>
                  <a:ext cx="5123768" cy="1607752"/>
                </a:xfrm>
                <a:prstGeom prst="roundRect">
                  <a:avLst>
                    <a:gd name="adj" fmla="val 14255"/>
                  </a:avLst>
                </a:prstGeom>
                <a:solidFill>
                  <a:srgbClr val="D0DB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latin typeface="Arial Narrow" panose="020B0606020202030204" pitchFamily="34" charset="0"/>
                  </a:endParaRPr>
                </a:p>
              </p:txBody>
            </p:sp>
            <p:cxnSp>
              <p:nvCxnSpPr>
                <p:cNvPr id="63" name="Connettore 2 62"/>
                <p:cNvCxnSpPr>
                  <a:cxnSpLocks/>
                </p:cNvCxnSpPr>
                <p:nvPr/>
              </p:nvCxnSpPr>
              <p:spPr>
                <a:xfrm>
                  <a:off x="5551089" y="1714014"/>
                  <a:ext cx="0" cy="847374"/>
                </a:xfrm>
                <a:prstGeom prst="straightConnector1">
                  <a:avLst/>
                </a:prstGeom>
                <a:ln>
                  <a:solidFill>
                    <a:schemeClr val="accent5">
                      <a:lumMod val="7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" name="CasellaDiTesto 5"/>
                <p:cNvSpPr txBox="1"/>
                <p:nvPr/>
              </p:nvSpPr>
              <p:spPr>
                <a:xfrm>
                  <a:off x="5252046" y="1630510"/>
                  <a:ext cx="2232899" cy="652207"/>
                </a:xfrm>
                <a:prstGeom prst="rect">
                  <a:avLst/>
                </a:prstGeom>
                <a:solidFill>
                  <a:srgbClr val="E8EEF8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sz="1600" dirty="0">
                      <a:solidFill>
                        <a:srgbClr val="172949"/>
                      </a:solidFill>
                      <a:latin typeface="Arial Narrow" panose="020B0606020202030204" pitchFamily="34" charset="0"/>
                    </a:rPr>
                    <a:t>Paaugstināts ūdenslīmenis upēs</a:t>
                  </a:r>
                  <a:endParaRPr lang="en-GB" sz="1600" dirty="0">
                    <a:solidFill>
                      <a:srgbClr val="172949"/>
                    </a:solidFill>
                    <a:latin typeface="Arial Narrow" panose="020B0606020202030204" pitchFamily="34" charset="0"/>
                  </a:endParaRPr>
                </a:p>
              </p:txBody>
            </p:sp>
            <p:cxnSp>
              <p:nvCxnSpPr>
                <p:cNvPr id="75" name="Connettore 2 74"/>
                <p:cNvCxnSpPr/>
                <p:nvPr/>
              </p:nvCxnSpPr>
              <p:spPr>
                <a:xfrm>
                  <a:off x="5972433" y="1269078"/>
                  <a:ext cx="0" cy="383750"/>
                </a:xfrm>
                <a:prstGeom prst="straightConnector1">
                  <a:avLst/>
                </a:prstGeom>
                <a:ln>
                  <a:solidFill>
                    <a:schemeClr val="accent5">
                      <a:lumMod val="7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7" name="CasellaDiTesto 66"/>
                <p:cNvSpPr txBox="1"/>
                <p:nvPr/>
              </p:nvSpPr>
              <p:spPr>
                <a:xfrm>
                  <a:off x="5201690" y="882230"/>
                  <a:ext cx="2302366" cy="652207"/>
                </a:xfrm>
                <a:prstGeom prst="rect">
                  <a:avLst/>
                </a:prstGeom>
                <a:solidFill>
                  <a:srgbClr val="E8EEF8"/>
                </a:solidFill>
              </p:spPr>
              <p:txBody>
                <a:bodyPr wrap="square" rtlCol="0">
                  <a:spAutoFit/>
                </a:bodyPr>
                <a:lstStyle>
                  <a:defPPr>
                    <a:defRPr lang="it-IT"/>
                  </a:defPPr>
                  <a:lvl1pPr>
                    <a:defRPr sz="1200">
                      <a:solidFill>
                        <a:srgbClr val="172949"/>
                      </a:solidFill>
                      <a:latin typeface="Arial Narrow" panose="020B0606020202030204" pitchFamily="34" charset="0"/>
                    </a:defRPr>
                  </a:lvl1pPr>
                </a:lstStyle>
                <a:p>
                  <a:r>
                    <a:rPr lang="lv-LV" sz="1600" dirty="0"/>
                    <a:t>Intensīvu lietusgāžu palielināšanās</a:t>
                  </a:r>
                  <a:endParaRPr lang="en-GB" sz="1600" dirty="0"/>
                </a:p>
              </p:txBody>
            </p:sp>
            <p:sp>
              <p:nvSpPr>
                <p:cNvPr id="82" name="CasellaDiTesto 81"/>
                <p:cNvSpPr txBox="1"/>
                <p:nvPr/>
              </p:nvSpPr>
              <p:spPr>
                <a:xfrm>
                  <a:off x="5145524" y="2664601"/>
                  <a:ext cx="1943832" cy="401513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lv-LV" sz="1600" dirty="0">
                      <a:latin typeface="Arial Narrow" panose="020B0606020202030204" pitchFamily="34" charset="0"/>
                    </a:rPr>
                    <a:t>Lietusgāžu izraisīti plūdi</a:t>
                  </a:r>
                </a:p>
              </p:txBody>
            </p:sp>
            <p:cxnSp>
              <p:nvCxnSpPr>
                <p:cNvPr id="64" name="Connettore 2 63"/>
                <p:cNvCxnSpPr>
                  <a:cxnSpLocks/>
                  <a:endCxn id="54" idx="0"/>
                </p:cNvCxnSpPr>
                <p:nvPr/>
              </p:nvCxnSpPr>
              <p:spPr>
                <a:xfrm flipH="1">
                  <a:off x="3800833" y="1253583"/>
                  <a:ext cx="58318" cy="491628"/>
                </a:xfrm>
                <a:prstGeom prst="straightConnector1">
                  <a:avLst/>
                </a:prstGeom>
                <a:ln>
                  <a:solidFill>
                    <a:schemeClr val="accent5">
                      <a:lumMod val="7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" name="CasellaDiTesto 3"/>
                <p:cNvSpPr txBox="1"/>
                <p:nvPr/>
              </p:nvSpPr>
              <p:spPr>
                <a:xfrm>
                  <a:off x="2612567" y="911442"/>
                  <a:ext cx="1857783" cy="652207"/>
                </a:xfrm>
                <a:prstGeom prst="rect">
                  <a:avLst/>
                </a:prstGeom>
                <a:solidFill>
                  <a:srgbClr val="E8EEF8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sz="1600" dirty="0">
                      <a:solidFill>
                        <a:srgbClr val="172949"/>
                      </a:solidFill>
                      <a:latin typeface="Arial Narrow" panose="020B0606020202030204" pitchFamily="34" charset="0"/>
                    </a:rPr>
                    <a:t>Temperatūras paaugstināšanās</a:t>
                  </a:r>
                  <a:endParaRPr lang="en-GB" sz="1600" dirty="0">
                    <a:solidFill>
                      <a:srgbClr val="172949"/>
                    </a:solidFill>
                    <a:latin typeface="Arial Narrow" panose="020B0606020202030204" pitchFamily="34" charset="0"/>
                  </a:endParaRPr>
                </a:p>
              </p:txBody>
            </p:sp>
            <p:cxnSp>
              <p:nvCxnSpPr>
                <p:cNvPr id="66" name="Connettore 2 65"/>
                <p:cNvCxnSpPr>
                  <a:cxnSpLocks/>
                </p:cNvCxnSpPr>
                <p:nvPr/>
              </p:nvCxnSpPr>
              <p:spPr>
                <a:xfrm>
                  <a:off x="4934194" y="1874923"/>
                  <a:ext cx="298131" cy="0"/>
                </a:xfrm>
                <a:prstGeom prst="straightConnector1">
                  <a:avLst/>
                </a:prstGeom>
                <a:ln>
                  <a:solidFill>
                    <a:schemeClr val="accent5">
                      <a:lumMod val="7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4" name="CasellaDiTesto 53"/>
                <p:cNvSpPr txBox="1"/>
                <p:nvPr/>
              </p:nvSpPr>
              <p:spPr>
                <a:xfrm>
                  <a:off x="2612567" y="1745211"/>
                  <a:ext cx="2376531" cy="377594"/>
                </a:xfrm>
                <a:prstGeom prst="rect">
                  <a:avLst/>
                </a:prstGeom>
                <a:solidFill>
                  <a:srgbClr val="E8EEF8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sz="1600" dirty="0">
                      <a:solidFill>
                        <a:srgbClr val="172949"/>
                      </a:solidFill>
                      <a:latin typeface="Arial Narrow" panose="020B0606020202030204" pitchFamily="34" charset="0"/>
                    </a:rPr>
                    <a:t>Sniega, ledus kušana</a:t>
                  </a:r>
                  <a:endParaRPr lang="en-GB" sz="1600" dirty="0">
                    <a:solidFill>
                      <a:srgbClr val="172949"/>
                    </a:solidFill>
                    <a:latin typeface="Arial Narrow" panose="020B0606020202030204" pitchFamily="34" charset="0"/>
                  </a:endParaRPr>
                </a:p>
              </p:txBody>
            </p:sp>
            <p:cxnSp>
              <p:nvCxnSpPr>
                <p:cNvPr id="77" name="Connettore 2 76"/>
                <p:cNvCxnSpPr/>
                <p:nvPr/>
              </p:nvCxnSpPr>
              <p:spPr>
                <a:xfrm>
                  <a:off x="7065750" y="1322379"/>
                  <a:ext cx="0" cy="1201375"/>
                </a:xfrm>
                <a:prstGeom prst="straightConnector1">
                  <a:avLst/>
                </a:prstGeom>
                <a:ln>
                  <a:solidFill>
                    <a:schemeClr val="accent5">
                      <a:lumMod val="7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" name="Rettangolo 2"/>
                <p:cNvSpPr/>
                <p:nvPr/>
              </p:nvSpPr>
              <p:spPr>
                <a:xfrm>
                  <a:off x="2639108" y="2639244"/>
                  <a:ext cx="2259232" cy="401513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lv-LV" sz="1600" dirty="0">
                      <a:latin typeface="Arial Narrow" panose="020B0606020202030204" pitchFamily="34" charset="0"/>
                    </a:rPr>
                    <a:t>Upju pali</a:t>
                  </a:r>
                </a:p>
              </p:txBody>
            </p:sp>
            <p:sp>
              <p:nvSpPr>
                <p:cNvPr id="57" name="CasellaDiTesto 56"/>
                <p:cNvSpPr txBox="1"/>
                <p:nvPr/>
              </p:nvSpPr>
              <p:spPr>
                <a:xfrm>
                  <a:off x="2639108" y="3250309"/>
                  <a:ext cx="4845837" cy="181931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lv-LV" sz="1600" dirty="0">
                      <a:latin typeface="Arial Narrow" panose="020B0606020202030204" pitchFamily="34" charset="0"/>
                    </a:rPr>
                    <a:t>Transporta darbības traucējumi</a:t>
                  </a:r>
                  <a:endParaRPr lang="en-US" sz="1600" dirty="0">
                    <a:latin typeface="Arial Narrow" panose="020B0606020202030204" pitchFamily="34" charset="0"/>
                  </a:endParaRP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lv-LV" sz="1600" dirty="0">
                      <a:latin typeface="Arial Narrow" panose="020B0606020202030204" pitchFamily="34" charset="0"/>
                    </a:rPr>
                    <a:t>Bojājumi ēkām</a:t>
                  </a:r>
                  <a:endParaRPr lang="en-US" sz="1600" dirty="0">
                    <a:latin typeface="Arial Narrow" panose="020B0606020202030204" pitchFamily="34" charset="0"/>
                  </a:endParaRP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lv-LV" sz="1600" dirty="0">
                      <a:latin typeface="Arial Narrow" panose="020B0606020202030204" pitchFamily="34" charset="0"/>
                    </a:rPr>
                    <a:t>Ielu un ceļu segumu bojājumi</a:t>
                  </a:r>
                  <a:endParaRPr lang="en-US" sz="1600" dirty="0">
                    <a:latin typeface="Arial Narrow" panose="020B0606020202030204" pitchFamily="34" charset="0"/>
                  </a:endParaRP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lv-LV" sz="1600" dirty="0">
                      <a:latin typeface="Arial Narrow" panose="020B0606020202030204" pitchFamily="34" charset="0"/>
                    </a:rPr>
                    <a:t>Pakalpojumu (piem. elektroenerģijas) pārtraukumi</a:t>
                  </a:r>
                  <a:endParaRPr lang="en-US" sz="1600" dirty="0">
                    <a:latin typeface="Arial Narrow" panose="020B0606020202030204" pitchFamily="34" charset="0"/>
                  </a:endParaRP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lv-LV" sz="1600" dirty="0">
                      <a:latin typeface="Arial Narrow" panose="020B0606020202030204" pitchFamily="34" charset="0"/>
                    </a:rPr>
                    <a:t>Iedzīvotāju evakuācija, piegādes</a:t>
                  </a:r>
                  <a:r>
                    <a:rPr lang="en-US" sz="1600" dirty="0">
                      <a:latin typeface="Arial Narrow" panose="020B0606020202030204" pitchFamily="34" charset="0"/>
                    </a:rPr>
                    <a:t> </a:t>
                  </a: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r>
                    <a:rPr lang="lv-LV" sz="1600" dirty="0">
                      <a:latin typeface="Arial Narrow" panose="020B0606020202030204" pitchFamily="34" charset="0"/>
                    </a:rPr>
                    <a:t>Kultūraugu zaudējumi</a:t>
                  </a:r>
                </a:p>
                <a:p>
                  <a:pPr marL="171450" indent="-171450">
                    <a:buFont typeface="Arial" panose="020B0604020202020204" pitchFamily="34" charset="0"/>
                    <a:buChar char="•"/>
                  </a:pPr>
                  <a:endParaRPr lang="en-US" sz="400" dirty="0">
                    <a:latin typeface="Arial Narrow" panose="020B0606020202030204" pitchFamily="34" charset="0"/>
                  </a:endParaRPr>
                </a:p>
              </p:txBody>
            </p:sp>
            <p:cxnSp>
              <p:nvCxnSpPr>
                <p:cNvPr id="12" name="Connettore 2 58">
                  <a:extLst>
                    <a:ext uri="{FF2B5EF4-FFF2-40B4-BE49-F238E27FC236}">
                      <a16:creationId xmlns:a16="http://schemas.microsoft.com/office/drawing/2014/main" id="{844BB382-31BE-7745-069C-F5C7DFFBB6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685376" y="3038533"/>
                  <a:ext cx="0" cy="234581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Connettore 2 58">
                  <a:extLst>
                    <a:ext uri="{FF2B5EF4-FFF2-40B4-BE49-F238E27FC236}">
                      <a16:creationId xmlns:a16="http://schemas.microsoft.com/office/drawing/2014/main" id="{48078CEC-60E7-287A-B544-04D6163CE4A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685376" y="5036454"/>
                  <a:ext cx="9644" cy="17822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Connettore 2 58">
                  <a:extLst>
                    <a:ext uri="{FF2B5EF4-FFF2-40B4-BE49-F238E27FC236}">
                      <a16:creationId xmlns:a16="http://schemas.microsoft.com/office/drawing/2014/main" id="{249CDCD5-BF75-4FB6-F5EC-4783888D63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59861" y="4936450"/>
                  <a:ext cx="0" cy="176244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4" name="CasellaDiTesto 79">
                  <a:extLst>
                    <a:ext uri="{FF2B5EF4-FFF2-40B4-BE49-F238E27FC236}">
                      <a16:creationId xmlns:a16="http://schemas.microsoft.com/office/drawing/2014/main" id="{CF386E3E-74C7-5DC0-4B5D-86FEBA092CE1}"/>
                    </a:ext>
                  </a:extLst>
                </p:cNvPr>
                <p:cNvSpPr txBox="1"/>
                <p:nvPr/>
              </p:nvSpPr>
              <p:spPr>
                <a:xfrm>
                  <a:off x="5063368" y="5153479"/>
                  <a:ext cx="2421577" cy="65220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sz="1600" dirty="0">
                      <a:latin typeface="Arial Narrow" panose="020B0606020202030204" pitchFamily="34" charset="0"/>
                    </a:rPr>
                    <a:t>Slodze glābšanas/ sociālajiem  dienestiem</a:t>
                  </a:r>
                  <a:endParaRPr lang="en-US" sz="1600" dirty="0">
                    <a:latin typeface="Arial Narrow" panose="020B0606020202030204" pitchFamily="34" charset="0"/>
                  </a:endParaRPr>
                </a:p>
              </p:txBody>
            </p:sp>
            <p:cxnSp>
              <p:nvCxnSpPr>
                <p:cNvPr id="51" name="Connettore 2 58">
                  <a:extLst>
                    <a:ext uri="{FF2B5EF4-FFF2-40B4-BE49-F238E27FC236}">
                      <a16:creationId xmlns:a16="http://schemas.microsoft.com/office/drawing/2014/main" id="{6255FB04-AB26-A6B6-3CBF-DB9CDDEFC5A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112271" y="3038533"/>
                  <a:ext cx="0" cy="234581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7020E7FA-7870-4658-C830-214E4B445BA6}"/>
                  </a:ext>
                </a:extLst>
              </p:cNvPr>
              <p:cNvGrpSpPr/>
              <p:nvPr/>
            </p:nvGrpSpPr>
            <p:grpSpPr>
              <a:xfrm>
                <a:off x="539538" y="2764742"/>
                <a:ext cx="1754037" cy="3488396"/>
                <a:chOff x="530555" y="3019886"/>
                <a:chExt cx="1754037" cy="3488396"/>
              </a:xfrm>
            </p:grpSpPr>
            <p:sp>
              <p:nvSpPr>
                <p:cNvPr id="71" name="Rettangolo arrotondato 70"/>
                <p:cNvSpPr/>
                <p:nvPr/>
              </p:nvSpPr>
              <p:spPr>
                <a:xfrm>
                  <a:off x="530555" y="3019886"/>
                  <a:ext cx="1754037" cy="3488396"/>
                </a:xfrm>
                <a:prstGeom prst="roundRect">
                  <a:avLst>
                    <a:gd name="adj" fmla="val 8504"/>
                  </a:avLst>
                </a:prstGeom>
                <a:solidFill>
                  <a:srgbClr val="F7F0C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sz="1600"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24" name="CasellaDiTesto 23"/>
                <p:cNvSpPr txBox="1"/>
                <p:nvPr/>
              </p:nvSpPr>
              <p:spPr>
                <a:xfrm>
                  <a:off x="615524" y="3156733"/>
                  <a:ext cx="1541466" cy="652207"/>
                </a:xfrm>
                <a:prstGeom prst="rect">
                  <a:avLst/>
                </a:prstGeom>
                <a:solidFill>
                  <a:srgbClr val="FBF7E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sz="1600" dirty="0">
                      <a:solidFill>
                        <a:schemeClr val="accent5">
                          <a:lumMod val="50000"/>
                        </a:schemeClr>
                      </a:solidFill>
                      <a:latin typeface="Arial Narrow" panose="020B0606020202030204" pitchFamily="34" charset="0"/>
                    </a:rPr>
                    <a:t>Lauksaimniecības zemes</a:t>
                  </a:r>
                  <a:endParaRPr lang="en-GB" sz="1600" dirty="0">
                    <a:solidFill>
                      <a:schemeClr val="accent5">
                        <a:lumMod val="50000"/>
                      </a:schemeClr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25" name="CasellaDiTesto 24"/>
                <p:cNvSpPr txBox="1"/>
                <p:nvPr/>
              </p:nvSpPr>
              <p:spPr>
                <a:xfrm>
                  <a:off x="615524" y="5144667"/>
                  <a:ext cx="1541466" cy="926822"/>
                </a:xfrm>
                <a:prstGeom prst="rect">
                  <a:avLst/>
                </a:prstGeom>
                <a:solidFill>
                  <a:srgbClr val="FBF7E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sz="1600" dirty="0">
                      <a:solidFill>
                        <a:schemeClr val="accent5">
                          <a:lumMod val="50000"/>
                        </a:schemeClr>
                      </a:solidFill>
                      <a:latin typeface="Arial Narrow" panose="020B0606020202030204" pitchFamily="34" charset="0"/>
                    </a:rPr>
                    <a:t>Ciemati/iedzīvotāji applūstošajās teritorijās</a:t>
                  </a:r>
                  <a:endParaRPr lang="en-GB" sz="1600" dirty="0">
                    <a:solidFill>
                      <a:schemeClr val="accent5">
                        <a:lumMod val="50000"/>
                      </a:schemeClr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74" name="CasellaDiTesto 73"/>
                <p:cNvSpPr txBox="1"/>
                <p:nvPr/>
              </p:nvSpPr>
              <p:spPr>
                <a:xfrm>
                  <a:off x="632577" y="3969130"/>
                  <a:ext cx="1541466" cy="377594"/>
                </a:xfrm>
                <a:prstGeom prst="rect">
                  <a:avLst/>
                </a:prstGeom>
                <a:solidFill>
                  <a:srgbClr val="FBF7E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sz="1600" dirty="0">
                      <a:solidFill>
                        <a:schemeClr val="accent5">
                          <a:lumMod val="50000"/>
                        </a:schemeClr>
                      </a:solidFill>
                      <a:latin typeface="Arial Narrow" panose="020B0606020202030204" pitchFamily="34" charset="0"/>
                    </a:rPr>
                    <a:t>Infrastruktūra</a:t>
                  </a:r>
                  <a:endParaRPr lang="en-US" sz="1600" dirty="0">
                    <a:solidFill>
                      <a:schemeClr val="accent5">
                        <a:lumMod val="50000"/>
                      </a:schemeClr>
                    </a:solidFill>
                    <a:latin typeface="Arial Narrow" panose="020B0606020202030204" pitchFamily="34" charset="0"/>
                  </a:endParaRPr>
                </a:p>
              </p:txBody>
            </p:sp>
            <p:sp>
              <p:nvSpPr>
                <p:cNvPr id="52" name="CasellaDiTesto 60">
                  <a:extLst>
                    <a:ext uri="{FF2B5EF4-FFF2-40B4-BE49-F238E27FC236}">
                      <a16:creationId xmlns:a16="http://schemas.microsoft.com/office/drawing/2014/main" id="{844E6F22-8AF1-1AC7-580D-5B47EB541DF0}"/>
                    </a:ext>
                  </a:extLst>
                </p:cNvPr>
                <p:cNvSpPr txBox="1"/>
                <p:nvPr/>
              </p:nvSpPr>
              <p:spPr>
                <a:xfrm>
                  <a:off x="615630" y="4579101"/>
                  <a:ext cx="1541466" cy="377594"/>
                </a:xfrm>
                <a:prstGeom prst="rect">
                  <a:avLst/>
                </a:prstGeom>
                <a:solidFill>
                  <a:srgbClr val="FBF7E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sz="1600" dirty="0">
                      <a:solidFill>
                        <a:schemeClr val="accent5">
                          <a:lumMod val="50000"/>
                        </a:schemeClr>
                      </a:solidFill>
                      <a:latin typeface="Arial Narrow" panose="020B0606020202030204" pitchFamily="34" charset="0"/>
                    </a:rPr>
                    <a:t>Ēkas</a:t>
                  </a:r>
                  <a:endParaRPr lang="en-US" sz="1600" dirty="0">
                    <a:solidFill>
                      <a:schemeClr val="accent5">
                        <a:lumMod val="50000"/>
                      </a:schemeClr>
                    </a:solidFill>
                    <a:latin typeface="Arial Narrow" panose="020B0606020202030204" pitchFamily="34" charset="0"/>
                  </a:endParaRPr>
                </a:p>
              </p:txBody>
            </p:sp>
          </p:grp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E234C6F7-FAC8-497F-3930-BAEE81D952D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7241"/>
              <a:stretch/>
            </p:blipFill>
            <p:spPr>
              <a:xfrm>
                <a:off x="26722" y="432002"/>
                <a:ext cx="1168368" cy="852781"/>
              </a:xfrm>
              <a:prstGeom prst="rect">
                <a:avLst/>
              </a:prstGeom>
            </p:spPr>
          </p:pic>
          <p:sp>
            <p:nvSpPr>
              <p:cNvPr id="8" name="CasellaDiTesto 20">
                <a:extLst>
                  <a:ext uri="{FF2B5EF4-FFF2-40B4-BE49-F238E27FC236}">
                    <a16:creationId xmlns:a16="http://schemas.microsoft.com/office/drawing/2014/main" id="{CD21B411-A82E-D135-76F9-1142A1A86BDF}"/>
                  </a:ext>
                </a:extLst>
              </p:cNvPr>
              <p:cNvSpPr txBox="1"/>
              <p:nvPr/>
            </p:nvSpPr>
            <p:spPr>
              <a:xfrm>
                <a:off x="8145045" y="1499460"/>
                <a:ext cx="1630249" cy="652207"/>
              </a:xfrm>
              <a:prstGeom prst="rect">
                <a:avLst/>
              </a:prstGeom>
              <a:solidFill>
                <a:srgbClr val="E2EDBD"/>
              </a:solidFill>
              <a:ln>
                <a:solidFill>
                  <a:srgbClr val="C39BE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lv-LV" sz="1600" dirty="0">
                    <a:latin typeface="Arial Narrow" panose="020B0606020202030204" pitchFamily="34" charset="0"/>
                  </a:rPr>
                  <a:t>Lielas monokultūru platības</a:t>
                </a:r>
                <a:endParaRPr lang="en-GB" sz="1600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15" name="CasellaDiTesto 25">
                <a:extLst>
                  <a:ext uri="{FF2B5EF4-FFF2-40B4-BE49-F238E27FC236}">
                    <a16:creationId xmlns:a16="http://schemas.microsoft.com/office/drawing/2014/main" id="{7D9B2781-0E23-76BF-1C86-C264D7567DDF}"/>
                  </a:ext>
                </a:extLst>
              </p:cNvPr>
              <p:cNvSpPr txBox="1"/>
              <p:nvPr/>
            </p:nvSpPr>
            <p:spPr>
              <a:xfrm>
                <a:off x="9863232" y="2552990"/>
                <a:ext cx="1608973" cy="1201436"/>
              </a:xfrm>
              <a:prstGeom prst="rect">
                <a:avLst/>
              </a:prstGeom>
              <a:solidFill>
                <a:srgbClr val="E2EDBD"/>
              </a:solidFill>
              <a:ln>
                <a:solidFill>
                  <a:srgbClr val="F4AD7C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lv-LV" sz="1600" dirty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Nepietiekams agrīnās brīdināšanas sistēmas tvērums</a:t>
                </a:r>
              </a:p>
            </p:txBody>
          </p:sp>
        </p:grpSp>
        <p:sp>
          <p:nvSpPr>
            <p:cNvPr id="20" name="CasellaDiTesto 19"/>
            <p:cNvSpPr txBox="1"/>
            <p:nvPr/>
          </p:nvSpPr>
          <p:spPr>
            <a:xfrm>
              <a:off x="6666770" y="5394199"/>
              <a:ext cx="1811492" cy="3775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it-IT"/>
              </a:defPPr>
              <a:lvl1pPr>
                <a:defRPr sz="1200" i="1"/>
              </a:lvl1pPr>
            </a:lstStyle>
            <a:p>
              <a:r>
                <a:rPr lang="lv-LV" sz="1600" b="1" i="0" dirty="0">
                  <a:solidFill>
                    <a:schemeClr val="accent6">
                      <a:lumMod val="75000"/>
                    </a:schemeClr>
                  </a:solidFill>
                  <a:latin typeface="Arial Narrow" panose="020B0606020202030204" pitchFamily="34" charset="0"/>
                </a:rPr>
                <a:t>IEVAINOJAMĪBA</a:t>
              </a:r>
              <a:endParaRPr lang="en-GB" sz="1600" b="1" i="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28" name="Title 8">
            <a:extLst>
              <a:ext uri="{FF2B5EF4-FFF2-40B4-BE49-F238E27FC236}">
                <a16:creationId xmlns:a16="http://schemas.microsoft.com/office/drawing/2014/main" id="{B3FFA0AC-525F-3660-441F-5E52AA101659}"/>
              </a:ext>
            </a:extLst>
          </p:cNvPr>
          <p:cNvSpPr txBox="1">
            <a:spLocks/>
          </p:cNvSpPr>
          <p:nvPr/>
        </p:nvSpPr>
        <p:spPr>
          <a:xfrm>
            <a:off x="581280" y="154023"/>
            <a:ext cx="9152697" cy="546667"/>
          </a:xfrm>
          <a:prstGeom prst="rect">
            <a:avLst/>
          </a:prstGeom>
          <a:noFill/>
          <a:effectLst/>
        </p:spPr>
        <p:txBody>
          <a:bodyPr vert="horz" lIns="0" tIns="72000" rIns="0" bIns="0" rtlCol="0" anchor="b" anchorCtr="0">
            <a:noAutofit/>
          </a:bodyPr>
          <a:lstStyle>
            <a:lvl1pPr algn="ctr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i="1" kern="1200" spc="0" baseline="0">
                <a:solidFill>
                  <a:schemeClr val="accent2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lv-LV" sz="3600" dirty="0"/>
              <a:t>Klimata pārmaiņu risku modelis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48218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B4309-9AB5-1E6D-B222-3FEB64A8A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400" dirty="0"/>
              <a:t>Kam plūdi nodara postījumus un kādus?</a:t>
            </a:r>
            <a:br>
              <a:rPr lang="lv-LV" sz="2400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3C588F-A2BF-05CD-0E71-8563A77D1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426" y="1035681"/>
            <a:ext cx="1761897" cy="3127519"/>
          </a:xfrm>
          <a:prstGeom prst="rect">
            <a:avLst/>
          </a:prstGeom>
        </p:spPr>
      </p:pic>
      <p:sp>
        <p:nvSpPr>
          <p:cNvPr id="7" name="Remarka: labā bultiņa 6">
            <a:extLst>
              <a:ext uri="{FF2B5EF4-FFF2-40B4-BE49-F238E27FC236}">
                <a16:creationId xmlns:a16="http://schemas.microsoft.com/office/drawing/2014/main" id="{F409C652-B3B5-1F63-C3B3-A772C6E251D5}"/>
              </a:ext>
            </a:extLst>
          </p:cNvPr>
          <p:cNvSpPr/>
          <p:nvPr/>
        </p:nvSpPr>
        <p:spPr>
          <a:xfrm>
            <a:off x="400600" y="1314990"/>
            <a:ext cx="4233205" cy="1590773"/>
          </a:xfrm>
          <a:prstGeom prst="rightArrowCallout">
            <a:avLst>
              <a:gd name="adj1" fmla="val 21444"/>
              <a:gd name="adj2" fmla="val 25000"/>
              <a:gd name="adj3" fmla="val 25000"/>
              <a:gd name="adj4" fmla="val 64977"/>
            </a:avLst>
          </a:prstGeom>
          <a:solidFill>
            <a:srgbClr val="0072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Plūdu apdraudējuma (postījumu) teritoriju kartes - plūdu riskam pakļautās</a:t>
            </a:r>
          </a:p>
          <a:p>
            <a:pPr algn="ctr"/>
            <a:r>
              <a:rPr lang="lv-LV" dirty="0"/>
              <a:t>teritorijas platības</a:t>
            </a:r>
          </a:p>
        </p:txBody>
      </p:sp>
      <p:sp>
        <p:nvSpPr>
          <p:cNvPr id="8" name="Taisnstūris 7">
            <a:extLst>
              <a:ext uri="{FF2B5EF4-FFF2-40B4-BE49-F238E27FC236}">
                <a16:creationId xmlns:a16="http://schemas.microsoft.com/office/drawing/2014/main" id="{77F22C1E-24B8-3718-1794-77A7DF32D77B}"/>
              </a:ext>
            </a:extLst>
          </p:cNvPr>
          <p:cNvSpPr/>
          <p:nvPr/>
        </p:nvSpPr>
        <p:spPr>
          <a:xfrm>
            <a:off x="8133104" y="1035681"/>
            <a:ext cx="3500487" cy="2018604"/>
          </a:xfrm>
          <a:prstGeom prst="rect">
            <a:avLst/>
          </a:prstGeom>
          <a:solidFill>
            <a:srgbClr val="0072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Plūdu riska kartes- attēlo plūdu iespējamās nelabvēlīgās sekas</a:t>
            </a:r>
          </a:p>
        </p:txBody>
      </p:sp>
      <p:sp>
        <p:nvSpPr>
          <p:cNvPr id="9" name="Bultiņa: pa labi 8">
            <a:extLst>
              <a:ext uri="{FF2B5EF4-FFF2-40B4-BE49-F238E27FC236}">
                <a16:creationId xmlns:a16="http://schemas.microsoft.com/office/drawing/2014/main" id="{C24F0AEE-4FDF-B782-12ED-3E69D7FCBFC4}"/>
              </a:ext>
            </a:extLst>
          </p:cNvPr>
          <p:cNvSpPr/>
          <p:nvPr/>
        </p:nvSpPr>
        <p:spPr>
          <a:xfrm>
            <a:off x="6605256" y="1701087"/>
            <a:ext cx="1103233" cy="818577"/>
          </a:xfrm>
          <a:prstGeom prst="rightArrow">
            <a:avLst/>
          </a:prstGeom>
          <a:solidFill>
            <a:srgbClr val="0072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E6B6C9-EDA5-0C12-C336-1A70488A0D72}"/>
              </a:ext>
            </a:extLst>
          </p:cNvPr>
          <p:cNvSpPr txBox="1"/>
          <p:nvPr/>
        </p:nvSpPr>
        <p:spPr>
          <a:xfrm>
            <a:off x="400600" y="3213574"/>
            <a:ext cx="416197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b="1" dirty="0"/>
              <a:t>lielas varbūtības plūdi – bieži plūdi, kas atkārtojas reizi 10 gados vai biežāk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vidējas varbūtības plūdi – plūdi, kas atkārtojas reizi 100 gados vai retāk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mazas varbūtības plūdi – ārkārtēji, ekstremāli plūdi, kas atkārtojas reizi 200 gados vai retāk</a:t>
            </a:r>
          </a:p>
        </p:txBody>
      </p:sp>
      <p:graphicFrame>
        <p:nvGraphicFramePr>
          <p:cNvPr id="3" name="Tabula 12">
            <a:extLst>
              <a:ext uri="{FF2B5EF4-FFF2-40B4-BE49-F238E27FC236}">
                <a16:creationId xmlns:a16="http://schemas.microsoft.com/office/drawing/2014/main" id="{AEC52B24-2BE2-0CBB-C6ED-3E9350D883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919711"/>
              </p:ext>
            </p:extLst>
          </p:nvPr>
        </p:nvGraphicFramePr>
        <p:xfrm>
          <a:off x="6542176" y="3613727"/>
          <a:ext cx="5542986" cy="237236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309593">
                  <a:extLst>
                    <a:ext uri="{9D8B030D-6E8A-4147-A177-3AD203B41FA5}">
                      <a16:colId xmlns:a16="http://schemas.microsoft.com/office/drawing/2014/main" val="2538600603"/>
                    </a:ext>
                  </a:extLst>
                </a:gridCol>
                <a:gridCol w="1772239">
                  <a:extLst>
                    <a:ext uri="{9D8B030D-6E8A-4147-A177-3AD203B41FA5}">
                      <a16:colId xmlns:a16="http://schemas.microsoft.com/office/drawing/2014/main" val="3543336462"/>
                    </a:ext>
                  </a:extLst>
                </a:gridCol>
                <a:gridCol w="1461154">
                  <a:extLst>
                    <a:ext uri="{9D8B030D-6E8A-4147-A177-3AD203B41FA5}">
                      <a16:colId xmlns:a16="http://schemas.microsoft.com/office/drawing/2014/main" val="40917339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Indikatori</a:t>
                      </a:r>
                    </a:p>
                  </a:txBody>
                  <a:tcPr>
                    <a:solidFill>
                      <a:srgbClr val="ACC87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solidFill>
                            <a:schemeClr val="tx1"/>
                          </a:solidFill>
                        </a:rPr>
                        <a:t>10% plūdi</a:t>
                      </a:r>
                    </a:p>
                  </a:txBody>
                  <a:tcPr>
                    <a:solidFill>
                      <a:srgbClr val="ACC87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solidFill>
                            <a:schemeClr val="tx1"/>
                          </a:solidFill>
                        </a:rPr>
                        <a:t>% no Zemgales PR</a:t>
                      </a:r>
                    </a:p>
                  </a:txBody>
                  <a:tcPr>
                    <a:solidFill>
                      <a:srgbClr val="ACC8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710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Iedzīvotāji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15862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7,1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3511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Ēkas (m</a:t>
                      </a:r>
                      <a:r>
                        <a:rPr lang="lv-LV" baseline="30000" dirty="0"/>
                        <a:t>2</a:t>
                      </a:r>
                      <a:r>
                        <a:rPr lang="lv-LV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324505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0,18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341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Ceļi (km)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242.33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2,5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13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Aramzeme, ha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7447,02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2,2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749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Applūstošā </a:t>
                      </a:r>
                      <a:r>
                        <a:rPr lang="lv-LV" dirty="0" err="1"/>
                        <a:t>ter</a:t>
                      </a:r>
                      <a:r>
                        <a:rPr lang="lv-LV" dirty="0"/>
                        <a:t>. km</a:t>
                      </a:r>
                      <a:r>
                        <a:rPr lang="lv-LV" baseline="30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298,04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2,8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679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7604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0DCF9-A40E-6411-01AC-4861C5D23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400" dirty="0"/>
              <a:t>Kādas ir pašreizējās pielāgošanās spējas jeb to trūkumi?</a:t>
            </a:r>
            <a:br>
              <a:rPr lang="lv-LV" sz="2400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F78732-562A-6195-B784-EADF6E33D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00" y="866248"/>
            <a:ext cx="3432345" cy="5121084"/>
          </a:xfrm>
          <a:prstGeom prst="rect">
            <a:avLst/>
          </a:prstGeom>
          <a:ln>
            <a:solidFill>
              <a:srgbClr val="0089C0"/>
            </a:solidFill>
          </a:ln>
        </p:spPr>
      </p:pic>
      <p:sp>
        <p:nvSpPr>
          <p:cNvPr id="6" name="Arrow: Left 5">
            <a:extLst>
              <a:ext uri="{FF2B5EF4-FFF2-40B4-BE49-F238E27FC236}">
                <a16:creationId xmlns:a16="http://schemas.microsoft.com/office/drawing/2014/main" id="{6BEE6BBA-6EEE-D3E5-DB57-FE0282172391}"/>
              </a:ext>
            </a:extLst>
          </p:cNvPr>
          <p:cNvSpPr/>
          <p:nvPr/>
        </p:nvSpPr>
        <p:spPr>
          <a:xfrm>
            <a:off x="4464251" y="1461388"/>
            <a:ext cx="609600" cy="484632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724626-B5D8-3EEC-DD7E-45225E217BC6}"/>
              </a:ext>
            </a:extLst>
          </p:cNvPr>
          <p:cNvSpPr txBox="1"/>
          <p:nvPr/>
        </p:nvSpPr>
        <p:spPr>
          <a:xfrm>
            <a:off x="5319252" y="857079"/>
            <a:ext cx="6540273" cy="1631216"/>
          </a:xfrm>
          <a:prstGeom prst="rect">
            <a:avLst/>
          </a:prstGeom>
          <a:solidFill>
            <a:srgbClr val="CEE7E8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lv-LV" sz="2000" b="1" noProof="0" dirty="0">
                <a:solidFill>
                  <a:srgbClr val="00B050"/>
                </a:solidFill>
              </a:rPr>
              <a:t>Mērķis</a:t>
            </a:r>
            <a:r>
              <a:rPr lang="en-US" sz="2000" b="1" noProof="0" dirty="0">
                <a:solidFill>
                  <a:srgbClr val="00B050"/>
                </a:solidFill>
              </a:rPr>
              <a:t>: </a:t>
            </a:r>
            <a:r>
              <a:rPr lang="lv-LV" sz="2000" b="0" i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atbalstīt Zemgales reģionu upju plūdu risku un spēcīgu lietusgāžu (pēkšņu plūdu) labākā pārvaldībā, galu galā samazinot applūdušo teritoriju biežumu un apmēru gan lauku (lauksaimniecības) zemēs, gan pilsētu apdzīvotās vietās</a:t>
            </a:r>
            <a:r>
              <a:rPr lang="en-US" sz="2000" b="0" i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. </a:t>
            </a:r>
            <a:endParaRPr lang="lv-LV" sz="2000" b="0" i="0" dirty="0"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6F474D-AB34-9A0E-7E73-78901F58AE53}"/>
              </a:ext>
            </a:extLst>
          </p:cNvPr>
          <p:cNvSpPr txBox="1"/>
          <p:nvPr/>
        </p:nvSpPr>
        <p:spPr>
          <a:xfrm>
            <a:off x="5319252" y="3021374"/>
            <a:ext cx="6540273" cy="1938992"/>
          </a:xfrm>
          <a:prstGeom prst="rect">
            <a:avLst/>
          </a:prstGeom>
          <a:solidFill>
            <a:srgbClr val="CEE7E8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lv-LV" sz="2000" b="1" noProof="0" dirty="0">
                <a:solidFill>
                  <a:srgbClr val="00B050"/>
                </a:solidFill>
              </a:rPr>
              <a:t>Pasākumu apzināšana un atlase</a:t>
            </a:r>
            <a:r>
              <a:rPr lang="en-US" sz="2000" b="1" noProof="0" dirty="0">
                <a:solidFill>
                  <a:srgbClr val="00B050"/>
                </a:solidFill>
              </a:rPr>
              <a:t>: </a:t>
            </a:r>
            <a:r>
              <a:rPr lang="lv-LV" sz="2000" b="0" i="0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0070C0"/>
                </a:solidFill>
                <a:latin typeface="Calibri" panose="020F0502020204030204" pitchFamily="34" charset="0"/>
              </a:rPr>
              <a:t>«mīkstie» jeb kapacitātes celšanas pasākumi visā Zemgales plānošanas reģionā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b="0" i="0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«cietie» jeb infrastruktūras pasākumi pilsētvidē lietusgāžu plūdu risku mazināšanā un lauku teritorijās upju palu/lietavu plūdu risku mazināšanā</a:t>
            </a:r>
          </a:p>
        </p:txBody>
      </p:sp>
      <p:sp>
        <p:nvSpPr>
          <p:cNvPr id="8" name="Arrow: Left 5">
            <a:extLst>
              <a:ext uri="{FF2B5EF4-FFF2-40B4-BE49-F238E27FC236}">
                <a16:creationId xmlns:a16="http://schemas.microsoft.com/office/drawing/2014/main" id="{ADA8BC3D-79E1-56AA-38F5-310399F5125A}"/>
              </a:ext>
            </a:extLst>
          </p:cNvPr>
          <p:cNvSpPr/>
          <p:nvPr/>
        </p:nvSpPr>
        <p:spPr>
          <a:xfrm>
            <a:off x="4464251" y="3748554"/>
            <a:ext cx="609600" cy="484632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565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2981D-09D8-7C7D-460D-B1996F894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001" y="942960"/>
            <a:ext cx="4047250" cy="482608"/>
          </a:xfrm>
        </p:spPr>
        <p:txBody>
          <a:bodyPr/>
          <a:lstStyle/>
          <a:p>
            <a:r>
              <a:rPr lang="lv-LV" dirty="0">
                <a:solidFill>
                  <a:srgbClr val="0089C0"/>
                </a:solidFill>
              </a:rPr>
              <a:t>Kapacitātes celšana</a:t>
            </a:r>
            <a:endParaRPr lang="en-GB" u="sng" dirty="0">
              <a:solidFill>
                <a:srgbClr val="0089C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C29F4-E1E9-0B5F-6D41-743552C268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72125" y="1425567"/>
            <a:ext cx="6238875" cy="246063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lv-LV" dirty="0">
                <a:solidFill>
                  <a:schemeClr val="tx1">
                    <a:lumMod val="50000"/>
                  </a:schemeClr>
                </a:solidFill>
              </a:rPr>
              <a:t>Vaļējo grāvju un caurteku funkcionalitātes nodrošināšana pilsētvidē</a:t>
            </a:r>
          </a:p>
          <a:p>
            <a:r>
              <a:rPr lang="lv-LV" dirty="0">
                <a:solidFill>
                  <a:schemeClr val="tx1">
                    <a:lumMod val="50000"/>
                  </a:schemeClr>
                </a:solidFill>
              </a:rPr>
              <a:t>Lietus ūdens kanalizācijas sistēmu un sūknētavu kapacitātes palielināšana</a:t>
            </a:r>
          </a:p>
          <a:p>
            <a:r>
              <a:rPr lang="lv-LV" dirty="0">
                <a:solidFill>
                  <a:schemeClr val="tx1">
                    <a:lumMod val="50000"/>
                  </a:schemeClr>
                </a:solidFill>
              </a:rPr>
              <a:t>Dabā balstīto risinājumu (mitrāji, lietus dārzi, </a:t>
            </a:r>
            <a:r>
              <a:rPr lang="lv-LV" dirty="0" err="1">
                <a:solidFill>
                  <a:schemeClr val="tx1">
                    <a:lumMod val="50000"/>
                  </a:schemeClr>
                </a:solidFill>
              </a:rPr>
              <a:t>ievalkas</a:t>
            </a:r>
            <a:r>
              <a:rPr lang="lv-LV" dirty="0">
                <a:solidFill>
                  <a:schemeClr val="tx1">
                    <a:lumMod val="50000"/>
                  </a:schemeClr>
                </a:solidFill>
              </a:rPr>
              <a:t>, infiltrācija u.c.) piemērošana</a:t>
            </a:r>
          </a:p>
          <a:p>
            <a:r>
              <a:rPr lang="lv-LV" dirty="0">
                <a:solidFill>
                  <a:schemeClr val="tx1">
                    <a:lumMod val="50000"/>
                  </a:schemeClr>
                </a:solidFill>
              </a:rPr>
              <a:t>Ūdens caurlaidīgu ielas segumu izmantošana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DDEE49A-C398-25E6-5B40-9DCE4BED4E77}"/>
              </a:ext>
            </a:extLst>
          </p:cNvPr>
          <p:cNvSpPr txBox="1">
            <a:spLocks/>
          </p:cNvSpPr>
          <p:nvPr/>
        </p:nvSpPr>
        <p:spPr>
          <a:xfrm>
            <a:off x="620000" y="146344"/>
            <a:ext cx="5580776" cy="823373"/>
          </a:xfrm>
          <a:prstGeom prst="rect">
            <a:avLst/>
          </a:prstGeom>
          <a:solidFill>
            <a:srgbClr val="FFFFFF"/>
          </a:solidFill>
          <a:effectLst/>
        </p:spPr>
        <p:txBody>
          <a:bodyPr vert="horz" lIns="0" tIns="192024" rIns="0" bIns="0" rtlCol="0" anchor="t" anchorCtr="0">
            <a:no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400" b="1" i="1" kern="1200" spc="0" baseline="0">
                <a:solidFill>
                  <a:schemeClr val="accent2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lv-LV" sz="3200" dirty="0"/>
              <a:t>Identificētie pasākumi</a:t>
            </a:r>
            <a:endParaRPr lang="en-GB" sz="3200" u="sng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E9E41A3-D288-1171-E98C-41DCFDE8FCD5}"/>
              </a:ext>
            </a:extLst>
          </p:cNvPr>
          <p:cNvSpPr txBox="1">
            <a:spLocks/>
          </p:cNvSpPr>
          <p:nvPr/>
        </p:nvSpPr>
        <p:spPr>
          <a:xfrm>
            <a:off x="406125" y="1734598"/>
            <a:ext cx="4432575" cy="417512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12738" indent="-312738" algn="l" defTabSz="914318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1pPr>
            <a:lvl2pPr marL="627063" indent="-271463" algn="l" defTabSz="914318" rtl="0" eaLnBrk="1" latinLnBrk="0" hangingPunct="1">
              <a:lnSpc>
                <a:spcPct val="100000"/>
              </a:lnSpc>
              <a:spcBef>
                <a:spcPts val="499"/>
              </a:spcBef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2pPr>
            <a:lvl3pPr marL="890588" indent="-263525" algn="l" defTabSz="914318" rtl="0" eaLnBrk="1" latinLnBrk="0" hangingPunct="1">
              <a:lnSpc>
                <a:spcPct val="100000"/>
              </a:lnSpc>
              <a:spcBef>
                <a:spcPts val="499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3pPr>
            <a:lvl4pPr marL="1112838" indent="-222250" algn="l" defTabSz="914318" rtl="0" eaLnBrk="1" latinLnBrk="0" hangingPunct="1">
              <a:lnSpc>
                <a:spcPct val="100000"/>
              </a:lnSpc>
              <a:spcBef>
                <a:spcPts val="499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4pPr>
            <a:lvl5pPr marL="1290638" indent="-177800" algn="l" defTabSz="914318" rtl="0" eaLnBrk="1" latinLnBrk="0" hangingPunct="1">
              <a:lnSpc>
                <a:spcPct val="100000"/>
              </a:lnSpc>
              <a:spcBef>
                <a:spcPts val="499"/>
              </a:spcBef>
              <a:buFont typeface="Arial" panose="020B0604020202020204" pitchFamily="34" charset="0"/>
              <a:buChar char="•"/>
              <a:tabLst/>
              <a:defRPr sz="1000" kern="1200" baseline="0">
                <a:solidFill>
                  <a:schemeClr val="bg1">
                    <a:lumMod val="50000"/>
                  </a:schemeClr>
                </a:solidFill>
                <a:latin typeface="+mj-lt"/>
                <a:ea typeface="+mn-ea"/>
                <a:cs typeface="Calibri" panose="020F0502020204030204" pitchFamily="34" charset="0"/>
              </a:defRPr>
            </a:lvl5pPr>
            <a:lvl6pPr marL="251437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3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92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50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1">
                    <a:lumMod val="50000"/>
                  </a:schemeClr>
                </a:solidFill>
              </a:rPr>
              <a:t>Plūdu agrīnās brīdināšanas sistēmas optimizācija</a:t>
            </a:r>
          </a:p>
          <a:p>
            <a:r>
              <a:rPr lang="lv-LV" dirty="0">
                <a:solidFill>
                  <a:schemeClr val="tx1">
                    <a:lumMod val="50000"/>
                  </a:schemeClr>
                </a:solidFill>
              </a:rPr>
              <a:t>Iedzīvotāju apziņas paaugstināšana par rīcību plūdu gadījumā  (t.sk. ziņošana par postījumiem) </a:t>
            </a:r>
          </a:p>
          <a:p>
            <a:r>
              <a:rPr lang="lv-LV" dirty="0">
                <a:solidFill>
                  <a:schemeClr val="tx1">
                    <a:lumMod val="50000"/>
                  </a:schemeClr>
                </a:solidFill>
              </a:rPr>
              <a:t>Atbildīgo institūciju rīcību efektivitātes uzlabošana plūdu riska gadījumos </a:t>
            </a:r>
          </a:p>
          <a:p>
            <a:r>
              <a:rPr lang="lv-LV" dirty="0">
                <a:solidFill>
                  <a:schemeClr val="tx1">
                    <a:lumMod val="50000"/>
                  </a:schemeClr>
                </a:solidFill>
              </a:rPr>
              <a:t>Ierobežojumu noteikšana būvniecībai applūstošajās teritorijās</a:t>
            </a:r>
          </a:p>
          <a:p>
            <a:r>
              <a:rPr lang="lv-LV" dirty="0">
                <a:solidFill>
                  <a:schemeClr val="tx1">
                    <a:lumMod val="50000"/>
                  </a:schemeClr>
                </a:solidFill>
              </a:rPr>
              <a:t>Plūdu riska fonda izveidošana lauksaimniekiem</a:t>
            </a:r>
          </a:p>
          <a:p>
            <a:endParaRPr lang="lv-LV" dirty="0">
              <a:solidFill>
                <a:schemeClr val="tx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tx1">
                  <a:lumMod val="50000"/>
                </a:schemeClr>
              </a:solidFill>
            </a:endParaRPr>
          </a:p>
          <a:p>
            <a:endParaRPr lang="en-GB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CD257AD-B0F5-18C1-3E88-5FCDA9B2BF10}"/>
              </a:ext>
            </a:extLst>
          </p:cNvPr>
          <p:cNvSpPr txBox="1">
            <a:spLocks/>
          </p:cNvSpPr>
          <p:nvPr/>
        </p:nvSpPr>
        <p:spPr>
          <a:xfrm>
            <a:off x="6667937" y="555609"/>
            <a:ext cx="3151463" cy="482608"/>
          </a:xfrm>
          <a:prstGeom prst="rect">
            <a:avLst/>
          </a:prstGeom>
          <a:solidFill>
            <a:srgbClr val="FFFFFF"/>
          </a:solidFill>
          <a:effectLst/>
        </p:spPr>
        <p:txBody>
          <a:bodyPr vert="horz" lIns="0" tIns="192024" rIns="0" bIns="0" rtlCol="0" anchor="t" anchorCtr="0">
            <a:no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400" b="1" i="1" kern="1200" spc="0" baseline="0">
                <a:solidFill>
                  <a:schemeClr val="accent2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lv-LV" dirty="0">
                <a:solidFill>
                  <a:srgbClr val="0089C0"/>
                </a:solidFill>
              </a:rPr>
              <a:t>Pilsētvides pasākumi</a:t>
            </a:r>
            <a:endParaRPr lang="en-GB" u="sng" dirty="0">
              <a:solidFill>
                <a:srgbClr val="0089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3DA2F50-91A4-4394-736E-D11127348AC4}"/>
              </a:ext>
            </a:extLst>
          </p:cNvPr>
          <p:cNvSpPr txBox="1">
            <a:spLocks/>
          </p:cNvSpPr>
          <p:nvPr/>
        </p:nvSpPr>
        <p:spPr>
          <a:xfrm>
            <a:off x="5572125" y="3993473"/>
            <a:ext cx="4047250" cy="482608"/>
          </a:xfrm>
          <a:prstGeom prst="rect">
            <a:avLst/>
          </a:prstGeom>
          <a:solidFill>
            <a:srgbClr val="FFFFFF"/>
          </a:solidFill>
          <a:effectLst/>
        </p:spPr>
        <p:txBody>
          <a:bodyPr vert="horz" lIns="0" tIns="192024" rIns="0" bIns="0" rtlCol="0" anchor="t" anchorCtr="0">
            <a:no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400" b="1" i="1" kern="1200" spc="0" baseline="0">
                <a:solidFill>
                  <a:schemeClr val="accent2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lv-LV" dirty="0">
                <a:solidFill>
                  <a:srgbClr val="0089C0"/>
                </a:solidFill>
              </a:rPr>
              <a:t>Lauku vides pasākumi</a:t>
            </a:r>
            <a:endParaRPr lang="en-GB" u="sng" dirty="0">
              <a:solidFill>
                <a:srgbClr val="0089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742201-A206-BC32-BDA9-05393F515515}"/>
              </a:ext>
            </a:extLst>
          </p:cNvPr>
          <p:cNvSpPr txBox="1"/>
          <p:nvPr/>
        </p:nvSpPr>
        <p:spPr>
          <a:xfrm>
            <a:off x="5638800" y="4583354"/>
            <a:ext cx="6172200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tx1">
                    <a:lumMod val="50000"/>
                  </a:schemeClr>
                </a:solidFill>
              </a:rPr>
              <a:t>Meliorācijas sistēmu funkcionalitātes uzlabošana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tx1">
                    <a:lumMod val="50000"/>
                  </a:schemeClr>
                </a:solidFill>
              </a:rPr>
              <a:t>Dabā balstītie risinājumi (zaļā infrastruktūra) ūdens aizturei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tx1">
                    <a:lumMod val="50000"/>
                  </a:schemeClr>
                </a:solidFill>
              </a:rPr>
              <a:t>Upju gultnes tīrīšana, lai nodrošinātu ūdens caurteci</a:t>
            </a:r>
          </a:p>
        </p:txBody>
      </p:sp>
    </p:spTree>
    <p:extLst>
      <p:ext uri="{BB962C8B-B14F-4D97-AF65-F5344CB8AC3E}">
        <p14:creationId xmlns:p14="http://schemas.microsoft.com/office/powerpoint/2010/main" val="2589795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32EA8E-624D-5944-AA2B-024D9A918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800" noProof="0" dirty="0"/>
              <a:t>Pielāgošanās iespējas</a:t>
            </a:r>
            <a:r>
              <a:rPr lang="en-US" sz="2800" noProof="0" dirty="0"/>
              <a:t>: </a:t>
            </a:r>
            <a:r>
              <a:rPr lang="lv-LV" sz="2800" noProof="0" dirty="0"/>
              <a:t>novērtēšana pēc vienotiem kritērijiem</a:t>
            </a:r>
            <a:endParaRPr lang="en-US" sz="2800" noProof="0" dirty="0"/>
          </a:p>
        </p:txBody>
      </p:sp>
      <p:pic>
        <p:nvPicPr>
          <p:cNvPr id="2050" name="Picture 2" descr="A white paper with black text&#10;&#10;Description automatically generated">
            <a:extLst>
              <a:ext uri="{FF2B5EF4-FFF2-40B4-BE49-F238E27FC236}">
                <a16:creationId xmlns:a16="http://schemas.microsoft.com/office/drawing/2014/main" id="{FD3361C4-3171-BD28-A3CD-5793DAE67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00" y="1427253"/>
            <a:ext cx="3085669" cy="1830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 piece of paper with writing on it&#10;&#10;Description automatically generated">
            <a:extLst>
              <a:ext uri="{FF2B5EF4-FFF2-40B4-BE49-F238E27FC236}">
                <a16:creationId xmlns:a16="http://schemas.microsoft.com/office/drawing/2014/main" id="{61C878AE-6757-A7BA-93F7-A52784AB4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38" y="3304719"/>
            <a:ext cx="3028950" cy="1965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Bultiņa: pa labi 7">
            <a:extLst>
              <a:ext uri="{FF2B5EF4-FFF2-40B4-BE49-F238E27FC236}">
                <a16:creationId xmlns:a16="http://schemas.microsoft.com/office/drawing/2014/main" id="{6A244A8F-D4CA-6E68-D362-F8A197A1D855}"/>
              </a:ext>
            </a:extLst>
          </p:cNvPr>
          <p:cNvSpPr/>
          <p:nvPr/>
        </p:nvSpPr>
        <p:spPr>
          <a:xfrm>
            <a:off x="3475588" y="3085500"/>
            <a:ext cx="268813" cy="4846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8ECE9F-DCA1-9EF9-DA37-AB32752B3407}"/>
              </a:ext>
            </a:extLst>
          </p:cNvPr>
          <p:cNvSpPr txBox="1"/>
          <p:nvPr/>
        </p:nvSpPr>
        <p:spPr>
          <a:xfrm>
            <a:off x="355601" y="5268824"/>
            <a:ext cx="118363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noProof="0" dirty="0"/>
              <a:t>Vērtēšanā iesaistītās ieinteresētās puses: vietējās pašvaldības, Zemgales plānošanas reģions, Zemgales Enerģētikas aģentūra, NVO, Klimata un enerģētikas ministrija, Latvijas dzīvības zinātņu un tehnoloģiju universitāte, Jelgavas Digitālais centrs</a:t>
            </a:r>
            <a:endParaRPr lang="en-US" noProof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922DC8-9965-116F-FC70-F3586326E8A7}"/>
              </a:ext>
            </a:extLst>
          </p:cNvPr>
          <p:cNvSpPr txBox="1"/>
          <p:nvPr/>
        </p:nvSpPr>
        <p:spPr>
          <a:xfrm>
            <a:off x="348134" y="1057746"/>
            <a:ext cx="3297479" cy="323606"/>
          </a:xfrm>
          <a:prstGeom prst="rect">
            <a:avLst/>
          </a:prstGeom>
          <a:noFill/>
        </p:spPr>
        <p:txBody>
          <a:bodyPr wrap="non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lv-LV" sz="1400" b="1" noProof="0" dirty="0"/>
              <a:t>Individuāli iesaistīto pušu vērtējumi </a:t>
            </a:r>
            <a:endParaRPr lang="en-US" sz="1400" b="1" noProof="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F47C34-2075-3A08-0FE5-02CA8E4C2CD4}"/>
              </a:ext>
            </a:extLst>
          </p:cNvPr>
          <p:cNvSpPr txBox="1"/>
          <p:nvPr/>
        </p:nvSpPr>
        <p:spPr>
          <a:xfrm>
            <a:off x="5005903" y="1781476"/>
            <a:ext cx="1577392" cy="323606"/>
          </a:xfrm>
          <a:prstGeom prst="rect">
            <a:avLst/>
          </a:prstGeom>
          <a:noFill/>
        </p:spPr>
        <p:txBody>
          <a:bodyPr wrap="non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lv-LV" sz="1400" b="1" noProof="0" dirty="0"/>
              <a:t>Vidējās vērtības</a:t>
            </a:r>
            <a:endParaRPr lang="en-US" sz="1400" b="1" noProof="0" dirty="0"/>
          </a:p>
        </p:txBody>
      </p:sp>
      <p:pic>
        <p:nvPicPr>
          <p:cNvPr id="13" name="Attēls 12">
            <a:extLst>
              <a:ext uri="{FF2B5EF4-FFF2-40B4-BE49-F238E27FC236}">
                <a16:creationId xmlns:a16="http://schemas.microsoft.com/office/drawing/2014/main" id="{6B8770CD-73E2-9DD6-3936-10E563CA49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2762" y="2292623"/>
            <a:ext cx="3779132" cy="1965272"/>
          </a:xfrm>
          <a:prstGeom prst="rect">
            <a:avLst/>
          </a:prstGeom>
        </p:spPr>
      </p:pic>
      <p:pic>
        <p:nvPicPr>
          <p:cNvPr id="15" name="Attēls 14">
            <a:extLst>
              <a:ext uri="{FF2B5EF4-FFF2-40B4-BE49-F238E27FC236}">
                <a16:creationId xmlns:a16="http://schemas.microsoft.com/office/drawing/2014/main" id="{7833D5F4-83A7-ADC6-89AA-82E680D1B5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4306" y="1568432"/>
            <a:ext cx="3877215" cy="3034135"/>
          </a:xfrm>
          <a:prstGeom prst="rect">
            <a:avLst/>
          </a:prstGeom>
        </p:spPr>
      </p:pic>
      <p:sp>
        <p:nvSpPr>
          <p:cNvPr id="16" name="Bultiņa: pa labi 15">
            <a:extLst>
              <a:ext uri="{FF2B5EF4-FFF2-40B4-BE49-F238E27FC236}">
                <a16:creationId xmlns:a16="http://schemas.microsoft.com/office/drawing/2014/main" id="{D00601EE-FC92-EF85-7B3E-9F83930F4A95}"/>
              </a:ext>
            </a:extLst>
          </p:cNvPr>
          <p:cNvSpPr/>
          <p:nvPr/>
        </p:nvSpPr>
        <p:spPr>
          <a:xfrm>
            <a:off x="7678693" y="3015891"/>
            <a:ext cx="268813" cy="4846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EDD7A3-DF36-BF2D-A0E9-74C75E6CC4D5}"/>
              </a:ext>
            </a:extLst>
          </p:cNvPr>
          <p:cNvSpPr txBox="1"/>
          <p:nvPr/>
        </p:nvSpPr>
        <p:spPr>
          <a:xfrm>
            <a:off x="8279464" y="1073501"/>
            <a:ext cx="3576401" cy="323606"/>
          </a:xfrm>
          <a:prstGeom prst="rect">
            <a:avLst/>
          </a:prstGeom>
          <a:noFill/>
        </p:spPr>
        <p:txBody>
          <a:bodyPr wrap="non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lv-LV" sz="1400" b="1" noProof="0" dirty="0"/>
              <a:t>Literatūras avoti un ekspertu zināšanas</a:t>
            </a:r>
            <a:endParaRPr lang="en-US" sz="1400" b="1" noProof="0" dirty="0"/>
          </a:p>
        </p:txBody>
      </p:sp>
    </p:spTree>
    <p:extLst>
      <p:ext uri="{BB962C8B-B14F-4D97-AF65-F5344CB8AC3E}">
        <p14:creationId xmlns:p14="http://schemas.microsoft.com/office/powerpoint/2010/main" val="426854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2FB61FB-5844-AE4A-AA80-8B3940808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Pasākumu efektu modelēšana un novērtēšana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D4EAE79C-43F5-B473-1A40-BD3F81BACC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lv-LV" sz="2400" dirty="0">
                <a:solidFill>
                  <a:schemeClr val="tx1">
                    <a:lumMod val="50000"/>
                  </a:schemeClr>
                </a:solidFill>
              </a:rPr>
              <a:t>T</a:t>
            </a:r>
            <a:r>
              <a:rPr lang="en-GB" sz="2400" dirty="0">
                <a:solidFill>
                  <a:schemeClr val="tx1">
                    <a:lumMod val="50000"/>
                  </a:schemeClr>
                </a:solidFill>
              </a:rPr>
              <a:t>he Risk</a:t>
            </a:r>
            <a:r>
              <a:rPr lang="lv-LV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GB" sz="2400" dirty="0">
                <a:solidFill>
                  <a:schemeClr val="tx1">
                    <a:lumMod val="50000"/>
                  </a:schemeClr>
                </a:solidFill>
              </a:rPr>
              <a:t>Emerging Problems Inference Engine (REPIE)</a:t>
            </a:r>
            <a:r>
              <a:rPr lang="lv-LV" sz="2400" dirty="0">
                <a:solidFill>
                  <a:schemeClr val="tx1">
                    <a:lumMod val="50000"/>
                  </a:schemeClr>
                </a:solidFill>
              </a:rPr>
              <a:t> – rīks, kas sniedz gan ar klimata pārmaiņām, gan sistēmas ievainojamību saistīto risku novērtējumu un kvantitatīvu noteikšanu (sadarbība ar projekta partneri NTUA, Grieķija).</a:t>
            </a:r>
          </a:p>
          <a:p>
            <a:r>
              <a:rPr lang="lv-LV" sz="2400" dirty="0">
                <a:solidFill>
                  <a:schemeClr val="tx1">
                    <a:lumMod val="50000"/>
                  </a:schemeClr>
                </a:solidFill>
              </a:rPr>
              <a:t>Ievainojamības riski: iedzīvotāji, ceļi, ēkas, lauksaimniecības zemes</a:t>
            </a:r>
          </a:p>
          <a:p>
            <a:r>
              <a:rPr lang="lv-LV" sz="2400" dirty="0">
                <a:solidFill>
                  <a:schemeClr val="tx1">
                    <a:lumMod val="50000"/>
                  </a:schemeClr>
                </a:solidFill>
              </a:rPr>
              <a:t>Vērtēšanas kritēriji</a:t>
            </a:r>
          </a:p>
          <a:p>
            <a:pPr lvl="1"/>
            <a:r>
              <a:rPr lang="lv-LV" sz="2400" dirty="0">
                <a:solidFill>
                  <a:schemeClr val="tx1">
                    <a:lumMod val="50000"/>
                  </a:schemeClr>
                </a:solidFill>
              </a:rPr>
              <a:t>Efektivitāte</a:t>
            </a:r>
          </a:p>
          <a:p>
            <a:pPr lvl="1"/>
            <a:r>
              <a:rPr lang="lv-LV" sz="2400" dirty="0">
                <a:solidFill>
                  <a:schemeClr val="tx1">
                    <a:lumMod val="50000"/>
                  </a:schemeClr>
                </a:solidFill>
              </a:rPr>
              <a:t>Gatavības līmenis</a:t>
            </a:r>
          </a:p>
          <a:p>
            <a:pPr lvl="1"/>
            <a:r>
              <a:rPr lang="lv-LV" sz="2400" dirty="0">
                <a:solidFill>
                  <a:schemeClr val="tx1">
                    <a:lumMod val="50000"/>
                  </a:schemeClr>
                </a:solidFill>
              </a:rPr>
              <a:t>Izmaksu līmenis</a:t>
            </a:r>
          </a:p>
          <a:p>
            <a:r>
              <a:rPr lang="lv-LV" sz="2400" dirty="0">
                <a:solidFill>
                  <a:schemeClr val="tx1">
                    <a:lumMod val="50000"/>
                  </a:schemeClr>
                </a:solidFill>
              </a:rPr>
              <a:t>Pasākumu ieviešanas secība</a:t>
            </a:r>
          </a:p>
          <a:p>
            <a:r>
              <a:rPr lang="lv-LV" sz="2400" dirty="0">
                <a:solidFill>
                  <a:schemeClr val="tx1">
                    <a:lumMod val="50000"/>
                  </a:schemeClr>
                </a:solidFill>
              </a:rPr>
              <a:t>Pasākumu darbības laiks 2065</a:t>
            </a:r>
          </a:p>
          <a:p>
            <a:r>
              <a:rPr lang="lv-LV" sz="2400" dirty="0">
                <a:solidFill>
                  <a:schemeClr val="tx1">
                    <a:lumMod val="50000"/>
                  </a:schemeClr>
                </a:solidFill>
              </a:rPr>
              <a:t>Dažādu pasākumu kombinācijas: </a:t>
            </a:r>
            <a:r>
              <a:rPr lang="lv-LV" sz="2400" b="1" dirty="0">
                <a:solidFill>
                  <a:schemeClr val="tx1">
                    <a:lumMod val="50000"/>
                  </a:schemeClr>
                </a:solidFill>
              </a:rPr>
              <a:t>37 alternatīvas</a:t>
            </a:r>
          </a:p>
          <a:p>
            <a:pPr lvl="1"/>
            <a:endParaRPr lang="lv-LV" sz="2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49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AF2DA77-F52E-3E07-C88D-4FD2BB0EA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Modelēšanas rezultāti (SSP5 klimata scenārijs)</a:t>
            </a:r>
          </a:p>
        </p:txBody>
      </p:sp>
      <p:cxnSp>
        <p:nvCxnSpPr>
          <p:cNvPr id="6" name="Taisns bultveida savienotājs 5">
            <a:extLst>
              <a:ext uri="{FF2B5EF4-FFF2-40B4-BE49-F238E27FC236}">
                <a16:creationId xmlns:a16="http://schemas.microsoft.com/office/drawing/2014/main" id="{64F1A478-D80A-54CB-282A-21C433DDC6A5}"/>
              </a:ext>
            </a:extLst>
          </p:cNvPr>
          <p:cNvCxnSpPr>
            <a:cxnSpLocks/>
          </p:cNvCxnSpPr>
          <p:nvPr/>
        </p:nvCxnSpPr>
        <p:spPr>
          <a:xfrm flipH="1">
            <a:off x="9153427" y="1941922"/>
            <a:ext cx="7258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1FF0264-B5CB-2617-44FB-36EDF2EC24EE}"/>
              </a:ext>
            </a:extLst>
          </p:cNvPr>
          <p:cNvSpPr txBox="1"/>
          <p:nvPr/>
        </p:nvSpPr>
        <p:spPr>
          <a:xfrm>
            <a:off x="10096107" y="1780119"/>
            <a:ext cx="1561426" cy="323606"/>
          </a:xfrm>
          <a:prstGeom prst="rect">
            <a:avLst/>
          </a:prstGeom>
          <a:noFill/>
        </p:spPr>
        <p:txBody>
          <a:bodyPr wrap="non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lv-LV" sz="1400" b="1" dirty="0"/>
              <a:t>Bāzes scenārijs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585057-DD4D-DDE5-6A94-E0D914565834}"/>
              </a:ext>
            </a:extLst>
          </p:cNvPr>
          <p:cNvSpPr txBox="1"/>
          <p:nvPr/>
        </p:nvSpPr>
        <p:spPr>
          <a:xfrm>
            <a:off x="10173092" y="2985964"/>
            <a:ext cx="1846083" cy="116383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lv-LV" sz="1400" b="1" dirty="0">
                <a:solidFill>
                  <a:srgbClr val="002060"/>
                </a:solidFill>
              </a:rPr>
              <a:t>Dārgākais, tiek ieviesti visi 11 pasākumi, zemāka gatavība</a:t>
            </a:r>
          </a:p>
        </p:txBody>
      </p:sp>
      <p:cxnSp>
        <p:nvCxnSpPr>
          <p:cNvPr id="13" name="Taisns bultveida savienotājs 12">
            <a:extLst>
              <a:ext uri="{FF2B5EF4-FFF2-40B4-BE49-F238E27FC236}">
                <a16:creationId xmlns:a16="http://schemas.microsoft.com/office/drawing/2014/main" id="{4C43FE57-4F3D-95DB-88B7-11BE0C73719F}"/>
              </a:ext>
            </a:extLst>
          </p:cNvPr>
          <p:cNvCxnSpPr>
            <a:cxnSpLocks/>
          </p:cNvCxnSpPr>
          <p:nvPr/>
        </p:nvCxnSpPr>
        <p:spPr>
          <a:xfrm flipH="1">
            <a:off x="9266547" y="3392864"/>
            <a:ext cx="725864" cy="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8F44F17-3015-46D2-F2B9-1888721CDCE6}"/>
              </a:ext>
            </a:extLst>
          </p:cNvPr>
          <p:cNvSpPr txBox="1"/>
          <p:nvPr/>
        </p:nvSpPr>
        <p:spPr>
          <a:xfrm>
            <a:off x="10246795" y="4147033"/>
            <a:ext cx="1561426" cy="116383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>
              <a:lnSpc>
                <a:spcPct val="130000"/>
              </a:lnSpc>
              <a:spcBef>
                <a:spcPts val="1000"/>
              </a:spcBef>
            </a:pPr>
            <a:r>
              <a:rPr lang="lv-LV" sz="1400" b="1" dirty="0">
                <a:solidFill>
                  <a:schemeClr val="accent2"/>
                </a:solidFill>
              </a:rPr>
              <a:t>Lētākais, jo tiek ieviesti 5 no 11 pasākumiem, augsta gatavība  </a:t>
            </a:r>
          </a:p>
        </p:txBody>
      </p:sp>
      <p:cxnSp>
        <p:nvCxnSpPr>
          <p:cNvPr id="15" name="Taisns bultveida savienotājs 14">
            <a:extLst>
              <a:ext uri="{FF2B5EF4-FFF2-40B4-BE49-F238E27FC236}">
                <a16:creationId xmlns:a16="http://schemas.microsoft.com/office/drawing/2014/main" id="{DD0A5F81-BD0F-8F7D-3E4F-0C5440C23C76}"/>
              </a:ext>
            </a:extLst>
          </p:cNvPr>
          <p:cNvCxnSpPr>
            <a:cxnSpLocks/>
          </p:cNvCxnSpPr>
          <p:nvPr/>
        </p:nvCxnSpPr>
        <p:spPr>
          <a:xfrm flipH="1">
            <a:off x="9340489" y="4308836"/>
            <a:ext cx="725864" cy="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graph showing a red line&#10;&#10;AI-generated content may be incorrect.">
            <a:extLst>
              <a:ext uri="{FF2B5EF4-FFF2-40B4-BE49-F238E27FC236}">
                <a16:creationId xmlns:a16="http://schemas.microsoft.com/office/drawing/2014/main" id="{2DD019FE-81D9-A2E5-E814-CE2D66C5F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24" y="1207808"/>
            <a:ext cx="12019175" cy="450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535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005CA-B294-2B65-94AB-A455BA418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42846FD-7A7D-2024-7278-5D912AD12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10" y="324001"/>
            <a:ext cx="10217581" cy="546667"/>
          </a:xfrm>
        </p:spPr>
        <p:txBody>
          <a:bodyPr/>
          <a:lstStyle/>
          <a:p>
            <a:r>
              <a:rPr lang="lv-LV" dirty="0"/>
              <a:t>Alternatīvu pielāgošanās ceļu salīdzinājums (SSP5 klimata scenārijs)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F36D24C6-F214-9526-A18B-2469307EB7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lv-LV" sz="2400" dirty="0">
                <a:solidFill>
                  <a:schemeClr val="tx1">
                    <a:lumMod val="50000"/>
                  </a:schemeClr>
                </a:solidFill>
              </a:rPr>
              <a:t>1. alternatīva: «Efektīvākais» - tam ir augstākais efektivitātes vērtēšanas kritērija rezultāts, paredzēts ieviest praktiski visus pasākumus (izņemot DBR pilsētvidē), dažus pasākumus nepieciešams atkārtoti ieviest</a:t>
            </a:r>
          </a:p>
          <a:p>
            <a:r>
              <a:rPr lang="lv-LV" sz="2400" dirty="0">
                <a:solidFill>
                  <a:schemeClr val="tx1">
                    <a:lumMod val="50000"/>
                  </a:schemeClr>
                </a:solidFill>
              </a:rPr>
              <a:t>2. alternatīva «Izpildāmākais» – tam ir augstākais gatavības līmeņa vērtēšanas kritērija rezultāts, balstoties uz Tehnoloģiskā gatavības līmeņa (TRL) un Sociālā gatavības līmeņa (SRL) vērtībām</a:t>
            </a:r>
          </a:p>
          <a:p>
            <a:r>
              <a:rPr lang="lv-LV" sz="2400" dirty="0">
                <a:solidFill>
                  <a:schemeClr val="tx1">
                    <a:lumMod val="50000"/>
                  </a:schemeClr>
                </a:solidFill>
              </a:rPr>
              <a:t>3. alternatīva «Optimālais» - izvēlēts balstoties uz efektivitāti un kopējām izmaksām (lūzuma punkts attiecas uz efektivitātes strauju samazināšanos attiecībā pret kopējām izmaksām)</a:t>
            </a:r>
          </a:p>
          <a:p>
            <a:r>
              <a:rPr lang="lv-LV" sz="2400" dirty="0">
                <a:solidFill>
                  <a:schemeClr val="tx1">
                    <a:lumMod val="50000"/>
                  </a:schemeClr>
                </a:solidFill>
              </a:rPr>
              <a:t>4. alternatīva «Vidēja efektivitāte» - attiecas uz vidējo efektivitātes vērtēšanas kritērija rezultātu no 37 pasākumu kombinācijām</a:t>
            </a:r>
          </a:p>
          <a:p>
            <a:r>
              <a:rPr lang="lv-LV" sz="2400" dirty="0">
                <a:solidFill>
                  <a:schemeClr val="tx1">
                    <a:lumMod val="50000"/>
                  </a:schemeClr>
                </a:solidFill>
              </a:rPr>
              <a:t>5. alternatīva «Vidējas kopējās izmaksas» - attiecas uz vidējām izmaksām no 37 pasākumu kombinācijām</a:t>
            </a:r>
          </a:p>
        </p:txBody>
      </p:sp>
    </p:spTree>
    <p:extLst>
      <p:ext uri="{BB962C8B-B14F-4D97-AF65-F5344CB8AC3E}">
        <p14:creationId xmlns:p14="http://schemas.microsoft.com/office/powerpoint/2010/main" val="4243459399"/>
      </p:ext>
    </p:extLst>
  </p:cSld>
  <p:clrMapOvr>
    <a:masterClrMapping/>
  </p:clrMapOvr>
</p:sld>
</file>

<file path=ppt/theme/theme1.xml><?xml version="1.0" encoding="utf-8"?>
<a:theme xmlns:a="http://schemas.openxmlformats.org/drawingml/2006/main" name="Voodoo Powerpoint Template">
  <a:themeElements>
    <a:clrScheme name="Benutzerdefiniert 5">
      <a:dk1>
        <a:srgbClr val="444444"/>
      </a:dk1>
      <a:lt1>
        <a:srgbClr val="FFFFFF"/>
      </a:lt1>
      <a:dk2>
        <a:srgbClr val="555555"/>
      </a:dk2>
      <a:lt2>
        <a:srgbClr val="B3BFC5"/>
      </a:lt2>
      <a:accent1>
        <a:srgbClr val="0067B2"/>
      </a:accent1>
      <a:accent2>
        <a:srgbClr val="2CA02D"/>
      </a:accent2>
      <a:accent3>
        <a:srgbClr val="223281"/>
      </a:accent3>
      <a:accent4>
        <a:srgbClr val="7E1780"/>
      </a:accent4>
      <a:accent5>
        <a:srgbClr val="FCBF00"/>
      </a:accent5>
      <a:accent6>
        <a:srgbClr val="B3CC00"/>
      </a:accent6>
      <a:hlink>
        <a:srgbClr val="3C5B9A"/>
      </a:hlink>
      <a:folHlink>
        <a:srgbClr val="36538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36000" rIns="216000" bIns="36000" rtlCol="0">
        <a:spAutoFit/>
      </a:bodyPr>
      <a:lstStyle>
        <a:defPPr>
          <a:lnSpc>
            <a:spcPct val="130000"/>
          </a:lnSpc>
          <a:spcBef>
            <a:spcPts val="1000"/>
          </a:spcBef>
          <a:defRPr sz="140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IMPETUS PPT Template 2022-03-291" id="{DE1CB36A-6CA4-6E4B-92E8-FBD11AFB772F}" vid="{B755A1F3-E107-574B-95BD-803E50A969F1}"/>
    </a:ext>
  </a:extLst>
</a:theme>
</file>

<file path=ppt/theme/theme2.xml><?xml version="1.0" encoding="utf-8"?>
<a:theme xmlns:a="http://schemas.openxmlformats.org/drawingml/2006/main" name="Benutzerdefiniertes Design">
  <a:themeElements>
    <a:clrScheme name="Benutzerdefiniert 5">
      <a:dk1>
        <a:srgbClr val="444444"/>
      </a:dk1>
      <a:lt1>
        <a:srgbClr val="FFFFFF"/>
      </a:lt1>
      <a:dk2>
        <a:srgbClr val="555555"/>
      </a:dk2>
      <a:lt2>
        <a:srgbClr val="B3BFC5"/>
      </a:lt2>
      <a:accent1>
        <a:srgbClr val="0067B2"/>
      </a:accent1>
      <a:accent2>
        <a:srgbClr val="2CA02D"/>
      </a:accent2>
      <a:accent3>
        <a:srgbClr val="223281"/>
      </a:accent3>
      <a:accent4>
        <a:srgbClr val="7E1780"/>
      </a:accent4>
      <a:accent5>
        <a:srgbClr val="FCBF00"/>
      </a:accent5>
      <a:accent6>
        <a:srgbClr val="B3CC00"/>
      </a:accent6>
      <a:hlink>
        <a:srgbClr val="3C5B9A"/>
      </a:hlink>
      <a:folHlink>
        <a:srgbClr val="36538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MPETUS PPT Template 2022-03-291" id="{DE1CB36A-6CA4-6E4B-92E8-FBD11AFB772F}" vid="{785CAFE7-4417-6B4E-8885-5C359EE7920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andTime xmlns="53312a81-c531-4c0c-84f4-77e9ca6f588c" xsi:nil="true"/>
    <lcf76f155ced4ddcb4097134ff3c332f xmlns="53312a81-c531-4c0c-84f4-77e9ca6f588c">
      <Terms xmlns="http://schemas.microsoft.com/office/infopath/2007/PartnerControls"/>
    </lcf76f155ced4ddcb4097134ff3c332f>
    <TaxCatchAll xmlns="8072a014-dca7-44bf-8cb5-ace042e1dcd5" xsi:nil="true"/>
    <SharedWithUsers xmlns="31bc4ab3-a743-4ecb-ad54-5b883757aa40">
      <UserInfo>
        <DisplayName>Daniel Wicke</DisplayName>
        <AccountId>238</AccountId>
        <AccountType/>
      </UserInfo>
      <UserInfo>
        <DisplayName>Aitor Corchero Rodriguez</DisplayName>
        <AccountId>13</AccountId>
        <AccountType/>
      </UserInfo>
      <UserInfo>
        <DisplayName>Guillem Gonzalez Carrasco</DisplayName>
        <AccountId>21</AccountId>
        <AccountType/>
      </UserInfo>
      <UserInfo>
        <DisplayName>Sandra Casas Garriga</DisplayName>
        <AccountId>12</AccountId>
        <AccountType/>
      </UserInfo>
      <UserInfo>
        <DisplayName>Queralt Plana Puig</DisplayName>
        <AccountId>34</AccountId>
        <AccountType/>
      </UserInfo>
      <UserInfo>
        <DisplayName>Xavier Domingo Albin</DisplayName>
        <AccountId>29</AccountId>
        <AccountType/>
      </UserInfo>
      <UserInfo>
        <DisplayName>Xavier Martínez Lladó</DisplayName>
        <AccountId>22</AccountId>
        <AccountType/>
      </UserInfo>
      <UserInfo>
        <DisplayName>Laura Armayones Carranza</DisplayName>
        <AccountId>293</AccountId>
        <AccountType/>
      </UserInfo>
      <UserInfo>
        <DisplayName>Luca Maini</DisplayName>
        <AccountId>24</AccountId>
        <AccountType/>
      </UserInfo>
      <UserInfo>
        <DisplayName>Hannah Arpke</DisplayName>
        <AccountId>16</AccountId>
        <AccountType/>
      </UserInfo>
    </SharedWithUsers>
    <Preview xmlns="53312a81-c531-4c0c-84f4-77e9ca6f588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F1F2847ECC0C4B89B3C4E526AAC5A4" ma:contentTypeVersion="20" ma:contentTypeDescription="Create a new document." ma:contentTypeScope="" ma:versionID="c0858ae60d7103bef82d0703f121ccb0">
  <xsd:schema xmlns:xsd="http://www.w3.org/2001/XMLSchema" xmlns:xs="http://www.w3.org/2001/XMLSchema" xmlns:p="http://schemas.microsoft.com/office/2006/metadata/properties" xmlns:ns2="53312a81-c531-4c0c-84f4-77e9ca6f588c" xmlns:ns3="31bc4ab3-a743-4ecb-ad54-5b883757aa40" xmlns:ns4="8072a014-dca7-44bf-8cb5-ace042e1dcd5" targetNamespace="http://schemas.microsoft.com/office/2006/metadata/properties" ma:root="true" ma:fieldsID="22a3ea3fd48602fe96cd4a3fb20d1422" ns2:_="" ns3:_="" ns4:_="">
    <xsd:import namespace="53312a81-c531-4c0c-84f4-77e9ca6f588c"/>
    <xsd:import namespace="31bc4ab3-a743-4ecb-ad54-5b883757aa40"/>
    <xsd:import namespace="8072a014-dca7-44bf-8cb5-ace042e1dc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DateandTime" minOccurs="0"/>
                <xsd:element ref="ns2:lcf76f155ced4ddcb4097134ff3c332f" minOccurs="0"/>
                <xsd:element ref="ns4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Preview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312a81-c531-4c0c-84f4-77e9ca6f58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DateandTime" ma:index="19" nillable="true" ma:displayName="Date and Time" ma:format="DateTime" ma:internalName="DateandTime">
      <xsd:simpleType>
        <xsd:restriction base="dms:DateTime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ea0fcc97-24f9-4737-ad45-7ffa50775c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Preview" ma:index="26" nillable="true" ma:displayName="Preview" ma:format="Thumbnail" ma:internalName="Preview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bc4ab3-a743-4ecb-ad54-5b883757aa4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72a014-dca7-44bf-8cb5-ace042e1dcd5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b3cd7147-b4c5-44b8-8dd4-5d4976390331}" ma:internalName="TaxCatchAll" ma:showField="CatchAllData" ma:web="31bc4ab3-a743-4ecb-ad54-5b883757aa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6E4716-E68E-4714-A853-D1C02469CFC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A1B1E58-B5D7-475A-B8E2-AFB251880E0F}">
  <ds:schemaRefs>
    <ds:schemaRef ds:uri="http://purl.org/dc/elements/1.1/"/>
    <ds:schemaRef ds:uri="53312a81-c531-4c0c-84f4-77e9ca6f588c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8072a014-dca7-44bf-8cb5-ace042e1dcd5"/>
    <ds:schemaRef ds:uri="31bc4ab3-a743-4ecb-ad54-5b883757aa40"/>
  </ds:schemaRefs>
</ds:datastoreItem>
</file>

<file path=customXml/itemProps3.xml><?xml version="1.0" encoding="utf-8"?>
<ds:datastoreItem xmlns:ds="http://schemas.openxmlformats.org/officeDocument/2006/customXml" ds:itemID="{4743A934-5115-4CFE-BFE4-5C703E4B54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3312a81-c531-4c0c-84f4-77e9ca6f588c"/>
    <ds:schemaRef ds:uri="31bc4ab3-a743-4ecb-ad54-5b883757aa40"/>
    <ds:schemaRef ds:uri="8072a014-dca7-44bf-8cb5-ace042e1dc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2233</TotalTime>
  <Words>1337</Words>
  <Application>Microsoft Office PowerPoint</Application>
  <PresentationFormat>Widescreen</PresentationFormat>
  <Paragraphs>415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Aptos</vt:lpstr>
      <vt:lpstr>Arial</vt:lpstr>
      <vt:lpstr>Arial Narrow</vt:lpstr>
      <vt:lpstr>Calibri</vt:lpstr>
      <vt:lpstr>DIN_Regular</vt:lpstr>
      <vt:lpstr>Source Sans Pro</vt:lpstr>
      <vt:lpstr>Voodoo Powerpoint Template</vt:lpstr>
      <vt:lpstr>Benutzerdefiniertes Design</vt:lpstr>
      <vt:lpstr>PowerPoint Presentation</vt:lpstr>
      <vt:lpstr>PowerPoint Presentation</vt:lpstr>
      <vt:lpstr>Kam plūdi nodara postījumus un kādus? </vt:lpstr>
      <vt:lpstr>Kādas ir pašreizējās pielāgošanās spējas jeb to trūkumi? </vt:lpstr>
      <vt:lpstr>Kapacitātes celšana</vt:lpstr>
      <vt:lpstr>Pielāgošanās iespējas: novērtēšana pēc vienotiem kritērijiem</vt:lpstr>
      <vt:lpstr>Pasākumu efektu modelēšana un novērtēšana</vt:lpstr>
      <vt:lpstr>Modelēšanas rezultāti (SSP5 klimata scenārijs)</vt:lpstr>
      <vt:lpstr>Alternatīvu pielāgošanās ceļu salīdzinājums (SSP5 klimata scenārijs)</vt:lpstr>
      <vt:lpstr>Pasākumu kombinācijas</vt:lpstr>
      <vt:lpstr>Pasākumu novērtējums</vt:lpstr>
      <vt:lpstr>Riska samazināšanas potenciāls (SSP5 klimata scenārijs)</vt:lpstr>
      <vt:lpstr>Pielāgošanās pasākumu izmaiņu ietekme</vt:lpstr>
      <vt:lpstr>Zemgales reģiona pielāgošanās klimata pārmaiņām inovāciju apkopojums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Matthias Ramsch</dc:creator>
  <cp:keywords/>
  <dc:description/>
  <cp:lastModifiedBy>Ingrida Bremere</cp:lastModifiedBy>
  <cp:revision>198</cp:revision>
  <dcterms:created xsi:type="dcterms:W3CDTF">2022-03-29T15:41:52Z</dcterms:created>
  <dcterms:modified xsi:type="dcterms:W3CDTF">2025-09-02T15:53:55Z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0x010100F3F1F2847ECC0C4B89B3C4E526AAC5A4</vt:lpwstr>
  </property>
  <property fmtid="{D5CDD505-2E9C-101B-9397-08002B2CF9AE}" pid="3" name="MediaServiceImageTags">
    <vt:lpwstr/>
  </property>
</Properties>
</file>