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  <p:sldMasterId id="2147484113" r:id="rId5"/>
  </p:sldMasterIdLst>
  <p:notesMasterIdLst>
    <p:notesMasterId r:id="rId21"/>
  </p:notesMasterIdLst>
  <p:handoutMasterIdLst>
    <p:handoutMasterId r:id="rId22"/>
  </p:handoutMasterIdLst>
  <p:sldIdLst>
    <p:sldId id="313" r:id="rId6"/>
    <p:sldId id="258" r:id="rId7"/>
    <p:sldId id="343" r:id="rId8"/>
    <p:sldId id="345" r:id="rId9"/>
    <p:sldId id="333" r:id="rId10"/>
    <p:sldId id="326" r:id="rId11"/>
    <p:sldId id="350" r:id="rId12"/>
    <p:sldId id="353" r:id="rId13"/>
    <p:sldId id="355" r:id="rId14"/>
    <p:sldId id="356" r:id="rId15"/>
    <p:sldId id="354" r:id="rId16"/>
    <p:sldId id="357" r:id="rId17"/>
    <p:sldId id="358" r:id="rId18"/>
    <p:sldId id="359" r:id="rId19"/>
    <p:sldId id="351" r:id="rId20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slides" id="{381C60DD-70D9-5045-8DF1-23781C19D44C}">
          <p14:sldIdLst>
            <p14:sldId id="313"/>
            <p14:sldId id="258"/>
            <p14:sldId id="343"/>
            <p14:sldId id="345"/>
            <p14:sldId id="333"/>
            <p14:sldId id="326"/>
            <p14:sldId id="350"/>
            <p14:sldId id="353"/>
            <p14:sldId id="355"/>
            <p14:sldId id="356"/>
            <p14:sldId id="354"/>
            <p14:sldId id="357"/>
            <p14:sldId id="358"/>
            <p14:sldId id="359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221315-8824-EFBC-EC6D-72AAF6235396}" name="Josep Pijuan Parra" initials="JP" userId="S::josep.pijuan@eurecat.org::1b5c89c1-7bd3-4542-b763-4bf9dfc8095a" providerId="AD"/>
  <p188:author id="{0D40B3E4-66E5-6C00-BC52-56B1313CEDB5}" name="Laura Durnford" initials="LD" userId="S::ld@esci.eu::2ffce87f-0f3c-4940-a01e-02481849ac7e" providerId="AD"/>
  <p188:author id="{73DFA1F4-C3A1-258C-DA0F-DC860804C7B3}" name="Marcell Boviz" initials="MB" userId="S::mbz@esci.eu::a9e7ac96-83ac-43a8-84fb-6b7f537742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0"/>
    <a:srgbClr val="ACC877"/>
    <a:srgbClr val="CEE7E8"/>
    <a:srgbClr val="00727A"/>
    <a:srgbClr val="6BB5B8"/>
    <a:srgbClr val="005BA8"/>
    <a:srgbClr val="354245"/>
    <a:srgbClr val="9DA9B1"/>
    <a:srgbClr val="FFFFFF"/>
    <a:srgbClr val="008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Gaišs stils 2 - izcēlum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2AD30-D117-02F5-AD59-EBBE6201B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2B14E-B2B9-E1FA-6AAD-A5AD05071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53708-18F1-CC69-4EEF-BA66D42FA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95A7B-7E87-7738-79FA-87425DC35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7F736041-83C7-0740-BA98-F74184758DDF}"/>
              </a:ext>
            </a:extLst>
          </p:cNvPr>
          <p:cNvSpPr/>
          <p:nvPr userDrawn="1"/>
        </p:nvSpPr>
        <p:spPr>
          <a:xfrm>
            <a:off x="4263391" y="5234940"/>
            <a:ext cx="3517134" cy="37719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364637" dist="799251" dir="5400000" sx="112000" sy="11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59C4-BD7F-E34E-A1BE-C9C88DA96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741" y="411480"/>
            <a:ext cx="5804583" cy="542874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F673782-3BC5-C14E-8FF4-D335F340C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22" y="2810274"/>
            <a:ext cx="2911819" cy="4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7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B5288C86-DAC2-6B41-9927-382694459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11185748" cy="5087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54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74F19EFD-4714-AE42-B806-6902CCE656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11185748" cy="5087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9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383373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4DE22A0-25D4-FE4A-A296-8345A60F15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17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905000"/>
            <a:ext cx="2763374" cy="370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C13585-B67C-0A4F-87F3-234C331E10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6985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155830B-8100-8842-9473-F03E03B56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1999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4DE22A0-25D4-FE4A-A296-8345A60F15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17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96406" y="1905000"/>
            <a:ext cx="2763374" cy="370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C13585-B67C-0A4F-87F3-234C331E10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6985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5AF5360-AFAD-6B42-95FA-380B05C32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36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1999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4DE22A0-25D4-FE4A-A296-8345A60F15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96406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583212" y="1905000"/>
            <a:ext cx="2763374" cy="370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C13585-B67C-0A4F-87F3-234C331E10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6985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D5E639-5857-C74B-AEF4-DF8EBC913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36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1999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4DE22A0-25D4-FE4A-A296-8345A60F15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96406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049220" y="1876852"/>
            <a:ext cx="2763374" cy="370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C13585-B67C-0A4F-87F3-234C331E10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72813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839F77F-F696-DB42-9802-76161C06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00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CE524-8615-064E-BAB7-3985F4F594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0" y="1320335"/>
            <a:ext cx="4995863" cy="1427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lIns="360000" tIns="180000" rIns="180000" bIns="18000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688721E-B8AE-7447-B1EB-C9E8DC524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0000" y="2955951"/>
            <a:ext cx="4995863" cy="14271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F6C550B-F393-2047-8F5D-F8C1E53C0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000" y="4591568"/>
            <a:ext cx="4995863" cy="14271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08BB04A-3E3D-E748-998B-C68986A00BA4}"/>
              </a:ext>
            </a:extLst>
          </p:cNvPr>
          <p:cNvSpPr/>
          <p:nvPr userDrawn="1"/>
        </p:nvSpPr>
        <p:spPr>
          <a:xfrm>
            <a:off x="6372000" y="1320335"/>
            <a:ext cx="100615" cy="1427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AFB2348-2B59-154C-9993-EC4E02378C45}"/>
              </a:ext>
            </a:extLst>
          </p:cNvPr>
          <p:cNvSpPr/>
          <p:nvPr userDrawn="1"/>
        </p:nvSpPr>
        <p:spPr>
          <a:xfrm>
            <a:off x="6372000" y="2955951"/>
            <a:ext cx="100615" cy="142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43C80FD-12CA-9043-B9EE-A293814BB928}"/>
              </a:ext>
            </a:extLst>
          </p:cNvPr>
          <p:cNvSpPr/>
          <p:nvPr userDrawn="1"/>
        </p:nvSpPr>
        <p:spPr>
          <a:xfrm>
            <a:off x="6372000" y="4591568"/>
            <a:ext cx="100615" cy="14271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2B3BB67-1AFF-B349-B104-460854F7E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07851EB-BC5E-064C-B3C1-0817DF67F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1320334"/>
            <a:ext cx="5484000" cy="4666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10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CE524-8615-064E-BAB7-3985F4F594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0" y="2955951"/>
            <a:ext cx="4995863" cy="1427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688721E-B8AE-7447-B1EB-C9E8DC524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0000" y="1320355"/>
            <a:ext cx="4995863" cy="14271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F6C550B-F393-2047-8F5D-F8C1E53C0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000" y="4591568"/>
            <a:ext cx="4995863" cy="14271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1D7B058-530E-984C-B39C-F2D0EC78EFAA}"/>
              </a:ext>
            </a:extLst>
          </p:cNvPr>
          <p:cNvSpPr/>
          <p:nvPr userDrawn="1"/>
        </p:nvSpPr>
        <p:spPr>
          <a:xfrm>
            <a:off x="6372000" y="1320335"/>
            <a:ext cx="100615" cy="142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1EF3119-5741-284C-94A4-E0BDFB6018C8}"/>
              </a:ext>
            </a:extLst>
          </p:cNvPr>
          <p:cNvSpPr/>
          <p:nvPr userDrawn="1"/>
        </p:nvSpPr>
        <p:spPr>
          <a:xfrm>
            <a:off x="6372000" y="2955951"/>
            <a:ext cx="100615" cy="1427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FFAB889-9360-9944-9C56-54AA330056AA}"/>
              </a:ext>
            </a:extLst>
          </p:cNvPr>
          <p:cNvSpPr/>
          <p:nvPr userDrawn="1"/>
        </p:nvSpPr>
        <p:spPr>
          <a:xfrm>
            <a:off x="6372000" y="4591568"/>
            <a:ext cx="100615" cy="14271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818FCD0-8E32-1B44-8640-87007B6D3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F0479C64-36E0-1C4C-8811-13C8C325C1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1320334"/>
            <a:ext cx="5484000" cy="4666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14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CE524-8615-064E-BAB7-3985F4F594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0" y="4591420"/>
            <a:ext cx="4995863" cy="1427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688721E-B8AE-7447-B1EB-C9E8DC524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0000" y="1320355"/>
            <a:ext cx="4995863" cy="14271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F6C550B-F393-2047-8F5D-F8C1E53C0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000" y="2953513"/>
            <a:ext cx="4995863" cy="14271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>
                <a:solidFill>
                  <a:schemeClr val="tx2"/>
                </a:solidFill>
              </a:rPr>
              <a:t>Lorem ipsum </a:t>
            </a:r>
            <a:r>
              <a:rPr lang="en-GB" sz="2000" err="1">
                <a:solidFill>
                  <a:schemeClr val="tx2"/>
                </a:solidFill>
              </a:rPr>
              <a:t>dolor</a:t>
            </a:r>
            <a:r>
              <a:rPr lang="en-GB" sz="2000">
                <a:solidFill>
                  <a:schemeClr val="tx2"/>
                </a:solidFill>
              </a:rPr>
              <a:t> sit </a:t>
            </a:r>
            <a:r>
              <a:rPr lang="en-GB" sz="2000" err="1">
                <a:solidFill>
                  <a:schemeClr val="tx2"/>
                </a:solidFill>
              </a:rPr>
              <a:t>amet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consetetur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sadipscing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elitr</a:t>
            </a:r>
            <a:r>
              <a:rPr lang="en-GB" sz="2000">
                <a:solidFill>
                  <a:schemeClr val="tx2"/>
                </a:solidFill>
              </a:rPr>
              <a:t>, </a:t>
            </a:r>
            <a:r>
              <a:rPr lang="en-GB" sz="2000" err="1">
                <a:solidFill>
                  <a:schemeClr val="tx2"/>
                </a:solidFill>
              </a:rPr>
              <a:t>sed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diam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nonumy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eirmod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tempor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invidunt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ut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000" err="1">
                <a:solidFill>
                  <a:schemeClr val="tx2"/>
                </a:solidFill>
              </a:rPr>
              <a:t>labore</a:t>
            </a:r>
            <a:r>
              <a:rPr lang="en-GB" sz="2000">
                <a:solidFill>
                  <a:schemeClr val="tx2"/>
                </a:solidFill>
              </a:rPr>
              <a:t>.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FF12F1-9682-2E41-9F06-973D1F262560}"/>
              </a:ext>
            </a:extLst>
          </p:cNvPr>
          <p:cNvSpPr/>
          <p:nvPr userDrawn="1"/>
        </p:nvSpPr>
        <p:spPr>
          <a:xfrm>
            <a:off x="6372000" y="1320335"/>
            <a:ext cx="100615" cy="142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78841E1-7EB8-0140-9C65-6939C61EF3E7}"/>
              </a:ext>
            </a:extLst>
          </p:cNvPr>
          <p:cNvSpPr/>
          <p:nvPr userDrawn="1"/>
        </p:nvSpPr>
        <p:spPr>
          <a:xfrm>
            <a:off x="6372000" y="2955951"/>
            <a:ext cx="100615" cy="142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04DFA77-D745-5540-8987-56B351ED13BC}"/>
              </a:ext>
            </a:extLst>
          </p:cNvPr>
          <p:cNvSpPr/>
          <p:nvPr userDrawn="1"/>
        </p:nvSpPr>
        <p:spPr>
          <a:xfrm>
            <a:off x="6372000" y="4591568"/>
            <a:ext cx="100615" cy="1427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60E0B24-B86F-3B4A-926E-D7F39EC8A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D8E31AC8-11E6-824E-B6AC-A691DC4F6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1320334"/>
            <a:ext cx="5484000" cy="4666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27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559281" y="1301342"/>
            <a:ext cx="4255316" cy="4255316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picture or element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596AE8-C170-2642-A72F-ABB6EAE09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44CF027A-B332-9244-9001-5ADE627D2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1320334"/>
            <a:ext cx="5484000" cy="4666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00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C4F5346-46B7-CE4C-8111-C91095372E75}"/>
              </a:ext>
            </a:extLst>
          </p:cNvPr>
          <p:cNvSpPr/>
          <p:nvPr userDrawn="1"/>
        </p:nvSpPr>
        <p:spPr>
          <a:xfrm>
            <a:off x="0" y="1326849"/>
            <a:ext cx="12192000" cy="5531152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E777B2-1A0B-AE4B-8C8C-A447B30D7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001"/>
            <a:ext cx="12191999" cy="3585882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02F0270-28F1-2748-850E-A4A1569178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016" y="1458461"/>
            <a:ext cx="7250746" cy="13553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b="1" i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 of presentation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E4EE14D-DDB7-3841-9F3D-EBB3B7C38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449" y="2918953"/>
            <a:ext cx="7258544" cy="1128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1" i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F18822-E247-6D42-BA2E-03EA7C5415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448" y="4386651"/>
            <a:ext cx="5212669" cy="312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Presenter</a:t>
            </a:r>
            <a:r>
              <a:rPr lang="de-DE"/>
              <a:t> </a:t>
            </a:r>
            <a:r>
              <a:rPr lang="de-DE" err="1"/>
              <a:t>name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9BF9B9-7944-9146-B6F0-36ECA0825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3" y="358176"/>
            <a:ext cx="3884370" cy="776874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5A6B12F-D584-0143-9266-073C14C327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8145" y="4392389"/>
            <a:ext cx="1913617" cy="108105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(Organisation logo)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65E0E56-B468-2440-9AC8-215D57D308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83" y="6127342"/>
            <a:ext cx="905720" cy="612440"/>
          </a:xfrm>
          <a:prstGeom prst="rect">
            <a:avLst/>
          </a:prstGeom>
          <a:ln w="6350">
            <a:noFill/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C9B7DA0-42D2-CE41-BBF3-E2FDB42A4916}"/>
              </a:ext>
            </a:extLst>
          </p:cNvPr>
          <p:cNvSpPr txBox="1"/>
          <p:nvPr userDrawn="1"/>
        </p:nvSpPr>
        <p:spPr>
          <a:xfrm>
            <a:off x="1524323" y="6173944"/>
            <a:ext cx="3747967" cy="5192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ts val="1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European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2020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grant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agreement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101037084.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Funded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2020 Green Deal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call</a:t>
            </a:r>
            <a:endParaRPr lang="en-GB" sz="800" b="1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5EEBF0-E997-AB4A-8996-45D348565E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0525" y="803247"/>
            <a:ext cx="5689703" cy="603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9E660CC-84F0-BF40-A3AA-CA9F9C6288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9285" y="108804"/>
            <a:ext cx="4909890" cy="2454945"/>
          </a:xfrm>
          <a:prstGeom prst="rect">
            <a:avLst/>
          </a:prstGeom>
        </p:spPr>
      </p:pic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CD4EC27A-AB7A-514F-9BB8-78F18D12AC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448" y="4737589"/>
            <a:ext cx="5212669" cy="312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Organisation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1BFAA15C-649D-B54F-808E-099CE7D980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448" y="5087362"/>
            <a:ext cx="5212669" cy="312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Meeting </a:t>
            </a:r>
            <a:r>
              <a:rPr lang="de-DE" err="1"/>
              <a:t>date</a:t>
            </a:r>
            <a:endParaRPr lang="de-DE"/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75F4C58B-E05D-0744-B9AA-F59AF1A8A5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83" y="5437135"/>
            <a:ext cx="5212669" cy="30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Location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400DA33-6907-DF44-89A7-4C1044929665}"/>
              </a:ext>
            </a:extLst>
          </p:cNvPr>
          <p:cNvSpPr txBox="1"/>
          <p:nvPr userDrawn="1"/>
        </p:nvSpPr>
        <p:spPr>
          <a:xfrm>
            <a:off x="5049286" y="6402859"/>
            <a:ext cx="2702476" cy="288147"/>
          </a:xfrm>
          <a:prstGeom prst="rect">
            <a:avLst/>
          </a:prstGeom>
          <a:noFill/>
          <a:ln w="12700" cap="rnd">
            <a:noFill/>
          </a:ln>
          <a:scene3d>
            <a:camera prst="orthographicFront"/>
            <a:lightRig rig="threePt" dir="t"/>
          </a:scene3d>
          <a:sp3d>
            <a:bevelT w="25400"/>
            <a:bevelB w="19050"/>
          </a:sp3d>
        </p:spPr>
        <p:txBody>
          <a:bodyPr wrap="square" lIns="0" tIns="36000" rIns="36000" bIns="36000" rtlCol="0">
            <a:spAutoFit/>
          </a:bodyPr>
          <a:lstStyle/>
          <a:p>
            <a:pPr algn="ctr"/>
            <a:r>
              <a:rPr lang="en-GB" sz="1400" b="0" kern="1200" noProof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climate-</a:t>
            </a:r>
            <a:r>
              <a:rPr lang="en-GB" sz="1400" b="0" kern="1200" noProof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impetus.eu</a:t>
            </a:r>
            <a:endParaRPr lang="en-GB" sz="1400" b="0" kern="1200" noProof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13590D1-0579-2A49-9CA1-EF46D7137C02}"/>
              </a:ext>
            </a:extLst>
          </p:cNvPr>
          <p:cNvSpPr/>
          <p:nvPr userDrawn="1"/>
        </p:nvSpPr>
        <p:spPr>
          <a:xfrm>
            <a:off x="5464565" y="6370693"/>
            <a:ext cx="1833893" cy="36512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50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D722C38-6DF6-B74F-A06E-52A549DE22E7}"/>
              </a:ext>
            </a:extLst>
          </p:cNvPr>
          <p:cNvSpPr/>
          <p:nvPr userDrawn="1"/>
        </p:nvSpPr>
        <p:spPr>
          <a:xfrm>
            <a:off x="0" y="1805652"/>
            <a:ext cx="12192000" cy="5052348"/>
          </a:xfrm>
          <a:prstGeom prst="rect">
            <a:avLst/>
          </a:prstGeom>
          <a:gradFill>
            <a:gsLst>
              <a:gs pos="18000">
                <a:schemeClr val="accent2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0728E385-4E1B-C54E-9FC4-CFACAC0F1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5" y="3279394"/>
            <a:ext cx="12191999" cy="358588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C430BD3-22E5-9044-B80C-9E519F5704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368" y="941847"/>
            <a:ext cx="5575281" cy="5916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D6CFBC-F1D7-CA4B-AA17-3BA746F201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758" y="449023"/>
            <a:ext cx="4632527" cy="11469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EDBBF4-2B2C-2349-9F60-E0425155B0A5}"/>
              </a:ext>
            </a:extLst>
          </p:cNvPr>
          <p:cNvSpPr txBox="1"/>
          <p:nvPr userDrawn="1"/>
        </p:nvSpPr>
        <p:spPr>
          <a:xfrm>
            <a:off x="491483" y="2324303"/>
            <a:ext cx="8056997" cy="8113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lvl="0"/>
            <a:r>
              <a:rPr lang="lv-LV" sz="4800" b="1" i="1" noProof="0" dirty="0">
                <a:solidFill>
                  <a:schemeClr val="bg1"/>
                </a:solidFill>
              </a:rPr>
              <a:t>Paldies par uzmanību!</a:t>
            </a:r>
            <a:endParaRPr lang="en-GB" sz="4800" b="1" i="1" noProof="0" dirty="0">
              <a:solidFill>
                <a:schemeClr val="bg1"/>
              </a:solidFill>
            </a:endParaRP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7B46225-C14D-8341-AE31-4B8EE45EA6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448" y="4386651"/>
            <a:ext cx="5212669" cy="312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Presenter</a:t>
            </a:r>
            <a:r>
              <a:rPr lang="de-DE"/>
              <a:t> </a:t>
            </a:r>
            <a:r>
              <a:rPr lang="de-DE" err="1"/>
              <a:t>name</a:t>
            </a:r>
            <a:endParaRPr lang="de-DE"/>
          </a:p>
        </p:txBody>
      </p:sp>
      <p:sp>
        <p:nvSpPr>
          <p:cNvPr id="23" name="Bildplatzhalter 9">
            <a:extLst>
              <a:ext uri="{FF2B5EF4-FFF2-40B4-BE49-F238E27FC236}">
                <a16:creationId xmlns:a16="http://schemas.microsoft.com/office/drawing/2014/main" id="{426F524A-D4A4-B84C-B382-B37FCE1391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8145" y="4392389"/>
            <a:ext cx="1913617" cy="108105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(Organisation logo)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8FBBE154-1528-9342-95F6-6A27507EB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448" y="4737589"/>
            <a:ext cx="5212669" cy="312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Organisation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52996D8E-9E6A-DF46-8A40-9379C508A9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448" y="5087362"/>
            <a:ext cx="5212669" cy="312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Email </a:t>
            </a:r>
            <a:r>
              <a:rPr lang="de-DE" err="1"/>
              <a:t>address</a:t>
            </a:r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864D9FD-8A0A-544E-9EA1-EFF91D93262C}"/>
              </a:ext>
            </a:extLst>
          </p:cNvPr>
          <p:cNvSpPr txBox="1"/>
          <p:nvPr userDrawn="1"/>
        </p:nvSpPr>
        <p:spPr>
          <a:xfrm>
            <a:off x="5049286" y="6402859"/>
            <a:ext cx="2702476" cy="288147"/>
          </a:xfrm>
          <a:prstGeom prst="rect">
            <a:avLst/>
          </a:prstGeom>
          <a:noFill/>
          <a:ln w="12700" cap="rnd">
            <a:noFill/>
          </a:ln>
          <a:scene3d>
            <a:camera prst="orthographicFront"/>
            <a:lightRig rig="threePt" dir="t"/>
          </a:scene3d>
          <a:sp3d>
            <a:bevelT w="25400"/>
            <a:bevelB w="19050"/>
          </a:sp3d>
        </p:spPr>
        <p:txBody>
          <a:bodyPr wrap="square" lIns="0" tIns="36000" rIns="36000" bIns="36000" rtlCol="0">
            <a:spAutoFit/>
          </a:bodyPr>
          <a:lstStyle/>
          <a:p>
            <a:pPr algn="ctr"/>
            <a:r>
              <a:rPr lang="en-GB" sz="1400" b="0" kern="1200" noProof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climate-</a:t>
            </a:r>
            <a:r>
              <a:rPr lang="en-GB" sz="1400" b="0" kern="1200" noProof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impetus.eu</a:t>
            </a:r>
            <a:endParaRPr lang="en-GB" sz="1400" b="0" kern="1200" noProof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CFC5B0D-095B-E242-941A-E4B03A8240E7}"/>
              </a:ext>
            </a:extLst>
          </p:cNvPr>
          <p:cNvSpPr/>
          <p:nvPr userDrawn="1"/>
        </p:nvSpPr>
        <p:spPr>
          <a:xfrm>
            <a:off x="5464565" y="6370693"/>
            <a:ext cx="1833893" cy="36512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8090316-320F-8C41-BEA8-0D307BEF08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83" y="6127342"/>
            <a:ext cx="905720" cy="612440"/>
          </a:xfrm>
          <a:prstGeom prst="rect">
            <a:avLst/>
          </a:prstGeom>
          <a:ln w="6350">
            <a:noFill/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51C53C1-583D-D543-B364-FCB0CF74B0C3}"/>
              </a:ext>
            </a:extLst>
          </p:cNvPr>
          <p:cNvSpPr txBox="1"/>
          <p:nvPr userDrawn="1"/>
        </p:nvSpPr>
        <p:spPr>
          <a:xfrm>
            <a:off x="1524323" y="6173944"/>
            <a:ext cx="3747967" cy="5192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ts val="1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European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2020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grant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agreement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101037084.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Funded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de-DE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2020 Green Deal </a:t>
            </a:r>
            <a:r>
              <a:rPr lang="de-DE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call</a:t>
            </a:r>
            <a:endParaRPr lang="en-GB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3B26545-F03E-D74C-BCE6-0FB2E7605027}"/>
              </a:ext>
            </a:extLst>
          </p:cNvPr>
          <p:cNvSpPr txBox="1"/>
          <p:nvPr userDrawn="1"/>
        </p:nvSpPr>
        <p:spPr>
          <a:xfrm>
            <a:off x="612000" y="324000"/>
            <a:ext cx="9750287" cy="504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2400" b="1" i="1" noProof="0">
                <a:solidFill>
                  <a:schemeClr val="accent1"/>
                </a:solidFill>
              </a:rPr>
              <a:t>Stylesheet</a:t>
            </a:r>
            <a:endParaRPr lang="en-GB" sz="2400" b="1" i="1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404A42-EA39-A34C-A2F3-6232E0A34C0D}"/>
              </a:ext>
            </a:extLst>
          </p:cNvPr>
          <p:cNvSpPr txBox="1"/>
          <p:nvPr userDrawn="1"/>
        </p:nvSpPr>
        <p:spPr>
          <a:xfrm>
            <a:off x="612000" y="891005"/>
            <a:ext cx="5716611" cy="483561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lvl="0"/>
            <a:r>
              <a:rPr lang="en-GB" noProof="0">
                <a:solidFill>
                  <a:schemeClr val="bg1">
                    <a:lumMod val="50000"/>
                  </a:schemeClr>
                </a:solidFill>
              </a:rPr>
              <a:t>Basic font: Arial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3600" b="1" i="1" noProof="0">
                <a:solidFill>
                  <a:schemeClr val="accent2"/>
                </a:solidFill>
              </a:rPr>
              <a:t>Title 36 Arial bold italic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noProof="0">
                <a:solidFill>
                  <a:schemeClr val="accent2"/>
                </a:solidFill>
              </a:rPr>
              <a:t>Subtitle 24 Arial bold italic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2400" b="1" i="1" noProof="0">
                <a:solidFill>
                  <a:schemeClr val="accent2"/>
                </a:solidFill>
              </a:rPr>
              <a:t>Headline 24, Arial bold italic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1800" b="0" i="0" noProof="0">
                <a:solidFill>
                  <a:schemeClr val="bg1">
                    <a:lumMod val="50000"/>
                  </a:schemeClr>
                </a:solidFill>
              </a:rPr>
              <a:t>Text first level, Arial regular 18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noProof="0">
                <a:solidFill>
                  <a:schemeClr val="bg1">
                    <a:lumMod val="50000"/>
                  </a:schemeClr>
                </a:solidFill>
              </a:rPr>
              <a:t>Text second level, Arial regular 16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noProof="0">
                <a:solidFill>
                  <a:schemeClr val="bg1">
                    <a:lumMod val="50000"/>
                  </a:schemeClr>
                </a:solidFill>
              </a:rPr>
              <a:t>Text third level, Arial regular 14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chemeClr val="bg1">
                    <a:lumMod val="50000"/>
                  </a:schemeClr>
                </a:solidFill>
              </a:rPr>
              <a:t>Text fourth level, Arial regular 12</a:t>
            </a:r>
            <a:endParaRPr lang="en-GB" sz="1600" b="0" i="0" noProof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noProof="0">
                <a:solidFill>
                  <a:schemeClr val="bg1">
                    <a:lumMod val="50000"/>
                  </a:schemeClr>
                </a:solidFill>
              </a:rPr>
              <a:t>Text fifth level, Arial regular 10</a:t>
            </a:r>
            <a:endParaRPr lang="en-GB" sz="1800" b="0" i="0" noProof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GB" sz="1400" b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F912E3-410A-7A46-836C-02C9688F8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8958" y="2372561"/>
            <a:ext cx="2484679" cy="15113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56B8516-44A7-7E47-A407-2F3EF49675CE}"/>
              </a:ext>
            </a:extLst>
          </p:cNvPr>
          <p:cNvSpPr txBox="1"/>
          <p:nvPr userDrawn="1"/>
        </p:nvSpPr>
        <p:spPr>
          <a:xfrm>
            <a:off x="6840349" y="887645"/>
            <a:ext cx="4180578" cy="34970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lvl="0"/>
            <a:r>
              <a:rPr lang="en-GB" noProof="0">
                <a:solidFill>
                  <a:schemeClr val="bg1">
                    <a:lumMod val="50000"/>
                  </a:schemeClr>
                </a:solidFill>
              </a:rPr>
              <a:t>Colours: use from </a:t>
            </a:r>
            <a:r>
              <a:rPr lang="en-GB" noProof="0" err="1">
                <a:solidFill>
                  <a:schemeClr val="bg1">
                    <a:lumMod val="50000"/>
                  </a:schemeClr>
                </a:solidFill>
              </a:rPr>
              <a:t>preset</a:t>
            </a:r>
            <a:r>
              <a:rPr lang="en-GB" noProof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noProof="0" err="1">
                <a:solidFill>
                  <a:schemeClr val="bg1">
                    <a:lumMod val="50000"/>
                  </a:schemeClr>
                </a:solidFill>
              </a:rPr>
              <a:t>color</a:t>
            </a:r>
            <a:r>
              <a:rPr lang="en-GB" noProof="0">
                <a:solidFill>
                  <a:schemeClr val="bg1">
                    <a:lumMod val="50000"/>
                  </a:schemeClr>
                </a:solidFill>
              </a:rPr>
              <a:t> palette</a:t>
            </a:r>
            <a:endParaRPr lang="en-GB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BDDCF68-1CE5-5846-A66C-CF41360A89D1}"/>
              </a:ext>
            </a:extLst>
          </p:cNvPr>
          <p:cNvSpPr txBox="1"/>
          <p:nvPr userDrawn="1"/>
        </p:nvSpPr>
        <p:spPr>
          <a:xfrm>
            <a:off x="9523391" y="2370890"/>
            <a:ext cx="2056609" cy="34970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lvl="0"/>
            <a:r>
              <a:rPr lang="en-GB" noProof="0">
                <a:solidFill>
                  <a:schemeClr val="bg1">
                    <a:lumMod val="50000"/>
                  </a:schemeClr>
                </a:solidFill>
              </a:rPr>
              <a:t>Title/Headline</a:t>
            </a:r>
            <a:endParaRPr lang="en-GB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9FEA70F-4A76-1047-B6B0-0A435B52EEF4}"/>
              </a:ext>
            </a:extLst>
          </p:cNvPr>
          <p:cNvSpPr txBox="1"/>
          <p:nvPr userDrawn="1"/>
        </p:nvSpPr>
        <p:spPr>
          <a:xfrm>
            <a:off x="9523391" y="2720592"/>
            <a:ext cx="2056609" cy="34970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lvl="0"/>
            <a:r>
              <a:rPr lang="en-GB" noProof="0">
                <a:solidFill>
                  <a:schemeClr val="bg1">
                    <a:lumMod val="50000"/>
                  </a:schemeClr>
                </a:solidFill>
              </a:rPr>
              <a:t>Subtitle/Subline</a:t>
            </a:r>
            <a:endParaRPr lang="en-GB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731FA9-A1BC-F34B-BF13-F0891EE88F31}"/>
              </a:ext>
            </a:extLst>
          </p:cNvPr>
          <p:cNvSpPr txBox="1"/>
          <p:nvPr userDrawn="1"/>
        </p:nvSpPr>
        <p:spPr>
          <a:xfrm>
            <a:off x="9523391" y="3537953"/>
            <a:ext cx="2056609" cy="34970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lvl="0"/>
            <a:r>
              <a:rPr lang="en-GB" noProof="0">
                <a:solidFill>
                  <a:schemeClr val="bg1">
                    <a:lumMod val="50000"/>
                  </a:schemeClr>
                </a:solidFill>
              </a:rPr>
              <a:t>Text</a:t>
            </a:r>
            <a:endParaRPr lang="en-GB" sz="1400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60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27E4-44A4-4F99-ABF1-7C48B6CBA588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488-2EA1-4FCE-9DCD-B3B773AC0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57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667147"/>
            <a:ext cx="9152697" cy="823373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7612910-5713-8B4D-BECA-B35E2F154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000" y="1643063"/>
            <a:ext cx="9152697" cy="417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4861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94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D92385-B513-1848-84A4-FE1D9E85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8596-C8E8-1545-B1DC-90E733B5C1D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FE012E-D7DC-0840-8B32-D8AB0949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00E8F6-8B09-D948-AC1C-8C4E49E5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F84-10A2-8C42-A2A5-DA41874C3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2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you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D2749A3C-DFD2-0A47-8365-072377EF3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11185748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you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7612910-5713-8B4D-BECA-B35E2F154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5476000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13EC5A3A-7105-CC46-A66E-015499164E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4524" y="900000"/>
            <a:ext cx="5476000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58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Layou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7612910-5713-8B4D-BECA-B35E2F154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3660688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85F93BE6-0D2B-1A48-A499-9AC07795CB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1312" y="900000"/>
            <a:ext cx="3660689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544E0D76-BAAF-5541-88CD-D27BDF726A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2625" y="900000"/>
            <a:ext cx="3660689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3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Layout dotted background">
    <p:bg>
      <p:bgPr>
        <a:blipFill dpi="0" rotWithShape="1">
          <a:blip r:embed="rId2">
            <a:alphaModFix amt="34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9C3A96E6-5D49-9E47-9A66-6A4A789C4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11185748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5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Layout blue background">
    <p:bg>
      <p:bgPr>
        <a:solidFill>
          <a:schemeClr val="accent2">
            <a:lumMod val="20000"/>
            <a:lumOff val="80000"/>
            <a:alpha val="2998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B7BB727A-0876-FF4F-9210-1CB42D1E0C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11185748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26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Layout watermark background">
    <p:bg>
      <p:bgPr>
        <a:blipFill dpi="0" rotWithShape="1">
          <a:blip r:embed="rId2">
            <a:alphaModFix amt="70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48382C-62A3-3142-8DDA-98CD6F3D5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9518EA9-FC3C-674C-B206-1EAE396A6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11185748" cy="5087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80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24000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CD6C04D6-9A47-2446-BD6C-E0720801D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900000"/>
            <a:ext cx="11185748" cy="5087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97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217190F-1406-374C-9F04-F503E2F1032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99632"/>
            <a:ext cx="12192000" cy="658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324000"/>
            <a:ext cx="9152697" cy="522568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t" anchorCtr="0">
            <a:noAutofit/>
          </a:bodyPr>
          <a:lstStyle/>
          <a:p>
            <a:r>
              <a:rPr lang="en-GB" noProof="0"/>
              <a:t>Your title here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6ABB578-5CAE-6D40-8CF7-B94B6964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900000"/>
            <a:ext cx="10515600" cy="505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  <a:p>
            <a:pPr lvl="3"/>
            <a:r>
              <a:rPr lang="en-GB" err="1"/>
              <a:t>Vierte</a:t>
            </a:r>
            <a:r>
              <a:rPr lang="en-GB"/>
              <a:t> Ebene</a:t>
            </a:r>
          </a:p>
          <a:p>
            <a:pPr lvl="4"/>
            <a:r>
              <a:rPr lang="en-GB" err="1"/>
              <a:t>Fünfte</a:t>
            </a:r>
            <a:r>
              <a:rPr lang="en-GB"/>
              <a:t> Ebene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11188148" y="6389237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GB" sz="1200" b="0" i="0" noProof="0" smtClean="0">
                <a:solidFill>
                  <a:schemeClr val="bg1"/>
                </a:solidFill>
                <a:latin typeface="+mj-lt"/>
                <a:ea typeface="Nunito" charset="0"/>
                <a:cs typeface="Calibri" panose="020F0502020204030204" pitchFamily="34" charset="0"/>
              </a:rPr>
              <a:pPr algn="ctr"/>
              <a:t>‹#›</a:t>
            </a:fld>
            <a:endParaRPr lang="en-GB" sz="1200" b="0" i="0" noProof="0">
              <a:solidFill>
                <a:schemeClr val="bg1"/>
              </a:solidFill>
              <a:latin typeface="+mj-lt"/>
              <a:ea typeface="Nunito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1827DF-D406-5D46-9969-F002D0B5B78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630" y="298280"/>
            <a:ext cx="1916679" cy="38333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67C840E-0BD0-9845-9A4E-D4A2FACE44AF}"/>
              </a:ext>
            </a:extLst>
          </p:cNvPr>
          <p:cNvSpPr txBox="1"/>
          <p:nvPr userDrawn="1"/>
        </p:nvSpPr>
        <p:spPr>
          <a:xfrm>
            <a:off x="5049286" y="6402859"/>
            <a:ext cx="2702476" cy="288147"/>
          </a:xfrm>
          <a:prstGeom prst="rect">
            <a:avLst/>
          </a:prstGeom>
          <a:noFill/>
          <a:ln w="12700" cap="rnd">
            <a:noFill/>
          </a:ln>
          <a:scene3d>
            <a:camera prst="orthographicFront"/>
            <a:lightRig rig="threePt" dir="t"/>
          </a:scene3d>
          <a:sp3d>
            <a:bevelT w="25400"/>
            <a:bevelB w="19050"/>
          </a:sp3d>
        </p:spPr>
        <p:txBody>
          <a:bodyPr wrap="square" lIns="0" tIns="36000" rIns="36000" bIns="36000" rtlCol="0">
            <a:spAutoFit/>
          </a:bodyPr>
          <a:lstStyle/>
          <a:p>
            <a:pPr algn="ctr"/>
            <a:r>
              <a:rPr lang="en-GB" sz="1400" b="0" kern="1200" noProof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climate-</a:t>
            </a:r>
            <a:r>
              <a:rPr lang="en-GB" sz="1400" b="0" kern="1200" noProof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impetus.eu</a:t>
            </a:r>
            <a:endParaRPr lang="en-GB" sz="1400" b="0" kern="1200" noProof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555336-0C49-DD47-8728-11D13112030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6" y="6362516"/>
            <a:ext cx="1833894" cy="383336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AEAF75A-B9A4-C14B-990B-8749FAE13BDE}"/>
              </a:ext>
            </a:extLst>
          </p:cNvPr>
          <p:cNvSpPr/>
          <p:nvPr userDrawn="1"/>
        </p:nvSpPr>
        <p:spPr>
          <a:xfrm>
            <a:off x="5464565" y="6370693"/>
            <a:ext cx="1833893" cy="36512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123" r:id="rId2"/>
    <p:sldLayoutId id="2147484032" r:id="rId3"/>
    <p:sldLayoutId id="2147484130" r:id="rId4"/>
    <p:sldLayoutId id="2147484131" r:id="rId5"/>
    <p:sldLayoutId id="2147484124" r:id="rId6"/>
    <p:sldLayoutId id="2147484126" r:id="rId7"/>
    <p:sldLayoutId id="2147484081" r:id="rId8"/>
    <p:sldLayoutId id="2147484125" r:id="rId9"/>
    <p:sldLayoutId id="2147484127" r:id="rId10"/>
    <p:sldLayoutId id="2147484128" r:id="rId11"/>
    <p:sldLayoutId id="2147484060" r:id="rId12"/>
    <p:sldLayoutId id="2147484103" r:id="rId13"/>
    <p:sldLayoutId id="2147484104" r:id="rId14"/>
    <p:sldLayoutId id="2147484105" r:id="rId15"/>
    <p:sldLayoutId id="2147484108" r:id="rId16"/>
    <p:sldLayoutId id="2147484109" r:id="rId17"/>
    <p:sldLayoutId id="2147484110" r:id="rId18"/>
    <p:sldLayoutId id="2147484044" r:id="rId19"/>
    <p:sldLayoutId id="2147484129" r:id="rId20"/>
    <p:sldLayoutId id="2147484133" r:id="rId21"/>
    <p:sldLayoutId id="2147484134" r:id="rId22"/>
    <p:sldLayoutId id="2147484135" r:id="rId23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2400" b="1" i="1" kern="1200" spc="0" baseline="0">
          <a:solidFill>
            <a:schemeClr val="accent2"/>
          </a:solidFill>
          <a:latin typeface="+mj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12738" indent="-312738" algn="l" defTabSz="914318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1pPr>
      <a:lvl2pPr marL="627063" indent="-271463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Char char="•"/>
        <a:tabLst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2pPr>
      <a:lvl3pPr marL="890588" indent="-263525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Char char="•"/>
        <a:tabLst/>
        <a:defRPr sz="1400" kern="120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3pPr>
      <a:lvl4pPr marL="1112838" indent="-222250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Char char="•"/>
        <a:tabLst/>
        <a:defRPr sz="1200" kern="120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4pPr>
      <a:lvl5pPr marL="1290638" indent="-177800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Char char="•"/>
        <a:tabLst/>
        <a:defRPr sz="1000" kern="1200" baseline="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68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 pos="5" userDrawn="1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9F2504-5A7B-4847-9649-E949050B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80F1D9-E48B-EE41-8FD7-80C3B65C0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Ebene</a:t>
            </a:r>
          </a:p>
          <a:p>
            <a:pPr lvl="2"/>
            <a:r>
              <a:rPr lang="en-GB" noProof="0" err="1"/>
              <a:t>Dritte</a:t>
            </a:r>
            <a:r>
              <a:rPr lang="en-GB" noProof="0"/>
              <a:t> Ebene</a:t>
            </a:r>
          </a:p>
          <a:p>
            <a:pPr lvl="3"/>
            <a:r>
              <a:rPr lang="en-GB" noProof="0" err="1"/>
              <a:t>Vierte</a:t>
            </a:r>
            <a:r>
              <a:rPr lang="en-GB" noProof="0"/>
              <a:t> Ebene</a:t>
            </a:r>
          </a:p>
          <a:p>
            <a:pPr lvl="4"/>
            <a:r>
              <a:rPr lang="en-GB" noProof="0" err="1"/>
              <a:t>Fünfte</a:t>
            </a:r>
            <a:r>
              <a:rPr lang="en-GB" noProof="0"/>
              <a:t>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8B9936-9D7E-8646-BC28-3A2D0392A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8596-C8E8-1545-B1DC-90E733B5C1D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C63E92-7A52-4F43-BFB1-578EB294C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4B386-62DA-204D-85D4-F85E8711F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5F84-10A2-8C42-A2A5-DA41874C3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2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1AFC29-2E2A-A04A-93A9-29714F501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5" y="1458461"/>
            <a:ext cx="7782905" cy="1355370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Inovatīva pieeja klimata pārmaiņu pielāgošanās pasākumu plānošanai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BB3894-B52B-604F-992F-590D5934EB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/>
              <a:t>Lielupes sateces baseina piemērs Zemgales reģionā un Jelgavas pilsētā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F88380-A859-864F-97D6-F29262C32E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447" y="4255362"/>
            <a:ext cx="8049189" cy="312177"/>
          </a:xfrm>
        </p:spPr>
        <p:txBody>
          <a:bodyPr>
            <a:normAutofit fontScale="92500" lnSpcReduction="20000"/>
          </a:bodyPr>
          <a:lstStyle/>
          <a:p>
            <a:r>
              <a:rPr lang="lv-LV" sz="1800" dirty="0"/>
              <a:t> Ingrīda Brēmere, Kristīna Veidemane</a:t>
            </a:r>
            <a:endParaRPr lang="en-GB" sz="18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D209598-6B77-2942-A4F4-671DC00B07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285" y="4619095"/>
            <a:ext cx="5212669" cy="312177"/>
          </a:xfrm>
        </p:spPr>
        <p:txBody>
          <a:bodyPr>
            <a:normAutofit fontScale="92500" lnSpcReduction="20000"/>
          </a:bodyPr>
          <a:lstStyle/>
          <a:p>
            <a:r>
              <a:rPr lang="lv-LV" sz="1800" dirty="0"/>
              <a:t>Baltijas Vides Forums</a:t>
            </a:r>
            <a:endParaRPr lang="en-GB" sz="18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819BCF-B849-E74F-B895-F1B28F7BD6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5285" y="4917313"/>
            <a:ext cx="5295796" cy="312177"/>
          </a:xfrm>
        </p:spPr>
        <p:txBody>
          <a:bodyPr>
            <a:normAutofit fontScale="92500" lnSpcReduction="20000"/>
          </a:bodyPr>
          <a:lstStyle/>
          <a:p>
            <a:r>
              <a:rPr lang="lv-LV" sz="1800" dirty="0"/>
              <a:t>03.09.2025, Kalnciems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3223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48B0E-50E7-FB3F-4CAD-372ED8B34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51D1D6-E1E9-48D0-7747-96A83423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Pasākumu kombinācijas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922D9B-4FDA-34C9-A0E6-240F4FDD1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93524"/>
              </p:ext>
            </p:extLst>
          </p:nvPr>
        </p:nvGraphicFramePr>
        <p:xfrm>
          <a:off x="564416" y="684820"/>
          <a:ext cx="11063167" cy="5488360"/>
        </p:xfrm>
        <a:graphic>
          <a:graphicData uri="http://schemas.openxmlformats.org/drawingml/2006/table">
            <a:tbl>
              <a:tblPr firstRow="1" firstCol="1" bandRow="1"/>
              <a:tblGrid>
                <a:gridCol w="3606071">
                  <a:extLst>
                    <a:ext uri="{9D8B030D-6E8A-4147-A177-3AD203B41FA5}">
                      <a16:colId xmlns:a16="http://schemas.microsoft.com/office/drawing/2014/main" val="283182511"/>
                    </a:ext>
                  </a:extLst>
                </a:gridCol>
                <a:gridCol w="1491090">
                  <a:extLst>
                    <a:ext uri="{9D8B030D-6E8A-4147-A177-3AD203B41FA5}">
                      <a16:colId xmlns:a16="http://schemas.microsoft.com/office/drawing/2014/main" val="1387579126"/>
                    </a:ext>
                  </a:extLst>
                </a:gridCol>
                <a:gridCol w="1537944">
                  <a:extLst>
                    <a:ext uri="{9D8B030D-6E8A-4147-A177-3AD203B41FA5}">
                      <a16:colId xmlns:a16="http://schemas.microsoft.com/office/drawing/2014/main" val="1148058429"/>
                    </a:ext>
                  </a:extLst>
                </a:gridCol>
                <a:gridCol w="1445059">
                  <a:extLst>
                    <a:ext uri="{9D8B030D-6E8A-4147-A177-3AD203B41FA5}">
                      <a16:colId xmlns:a16="http://schemas.microsoft.com/office/drawing/2014/main" val="2496140216"/>
                    </a:ext>
                  </a:extLst>
                </a:gridCol>
                <a:gridCol w="1491090">
                  <a:extLst>
                    <a:ext uri="{9D8B030D-6E8A-4147-A177-3AD203B41FA5}">
                      <a16:colId xmlns:a16="http://schemas.microsoft.com/office/drawing/2014/main" val="2080131518"/>
                    </a:ext>
                  </a:extLst>
                </a:gridCol>
                <a:gridCol w="1491913">
                  <a:extLst>
                    <a:ext uri="{9D8B030D-6E8A-4147-A177-3AD203B41FA5}">
                      <a16:colId xmlns:a16="http://schemas.microsoft.com/office/drawing/2014/main" val="3246287327"/>
                    </a:ext>
                  </a:extLst>
                </a:gridCol>
              </a:tblGrid>
              <a:tr h="457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Pielāgošanās pasākums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“Efektīvākais”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“Izpildāmākais”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“Optimālais” 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“Vidēja efektivitāte”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“Vidējas kopējās izmaksas”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535055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Vaļējie grāvji un caurtekas (pilsētvidē)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937134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Upju tīrīšana (1) (lauku vide)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252400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Meliorācijas sistēmas (1) (lauku vidē)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85185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Atbildīgo institūciju efektivitāte (kapacitāte)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016924"/>
                  </a:ext>
                </a:extLst>
              </a:tr>
              <a:tr h="504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Lietus ūdens savākšanas sistēmas (pilsētvidē)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500535"/>
                  </a:ext>
                </a:extLst>
              </a:tr>
              <a:tr h="504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Iedzīvotāju apziņas paaugstināšana (kapacitāte) 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152496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Meliorācijas sistēmas (2) (lauku vidē)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2037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2044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900796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Ūdens caurlaidīgi segumi (1) pilsētvidē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2038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33814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Ūdens caurlaidīgi segumi (2) pilsētvidē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2039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159725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Dabā balstīti risinājumi (lauku vidē)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2041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79631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Ierobežojumi būvniecībai (kapacitāte)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2043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66189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Plūdu agrīnā sistēma (kapacitāte)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2037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702067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Upju tīrīšana (2) (lauku vide)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2048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063134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Dabā balstīti risinājumi (pilsētvidē)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2044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lv-LV" sz="14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608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1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C01C-32C6-2E94-8E46-0B69F72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Pasākumu novērtējums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236B05-592A-85C0-8324-2181DBA5F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80148"/>
              </p:ext>
            </p:extLst>
          </p:nvPr>
        </p:nvGraphicFramePr>
        <p:xfrm>
          <a:off x="956305" y="1453294"/>
          <a:ext cx="9751453" cy="3953593"/>
        </p:xfrm>
        <a:graphic>
          <a:graphicData uri="http://schemas.openxmlformats.org/drawingml/2006/table">
            <a:tbl>
              <a:tblPr firstRow="1" firstCol="1" bandRow="1"/>
              <a:tblGrid>
                <a:gridCol w="1657576">
                  <a:extLst>
                    <a:ext uri="{9D8B030D-6E8A-4147-A177-3AD203B41FA5}">
                      <a16:colId xmlns:a16="http://schemas.microsoft.com/office/drawing/2014/main" val="2103737742"/>
                    </a:ext>
                  </a:extLst>
                </a:gridCol>
                <a:gridCol w="1618463">
                  <a:extLst>
                    <a:ext uri="{9D8B030D-6E8A-4147-A177-3AD203B41FA5}">
                      <a16:colId xmlns:a16="http://schemas.microsoft.com/office/drawing/2014/main" val="1718174345"/>
                    </a:ext>
                  </a:extLst>
                </a:gridCol>
                <a:gridCol w="1818716">
                  <a:extLst>
                    <a:ext uri="{9D8B030D-6E8A-4147-A177-3AD203B41FA5}">
                      <a16:colId xmlns:a16="http://schemas.microsoft.com/office/drawing/2014/main" val="3455335961"/>
                    </a:ext>
                  </a:extLst>
                </a:gridCol>
                <a:gridCol w="1551972">
                  <a:extLst>
                    <a:ext uri="{9D8B030D-6E8A-4147-A177-3AD203B41FA5}">
                      <a16:colId xmlns:a16="http://schemas.microsoft.com/office/drawing/2014/main" val="2166593512"/>
                    </a:ext>
                  </a:extLst>
                </a:gridCol>
                <a:gridCol w="1485482">
                  <a:extLst>
                    <a:ext uri="{9D8B030D-6E8A-4147-A177-3AD203B41FA5}">
                      <a16:colId xmlns:a16="http://schemas.microsoft.com/office/drawing/2014/main" val="2641868120"/>
                    </a:ext>
                  </a:extLst>
                </a:gridCol>
                <a:gridCol w="1619244">
                  <a:extLst>
                    <a:ext uri="{9D8B030D-6E8A-4147-A177-3AD203B41FA5}">
                      <a16:colId xmlns:a16="http://schemas.microsoft.com/office/drawing/2014/main" val="2677879451"/>
                    </a:ext>
                  </a:extLst>
                </a:gridCol>
              </a:tblGrid>
              <a:tr h="1938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Kritērijs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“Efektīvākais”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“Izpildāmākais”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“Optimālais” 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 b="1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“Vidēja efektivitāte”</a:t>
                      </a:r>
                      <a:endParaRPr lang="lv-LV" sz="16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</a:t>
                      </a:r>
                      <a:endParaRPr lang="lv-LV" sz="16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“Vidējas kopējās izmaksas”</a:t>
                      </a:r>
                      <a:endParaRPr lang="lv-LV" sz="16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036113"/>
                  </a:ext>
                </a:extLst>
              </a:tr>
              <a:tr h="45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Efektivitāte</a:t>
                      </a:r>
                      <a:endParaRPr lang="lv-LV" sz="16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  <a:endParaRPr lang="lv-LV" sz="20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lv-LV" sz="20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830732"/>
                  </a:ext>
                </a:extLst>
              </a:tr>
              <a:tr h="78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Gatavība</a:t>
                      </a:r>
                      <a:endParaRPr lang="lv-LV" sz="16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(TRL/SRL)</a:t>
                      </a:r>
                      <a:endParaRPr lang="lv-LV" sz="16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  <a:endParaRPr lang="lv-LV" sz="20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lv-LV" sz="20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310472"/>
                  </a:ext>
                </a:extLst>
              </a:tr>
              <a:tr h="78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Kopējās </a:t>
                      </a:r>
                      <a:endParaRPr lang="lv-LV" sz="16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6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izmaksas</a:t>
                      </a:r>
                      <a:endParaRPr lang="lv-LV" sz="16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>
                          <a:solidFill>
                            <a:srgbClr val="445369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lv-LV" sz="20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lv-LV" sz="20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lv-LV" sz="20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83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51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78824-9E19-C5DB-7E52-0BDC342A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366-C393-E3C8-6DFA-13B60AB8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Riska samazināšanas potenciāls (SSP5 klimata scenārijs)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D41EA4-F18C-E24B-6818-F968919C5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66655"/>
              </p:ext>
            </p:extLst>
          </p:nvPr>
        </p:nvGraphicFramePr>
        <p:xfrm>
          <a:off x="1020417" y="1537252"/>
          <a:ext cx="9554820" cy="3432315"/>
        </p:xfrm>
        <a:graphic>
          <a:graphicData uri="http://schemas.openxmlformats.org/drawingml/2006/table">
            <a:tbl>
              <a:tblPr firstRow="1" firstCol="1" bandRow="1"/>
              <a:tblGrid>
                <a:gridCol w="1340803">
                  <a:extLst>
                    <a:ext uri="{9D8B030D-6E8A-4147-A177-3AD203B41FA5}">
                      <a16:colId xmlns:a16="http://schemas.microsoft.com/office/drawing/2014/main" val="4234735518"/>
                    </a:ext>
                  </a:extLst>
                </a:gridCol>
                <a:gridCol w="1323276">
                  <a:extLst>
                    <a:ext uri="{9D8B030D-6E8A-4147-A177-3AD203B41FA5}">
                      <a16:colId xmlns:a16="http://schemas.microsoft.com/office/drawing/2014/main" val="3196182647"/>
                    </a:ext>
                  </a:extLst>
                </a:gridCol>
                <a:gridCol w="1444616">
                  <a:extLst>
                    <a:ext uri="{9D8B030D-6E8A-4147-A177-3AD203B41FA5}">
                      <a16:colId xmlns:a16="http://schemas.microsoft.com/office/drawing/2014/main" val="1155252725"/>
                    </a:ext>
                  </a:extLst>
                </a:gridCol>
                <a:gridCol w="1444616">
                  <a:extLst>
                    <a:ext uri="{9D8B030D-6E8A-4147-A177-3AD203B41FA5}">
                      <a16:colId xmlns:a16="http://schemas.microsoft.com/office/drawing/2014/main" val="3411593060"/>
                    </a:ext>
                  </a:extLst>
                </a:gridCol>
                <a:gridCol w="1338106">
                  <a:extLst>
                    <a:ext uri="{9D8B030D-6E8A-4147-A177-3AD203B41FA5}">
                      <a16:colId xmlns:a16="http://schemas.microsoft.com/office/drawing/2014/main" val="537254943"/>
                    </a:ext>
                  </a:extLst>
                </a:gridCol>
                <a:gridCol w="1334735">
                  <a:extLst>
                    <a:ext uri="{9D8B030D-6E8A-4147-A177-3AD203B41FA5}">
                      <a16:colId xmlns:a16="http://schemas.microsoft.com/office/drawing/2014/main" val="2089935479"/>
                    </a:ext>
                  </a:extLst>
                </a:gridCol>
                <a:gridCol w="1328668">
                  <a:extLst>
                    <a:ext uri="{9D8B030D-6E8A-4147-A177-3AD203B41FA5}">
                      <a16:colId xmlns:a16="http://schemas.microsoft.com/office/drawing/2014/main" val="3642046598"/>
                    </a:ext>
                  </a:extLst>
                </a:gridCol>
              </a:tblGrid>
              <a:tr h="2741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kern="1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Gads</a:t>
                      </a:r>
                      <a:endParaRPr lang="lv-LV" sz="1000" kern="1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Bāzes scenārijs (modelētais risks)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Riska samazināšanas efektivitāte no bāzes scenārija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852822"/>
                  </a:ext>
                </a:extLst>
              </a:tr>
              <a:tr h="151346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 kern="1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kern="1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lv-LV" sz="1000" kern="1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“Efektīvākais”</a:t>
                      </a:r>
                      <a:endParaRPr lang="lv-LV" sz="1000" kern="1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lv-LV" sz="1400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“Izpildāmākais”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400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“Optimālais” 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b="1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lv-LV" sz="1400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“Vidēja efektivitāte”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en-US" sz="1400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“Vidējas kopējās izmaksas”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787668"/>
                  </a:ext>
                </a:extLst>
              </a:tr>
              <a:tr h="274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1.79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765230"/>
                  </a:ext>
                </a:extLst>
              </a:tr>
              <a:tr h="274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4.98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2.19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1.32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819261"/>
                  </a:ext>
                </a:extLst>
              </a:tr>
              <a:tr h="274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2040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4.60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2.40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2.03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964895"/>
                  </a:ext>
                </a:extLst>
              </a:tr>
              <a:tr h="274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5.53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3.02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2.36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1.96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43594"/>
                  </a:ext>
                </a:extLst>
              </a:tr>
              <a:tr h="274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5.49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83664"/>
                  </a:ext>
                </a:extLst>
              </a:tr>
              <a:tr h="274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2075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5.33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1.96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  <a:endParaRPr lang="lv-LV" sz="1000" kern="1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1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30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8514-57D5-9AFC-E2CC-12C0E2F90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5489-EDD4-3E2A-5FDE-0FC9F24E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63756"/>
            <a:ext cx="9152697" cy="546667"/>
          </a:xfrm>
        </p:spPr>
        <p:txBody>
          <a:bodyPr/>
          <a:lstStyle/>
          <a:p>
            <a:r>
              <a:rPr lang="lv-LV" dirty="0"/>
              <a:t>Pielāgošanās pasākumu izmaiņu ietekme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C2452-29AE-3BA3-BC99-BF54CB44B147}"/>
              </a:ext>
            </a:extLst>
          </p:cNvPr>
          <p:cNvSpPr txBox="1"/>
          <p:nvPr/>
        </p:nvSpPr>
        <p:spPr>
          <a:xfrm>
            <a:off x="9586761" y="1216059"/>
            <a:ext cx="251219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noProof="0" dirty="0"/>
              <a:t>Ja pielāgošanās ceļa alternatīvas tiek ieviestas, Reģions paaugstinātu savu pielāgošanās kapacitāti un samazinātu plūdu apdraudējumu un ietekmju riskus. </a:t>
            </a:r>
            <a:r>
              <a:rPr lang="lv-LV" dirty="0"/>
              <a:t>Pielāgošanās pasākumu ieviešanai ir ietekme uz dažādiem sektoriem.</a:t>
            </a:r>
            <a:endParaRPr lang="en-US" noProof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9D5FC2-FABF-B28F-472C-761EC5F22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56928"/>
              </p:ext>
            </p:extLst>
          </p:nvPr>
        </p:nvGraphicFramePr>
        <p:xfrm>
          <a:off x="168459" y="906446"/>
          <a:ext cx="9305923" cy="4993513"/>
        </p:xfrm>
        <a:graphic>
          <a:graphicData uri="http://schemas.openxmlformats.org/drawingml/2006/table">
            <a:tbl>
              <a:tblPr firstRow="1" firstCol="1" bandRow="1"/>
              <a:tblGrid>
                <a:gridCol w="2609773">
                  <a:extLst>
                    <a:ext uri="{9D8B030D-6E8A-4147-A177-3AD203B41FA5}">
                      <a16:colId xmlns:a16="http://schemas.microsoft.com/office/drawing/2014/main" val="2949781242"/>
                    </a:ext>
                  </a:extLst>
                </a:gridCol>
                <a:gridCol w="1116025">
                  <a:extLst>
                    <a:ext uri="{9D8B030D-6E8A-4147-A177-3AD203B41FA5}">
                      <a16:colId xmlns:a16="http://schemas.microsoft.com/office/drawing/2014/main" val="240695633"/>
                    </a:ext>
                  </a:extLst>
                </a:gridCol>
                <a:gridCol w="1116025">
                  <a:extLst>
                    <a:ext uri="{9D8B030D-6E8A-4147-A177-3AD203B41FA5}">
                      <a16:colId xmlns:a16="http://schemas.microsoft.com/office/drawing/2014/main" val="1573162671"/>
                    </a:ext>
                  </a:extLst>
                </a:gridCol>
                <a:gridCol w="1116025">
                  <a:extLst>
                    <a:ext uri="{9D8B030D-6E8A-4147-A177-3AD203B41FA5}">
                      <a16:colId xmlns:a16="http://schemas.microsoft.com/office/drawing/2014/main" val="2360350298"/>
                    </a:ext>
                  </a:extLst>
                </a:gridCol>
                <a:gridCol w="1116025">
                  <a:extLst>
                    <a:ext uri="{9D8B030D-6E8A-4147-A177-3AD203B41FA5}">
                      <a16:colId xmlns:a16="http://schemas.microsoft.com/office/drawing/2014/main" val="3489585911"/>
                    </a:ext>
                  </a:extLst>
                </a:gridCol>
                <a:gridCol w="1116025">
                  <a:extLst>
                    <a:ext uri="{9D8B030D-6E8A-4147-A177-3AD203B41FA5}">
                      <a16:colId xmlns:a16="http://schemas.microsoft.com/office/drawing/2014/main" val="99581051"/>
                    </a:ext>
                  </a:extLst>
                </a:gridCol>
                <a:gridCol w="1116025">
                  <a:extLst>
                    <a:ext uri="{9D8B030D-6E8A-4147-A177-3AD203B41FA5}">
                      <a16:colId xmlns:a16="http://schemas.microsoft.com/office/drawing/2014/main" val="504106700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Pasākums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Pasākumu veicinātās pārmaiņas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34307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Ekonomiskās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Tehnoloģiskās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Sociālās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Institucionālās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Uzvedības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00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Plūdu agrīnās brīdināšanas sistēma 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931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Klimata pārmaiņu pielāgošanās plāns 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922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Vaļējo grāvju un caurteku darbības nodrošināšana pilsētvidē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631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Lietus ūdens kanalizācijas sistēmu un sūknētavu kapacitātes palielināšana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119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Dabā balstīto risinājumu (mitrāji, lietus dārzi, u.c.) piemērošana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365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Ūdens caurlaidīgu ielas segumu izmantošana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575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Meliorācijas sistēmu funkcionalitātes uzlabošana lauku vidē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909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Dabā balstītie risinājumi (zaļā infrastruktūra) ūdens aizturei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951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Upju gultnes tīrīšana, lai nodrošinātu ūdens caurteci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850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Ierobežojumu noteikšana būvniecībai applūstošajās teritorijās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55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Iedzīvotāju apziņas paaugstināšana par rīcību plūdu gadījumā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167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Atbildīgo institūciju rīcību efektivitātes uzlabošana plūdu riska gadījumos 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863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lv-LV" sz="1200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Plūdu agrīnās brīdināšanas sistēmas optimizācija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E284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000" kern="10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00" dirty="0">
                          <a:solidFill>
                            <a:srgbClr val="0E284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 </a:t>
                      </a:r>
                      <a:endParaRPr lang="lv-LV" sz="1000" kern="100" dirty="0">
                        <a:solidFill>
                          <a:srgbClr val="0E284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418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54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D7410-6CBD-EAA3-37E0-8AD06744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6F09-81AC-5247-A442-2E5F9750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" y="645385"/>
            <a:ext cx="11251932" cy="546667"/>
          </a:xfrm>
        </p:spPr>
        <p:txBody>
          <a:bodyPr/>
          <a:lstStyle/>
          <a:p>
            <a:r>
              <a:rPr lang="lv-LV" dirty="0"/>
              <a:t>Zemgales reģiona pielāgošanās klimata pārmaiņām inovāciju apkopojums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BE7B0-F674-58A3-46DF-AE3E99EE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9" y="1040399"/>
            <a:ext cx="3377510" cy="477720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EF823-E485-D1CB-FF62-E5810C44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59" y="1040399"/>
            <a:ext cx="3121531" cy="477720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A43857-EDB5-9FA9-FD0A-5790EAA77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631" y="1664544"/>
            <a:ext cx="6226820" cy="446130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94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936C5A9-4A92-7159-E73F-C4058477F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dirty="0"/>
              <a:t>Kristīna Veidemane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AD1C905-CA3F-4C2D-155A-1EE60018ED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lv-LV" dirty="0"/>
              <a:t>Baltijas vides Forums</a:t>
            </a: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5F800836-C773-D0D5-DE60-F9EC459B49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 dirty="0" err="1"/>
              <a:t>Kristina.veidemane@bef.lv</a:t>
            </a:r>
            <a:endParaRPr lang="lv-LV" dirty="0"/>
          </a:p>
        </p:txBody>
      </p:sp>
      <p:pic>
        <p:nvPicPr>
          <p:cNvPr id="17" name="Attēls 16" descr="Attēls, kurā ir teksts, putns, grafika, logotips&#10;&#10;Mākslīgā intelekta ģenerētais saturs var būt nepareizs.">
            <a:extLst>
              <a:ext uri="{FF2B5EF4-FFF2-40B4-BE49-F238E27FC236}">
                <a16:creationId xmlns:a16="http://schemas.microsoft.com/office/drawing/2014/main" id="{F8B9480A-E7AC-F028-EFBF-5667D6A7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07" y="4138367"/>
            <a:ext cx="1066611" cy="12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2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15829" y="2000087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DIN_Regular"/>
              </a:rPr>
              <a:t> </a:t>
            </a:r>
            <a:endParaRPr lang="en-GB" sz="2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7EFA71-B999-4D08-AD3D-C3C372B47742}"/>
              </a:ext>
            </a:extLst>
          </p:cNvPr>
          <p:cNvGrpSpPr/>
          <p:nvPr/>
        </p:nvGrpSpPr>
        <p:grpSpPr>
          <a:xfrm>
            <a:off x="110829" y="996292"/>
            <a:ext cx="12054233" cy="5871980"/>
            <a:chOff x="-588124" y="285010"/>
            <a:chExt cx="12348684" cy="6549099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2605648" y="5537866"/>
              <a:ext cx="884298" cy="377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1200" b="1" i="0">
                  <a:latin typeface="Arial Narrow" panose="020B0606020202030204" pitchFamily="34" charset="0"/>
                </a:defRPr>
              </a:lvl1pPr>
            </a:lstStyle>
            <a:p>
              <a:r>
                <a:rPr lang="en-GB" sz="1600" dirty="0">
                  <a:solidFill>
                    <a:srgbClr val="7E0000"/>
                  </a:solidFill>
                </a:rPr>
                <a:t>RISK</a:t>
              </a:r>
              <a:r>
                <a:rPr lang="lv-LV" sz="1600" dirty="0">
                  <a:solidFill>
                    <a:srgbClr val="7E0000"/>
                  </a:solidFill>
                </a:rPr>
                <a:t>I</a:t>
              </a:r>
              <a:endParaRPr lang="en-GB" sz="1600" dirty="0">
                <a:solidFill>
                  <a:srgbClr val="7E0000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693F7E5-BE44-9B59-298F-B4B64BCB55BE}"/>
                </a:ext>
              </a:extLst>
            </p:cNvPr>
            <p:cNvGrpSpPr/>
            <p:nvPr/>
          </p:nvGrpSpPr>
          <p:grpSpPr>
            <a:xfrm>
              <a:off x="-588124" y="285010"/>
              <a:ext cx="12348684" cy="6549099"/>
              <a:chOff x="-395028" y="276583"/>
              <a:chExt cx="12003353" cy="6549099"/>
            </a:xfrm>
          </p:grpSpPr>
          <p:cxnSp>
            <p:nvCxnSpPr>
              <p:cNvPr id="78" name="Connettore 2 77"/>
              <p:cNvCxnSpPr>
                <a:cxnSpLocks/>
              </p:cNvCxnSpPr>
              <p:nvPr/>
            </p:nvCxnSpPr>
            <p:spPr>
              <a:xfrm>
                <a:off x="1983662" y="6021432"/>
                <a:ext cx="1378365" cy="0"/>
              </a:xfrm>
              <a:prstGeom prst="straightConnector1">
                <a:avLst/>
              </a:prstGeom>
              <a:ln w="38100">
                <a:solidFill>
                  <a:srgbClr val="E2D7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2 68"/>
              <p:cNvCxnSpPr>
                <a:cxnSpLocks/>
              </p:cNvCxnSpPr>
              <p:nvPr/>
            </p:nvCxnSpPr>
            <p:spPr>
              <a:xfrm flipH="1">
                <a:off x="7251250" y="6000164"/>
                <a:ext cx="2301536" cy="21268"/>
              </a:xfrm>
              <a:prstGeom prst="straightConnector1">
                <a:avLst/>
              </a:prstGeom>
              <a:ln w="38100">
                <a:solidFill>
                  <a:srgbClr val="A5C73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2 35"/>
              <p:cNvCxnSpPr>
                <a:cxnSpLocks/>
                <a:endCxn id="70" idx="0"/>
              </p:cNvCxnSpPr>
              <p:nvPr/>
            </p:nvCxnSpPr>
            <p:spPr>
              <a:xfrm>
                <a:off x="5194790" y="4486402"/>
                <a:ext cx="47585" cy="12593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ttangolo arrotondato 1"/>
              <p:cNvSpPr/>
              <p:nvPr/>
            </p:nvSpPr>
            <p:spPr>
              <a:xfrm>
                <a:off x="8086537" y="489201"/>
                <a:ext cx="3521788" cy="5763937"/>
              </a:xfrm>
              <a:prstGeom prst="roundRect">
                <a:avLst>
                  <a:gd name="adj" fmla="val 7096"/>
                </a:avLst>
              </a:prstGeom>
              <a:solidFill>
                <a:srgbClr val="F3F8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1171746" y="512717"/>
                <a:ext cx="1768336" cy="652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1200" b="1" i="0">
                    <a:latin typeface="Arial Narrow" panose="020B0606020202030204" pitchFamily="34" charset="0"/>
                  </a:defRPr>
                </a:lvl1pPr>
              </a:lstStyle>
              <a:p>
                <a:pPr algn="l"/>
                <a:r>
                  <a:rPr lang="lv-LV" sz="1600" dirty="0">
                    <a:solidFill>
                      <a:schemeClr val="accent5">
                        <a:lumMod val="50000"/>
                      </a:schemeClr>
                    </a:solidFill>
                  </a:rPr>
                  <a:t>Apdraudējuma</a:t>
                </a:r>
              </a:p>
              <a:p>
                <a:pPr algn="l"/>
                <a:r>
                  <a:rPr lang="lv-LV" sz="1600" dirty="0">
                    <a:solidFill>
                      <a:schemeClr val="accent5">
                        <a:lumMod val="50000"/>
                      </a:schemeClr>
                    </a:solidFill>
                  </a:rPr>
                  <a:t>mainīgie faktori</a:t>
                </a:r>
                <a:endParaRPr lang="en-GB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539539" y="2131310"/>
                <a:ext cx="2041711" cy="377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>
                  <a:defRPr sz="1200" b="1" i="0">
                    <a:latin typeface="Arial Narrow" panose="020B0606020202030204" pitchFamily="34" charset="0"/>
                  </a:defRPr>
                </a:lvl1pPr>
              </a:lstStyle>
              <a:p>
                <a:r>
                  <a:rPr lang="lv-LV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RADĪTĀS </a:t>
                </a: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  <a:r>
                  <a:rPr lang="lv-LV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ETEKMES</a:t>
                </a:r>
                <a:endPara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8163262" y="2207637"/>
                <a:ext cx="1623146" cy="1544704"/>
              </a:xfrm>
              <a:prstGeom prst="rect">
                <a:avLst/>
              </a:prstGeom>
              <a:solidFill>
                <a:srgbClr val="E2EDBD"/>
              </a:solidFill>
              <a:ln>
                <a:solidFill>
                  <a:srgbClr val="C39BE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latin typeface="Arial Narrow" panose="020B0606020202030204" pitchFamily="34" charset="0"/>
                  </a:rPr>
                  <a:t>Novecojusi, mazas kapacitātes lietusūdens savākšanas infrastruktūra</a:t>
                </a:r>
              </a:p>
              <a:p>
                <a:endParaRPr lang="en-GB" sz="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-395028" y="3475290"/>
                <a:ext cx="1063928" cy="652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>
                  <a:defRPr sz="1200" b="1" i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lv-LV" sz="1600" dirty="0"/>
                  <a:t>Pakļauti ietekmei</a:t>
                </a:r>
                <a:endParaRPr lang="en-GB" sz="1600" dirty="0"/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9863232" y="1493109"/>
                <a:ext cx="1581764" cy="926822"/>
              </a:xfrm>
              <a:prstGeom prst="rect">
                <a:avLst/>
              </a:prstGeom>
              <a:solidFill>
                <a:srgbClr val="E2EDBD"/>
              </a:solidFill>
              <a:ln>
                <a:solidFill>
                  <a:srgbClr val="F4AD7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Nepietiekama apdrošināšanas prakse</a:t>
                </a:r>
                <a:endParaRPr lang="en-GB" sz="1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9854918" y="3859419"/>
                <a:ext cx="1616220" cy="926822"/>
              </a:xfrm>
              <a:prstGeom prst="rect">
                <a:avLst/>
              </a:prstGeom>
              <a:solidFill>
                <a:srgbClr val="E2EDBD"/>
              </a:solidFill>
              <a:ln>
                <a:solidFill>
                  <a:srgbClr val="F4AD7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Nepietiekams dabā balstīto risinājumu pielietojums</a:t>
                </a:r>
                <a:endParaRPr lang="en-GB" sz="1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8402018" y="791282"/>
                <a:ext cx="1133060" cy="652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>
                  <a:defRPr sz="1200"/>
                </a:lvl1pPr>
              </a:lstStyle>
              <a:p>
                <a:r>
                  <a:rPr lang="lv-LV" sz="1600" i="1" dirty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  <a:t>Jutīgums</a:t>
                </a:r>
              </a:p>
              <a:p>
                <a:endParaRPr lang="en-GB" sz="1600" i="1" dirty="0">
                  <a:solidFill>
                    <a:srgbClr val="7030A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10015770" y="740460"/>
                <a:ext cx="1431760" cy="652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>
                  <a:defRPr sz="1200"/>
                </a:lvl1pPr>
              </a:lstStyle>
              <a:p>
                <a:r>
                  <a:rPr lang="lv-LV" sz="1600" i="1" dirty="0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Pielāgošanās spēju trūkums</a:t>
                </a:r>
                <a:endParaRPr lang="en-GB" sz="1600" i="1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6" name="CasellaDiTesto 75"/>
              <p:cNvSpPr txBox="1"/>
              <p:nvPr/>
            </p:nvSpPr>
            <p:spPr>
              <a:xfrm>
                <a:off x="8195149" y="3804829"/>
                <a:ext cx="1623146" cy="995475"/>
              </a:xfrm>
              <a:prstGeom prst="rect">
                <a:avLst/>
              </a:prstGeom>
              <a:solidFill>
                <a:srgbClr val="E2EDBD"/>
              </a:solidFill>
              <a:ln>
                <a:solidFill>
                  <a:srgbClr val="C39BE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latin typeface="Arial Narrow" panose="020B0606020202030204" pitchFamily="34" charset="0"/>
                  </a:rPr>
                  <a:t>Aizsērējušas meliorācijas sistēmas</a:t>
                </a:r>
              </a:p>
              <a:p>
                <a:endParaRPr lang="en-GB" sz="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0" name="Rettangolo arrotondato 69"/>
              <p:cNvSpPr/>
              <p:nvPr/>
            </p:nvSpPr>
            <p:spPr>
              <a:xfrm>
                <a:off x="3321715" y="5745742"/>
                <a:ext cx="3841319" cy="1079940"/>
              </a:xfrm>
              <a:prstGeom prst="roundRect">
                <a:avLst>
                  <a:gd name="adj" fmla="val 20823"/>
                </a:avLst>
              </a:prstGeom>
              <a:solidFill>
                <a:srgbClr val="7E000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lv-LV" sz="1600" b="1" dirty="0">
                    <a:solidFill>
                      <a:schemeClr val="bg1"/>
                    </a:solidFill>
                    <a:latin typeface="Arial Narrow"/>
                  </a:rPr>
                  <a:t>Plūdu radīti zaudējumi lauksaimniecībai, infrastruktūrai, apdzīvotajām vietām un iedzīvotājiem</a:t>
                </a:r>
                <a:endParaRPr lang="en-US" sz="1600" b="1" dirty="0">
                  <a:solidFill>
                    <a:schemeClr val="bg1"/>
                  </a:solidFill>
                  <a:latin typeface="Arial Narrow"/>
                </a:endParaRPr>
              </a:p>
            </p:txBody>
          </p:sp>
          <p:sp>
            <p:nvSpPr>
              <p:cNvPr id="87" name="CasellaDiTesto 86"/>
              <p:cNvSpPr txBox="1"/>
              <p:nvPr/>
            </p:nvSpPr>
            <p:spPr>
              <a:xfrm>
                <a:off x="9887383" y="4884807"/>
                <a:ext cx="1557613" cy="1544704"/>
              </a:xfrm>
              <a:prstGeom prst="rect">
                <a:avLst/>
              </a:prstGeom>
              <a:solidFill>
                <a:srgbClr val="E2EDBD"/>
              </a:solidFill>
              <a:ln>
                <a:solidFill>
                  <a:srgbClr val="F4AD7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Nepietiekams būvniecības atļauju izsniegšanas  regulējums</a:t>
                </a:r>
              </a:p>
              <a:p>
                <a:endParaRPr lang="en-GB" sz="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0" name="CasellaDiTesto 59"/>
              <p:cNvSpPr txBox="1"/>
              <p:nvPr/>
            </p:nvSpPr>
            <p:spPr>
              <a:xfrm>
                <a:off x="8224429" y="4922571"/>
                <a:ext cx="1557613" cy="926822"/>
              </a:xfrm>
              <a:prstGeom prst="rect">
                <a:avLst/>
              </a:prstGeom>
              <a:solidFill>
                <a:srgbClr val="E2EDBD"/>
              </a:solidFill>
              <a:ln>
                <a:solidFill>
                  <a:srgbClr val="C39BE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latin typeface="Arial Narrow" panose="020B0606020202030204" pitchFamily="34" charset="0"/>
                  </a:rPr>
                  <a:t>Ēkas applūstošajās teritorijās</a:t>
                </a:r>
                <a:endParaRPr lang="en-GB" sz="1600" dirty="0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40C24FA-EC02-0D3D-5E2C-FCC50D5D5DBD}"/>
                  </a:ext>
                </a:extLst>
              </p:cNvPr>
              <p:cNvGrpSpPr/>
              <p:nvPr/>
            </p:nvGrpSpPr>
            <p:grpSpPr>
              <a:xfrm>
                <a:off x="2628172" y="276583"/>
                <a:ext cx="5152689" cy="5138114"/>
                <a:chOff x="2466278" y="789706"/>
                <a:chExt cx="5152689" cy="5138114"/>
              </a:xfrm>
            </p:grpSpPr>
            <p:sp>
              <p:nvSpPr>
                <p:cNvPr id="55" name="Rettangolo arrotondato 54"/>
                <p:cNvSpPr/>
                <p:nvPr/>
              </p:nvSpPr>
              <p:spPr>
                <a:xfrm>
                  <a:off x="2466278" y="2503881"/>
                  <a:ext cx="5123768" cy="3423939"/>
                </a:xfrm>
                <a:prstGeom prst="roundRect">
                  <a:avLst>
                    <a:gd name="adj" fmla="val 850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" name="CasellaDiTesto 16"/>
                <p:cNvSpPr txBox="1"/>
                <p:nvPr/>
              </p:nvSpPr>
              <p:spPr>
                <a:xfrm>
                  <a:off x="2612567" y="5237031"/>
                  <a:ext cx="2321625" cy="37759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>
                    <a:defRPr sz="1200">
                      <a:latin typeface="Arial Narrow" panose="020B0606020202030204" pitchFamily="34" charset="0"/>
                    </a:defRPr>
                  </a:lvl1pPr>
                </a:lstStyle>
                <a:p>
                  <a:pPr algn="ctr"/>
                  <a:r>
                    <a:rPr lang="lv-LV" sz="1600" dirty="0"/>
                    <a:t>Uzņēmējdarbības traucējumi </a:t>
                  </a:r>
                </a:p>
              </p:txBody>
            </p:sp>
            <p:sp>
              <p:nvSpPr>
                <p:cNvPr id="58" name="Rettangolo arrotondato 57"/>
                <p:cNvSpPr/>
                <p:nvPr/>
              </p:nvSpPr>
              <p:spPr>
                <a:xfrm>
                  <a:off x="2495199" y="789706"/>
                  <a:ext cx="5123768" cy="1607752"/>
                </a:xfrm>
                <a:prstGeom prst="roundRect">
                  <a:avLst>
                    <a:gd name="adj" fmla="val 14255"/>
                  </a:avLst>
                </a:prstGeom>
                <a:solidFill>
                  <a:srgbClr val="D0D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63" name="Connettore 2 62"/>
                <p:cNvCxnSpPr>
                  <a:cxnSpLocks/>
                </p:cNvCxnSpPr>
                <p:nvPr/>
              </p:nvCxnSpPr>
              <p:spPr>
                <a:xfrm>
                  <a:off x="5551089" y="1714014"/>
                  <a:ext cx="0" cy="847374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CasellaDiTesto 5"/>
                <p:cNvSpPr txBox="1"/>
                <p:nvPr/>
              </p:nvSpPr>
              <p:spPr>
                <a:xfrm>
                  <a:off x="5252046" y="1630510"/>
                  <a:ext cx="2232899" cy="652207"/>
                </a:xfrm>
                <a:prstGeom prst="rect">
                  <a:avLst/>
                </a:prstGeom>
                <a:solidFill>
                  <a:srgbClr val="E8EEF8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600" dirty="0">
                      <a:solidFill>
                        <a:srgbClr val="172949"/>
                      </a:solidFill>
                      <a:latin typeface="Arial Narrow" panose="020B0606020202030204" pitchFamily="34" charset="0"/>
                    </a:rPr>
                    <a:t>Paaugstināts ūdenslīmenis upēs</a:t>
                  </a:r>
                  <a:endParaRPr lang="en-GB" sz="1600" dirty="0">
                    <a:solidFill>
                      <a:srgbClr val="172949"/>
                    </a:solidFill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75" name="Connettore 2 74"/>
                <p:cNvCxnSpPr/>
                <p:nvPr/>
              </p:nvCxnSpPr>
              <p:spPr>
                <a:xfrm>
                  <a:off x="5972433" y="1269078"/>
                  <a:ext cx="0" cy="383750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CasellaDiTesto 66"/>
                <p:cNvSpPr txBox="1"/>
                <p:nvPr/>
              </p:nvSpPr>
              <p:spPr>
                <a:xfrm>
                  <a:off x="5201690" y="882230"/>
                  <a:ext cx="2302366" cy="652207"/>
                </a:xfrm>
                <a:prstGeom prst="rect">
                  <a:avLst/>
                </a:prstGeom>
                <a:solidFill>
                  <a:srgbClr val="E8EEF8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>
                    <a:defRPr sz="1200">
                      <a:solidFill>
                        <a:srgbClr val="172949"/>
                      </a:solidFill>
                      <a:latin typeface="Arial Narrow" panose="020B0606020202030204" pitchFamily="34" charset="0"/>
                    </a:defRPr>
                  </a:lvl1pPr>
                </a:lstStyle>
                <a:p>
                  <a:r>
                    <a:rPr lang="lv-LV" sz="1600" dirty="0"/>
                    <a:t>Intensīvu lietusgāžu palielināšanās</a:t>
                  </a:r>
                  <a:endParaRPr lang="en-GB" sz="1600" dirty="0"/>
                </a:p>
              </p:txBody>
            </p:sp>
            <p:sp>
              <p:nvSpPr>
                <p:cNvPr id="82" name="CasellaDiTesto 81"/>
                <p:cNvSpPr txBox="1"/>
                <p:nvPr/>
              </p:nvSpPr>
              <p:spPr>
                <a:xfrm>
                  <a:off x="5145524" y="2664601"/>
                  <a:ext cx="1943832" cy="4015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1600" dirty="0">
                      <a:latin typeface="Arial Narrow" panose="020B0606020202030204" pitchFamily="34" charset="0"/>
                    </a:rPr>
                    <a:t>Lietusgāžu izraisīti plūdi</a:t>
                  </a:r>
                </a:p>
              </p:txBody>
            </p:sp>
            <p:cxnSp>
              <p:nvCxnSpPr>
                <p:cNvPr id="64" name="Connettore 2 63"/>
                <p:cNvCxnSpPr>
                  <a:cxnSpLocks/>
                  <a:endCxn id="54" idx="0"/>
                </p:cNvCxnSpPr>
                <p:nvPr/>
              </p:nvCxnSpPr>
              <p:spPr>
                <a:xfrm flipH="1">
                  <a:off x="3800833" y="1253583"/>
                  <a:ext cx="58318" cy="491628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CasellaDiTesto 3"/>
                <p:cNvSpPr txBox="1"/>
                <p:nvPr/>
              </p:nvSpPr>
              <p:spPr>
                <a:xfrm>
                  <a:off x="2612567" y="911442"/>
                  <a:ext cx="1857783" cy="652207"/>
                </a:xfrm>
                <a:prstGeom prst="rect">
                  <a:avLst/>
                </a:prstGeom>
                <a:solidFill>
                  <a:srgbClr val="E8EEF8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600" dirty="0">
                      <a:solidFill>
                        <a:srgbClr val="172949"/>
                      </a:solidFill>
                      <a:latin typeface="Arial Narrow" panose="020B0606020202030204" pitchFamily="34" charset="0"/>
                    </a:rPr>
                    <a:t>Temperatūras paaugstināšanās</a:t>
                  </a:r>
                  <a:endParaRPr lang="en-GB" sz="1600" dirty="0">
                    <a:solidFill>
                      <a:srgbClr val="172949"/>
                    </a:solidFill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66" name="Connettore 2 65"/>
                <p:cNvCxnSpPr>
                  <a:cxnSpLocks/>
                </p:cNvCxnSpPr>
                <p:nvPr/>
              </p:nvCxnSpPr>
              <p:spPr>
                <a:xfrm>
                  <a:off x="4934194" y="1874923"/>
                  <a:ext cx="298131" cy="0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CasellaDiTesto 53"/>
                <p:cNvSpPr txBox="1"/>
                <p:nvPr/>
              </p:nvSpPr>
              <p:spPr>
                <a:xfrm>
                  <a:off x="2612567" y="1745211"/>
                  <a:ext cx="2376531" cy="377594"/>
                </a:xfrm>
                <a:prstGeom prst="rect">
                  <a:avLst/>
                </a:prstGeom>
                <a:solidFill>
                  <a:srgbClr val="E8EEF8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600" dirty="0">
                      <a:solidFill>
                        <a:srgbClr val="172949"/>
                      </a:solidFill>
                      <a:latin typeface="Arial Narrow" panose="020B0606020202030204" pitchFamily="34" charset="0"/>
                    </a:rPr>
                    <a:t>Sniega, ledus kušana</a:t>
                  </a:r>
                  <a:endParaRPr lang="en-GB" sz="1600" dirty="0">
                    <a:solidFill>
                      <a:srgbClr val="172949"/>
                    </a:solidFill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77" name="Connettore 2 76"/>
                <p:cNvCxnSpPr/>
                <p:nvPr/>
              </p:nvCxnSpPr>
              <p:spPr>
                <a:xfrm>
                  <a:off x="7065750" y="1322379"/>
                  <a:ext cx="0" cy="1201375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Rettangolo 2"/>
                <p:cNvSpPr/>
                <p:nvPr/>
              </p:nvSpPr>
              <p:spPr>
                <a:xfrm>
                  <a:off x="2639108" y="2639244"/>
                  <a:ext cx="2259232" cy="4015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1600" dirty="0">
                      <a:latin typeface="Arial Narrow" panose="020B0606020202030204" pitchFamily="34" charset="0"/>
                    </a:rPr>
                    <a:t>Upju pali</a:t>
                  </a:r>
                </a:p>
              </p:txBody>
            </p:sp>
            <p:sp>
              <p:nvSpPr>
                <p:cNvPr id="57" name="CasellaDiTesto 56"/>
                <p:cNvSpPr txBox="1"/>
                <p:nvPr/>
              </p:nvSpPr>
              <p:spPr>
                <a:xfrm>
                  <a:off x="2639108" y="3250309"/>
                  <a:ext cx="4845837" cy="181931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lv-LV" sz="1600" dirty="0">
                      <a:latin typeface="Arial Narrow" panose="020B0606020202030204" pitchFamily="34" charset="0"/>
                    </a:rPr>
                    <a:t>Transporta darbības traucējumi</a:t>
                  </a:r>
                  <a:endParaRPr lang="en-US" sz="1600" dirty="0">
                    <a:latin typeface="Arial Narrow" panose="020B0606020202030204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lv-LV" sz="1600" dirty="0">
                      <a:latin typeface="Arial Narrow" panose="020B0606020202030204" pitchFamily="34" charset="0"/>
                    </a:rPr>
                    <a:t>Bojājumi ēkām</a:t>
                  </a:r>
                  <a:endParaRPr lang="en-US" sz="1600" dirty="0">
                    <a:latin typeface="Arial Narrow" panose="020B0606020202030204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lv-LV" sz="1600" dirty="0">
                      <a:latin typeface="Arial Narrow" panose="020B0606020202030204" pitchFamily="34" charset="0"/>
                    </a:rPr>
                    <a:t>Ielu un ceļu segumu bojājumi</a:t>
                  </a:r>
                  <a:endParaRPr lang="en-US" sz="1600" dirty="0">
                    <a:latin typeface="Arial Narrow" panose="020B0606020202030204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lv-LV" sz="1600" dirty="0">
                      <a:latin typeface="Arial Narrow" panose="020B0606020202030204" pitchFamily="34" charset="0"/>
                    </a:rPr>
                    <a:t>Pakalpojumu (piem. elektroenerģijas) pārtraukumi</a:t>
                  </a:r>
                  <a:endParaRPr lang="en-US" sz="1600" dirty="0">
                    <a:latin typeface="Arial Narrow" panose="020B0606020202030204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lv-LV" sz="1600" dirty="0">
                      <a:latin typeface="Arial Narrow" panose="020B0606020202030204" pitchFamily="34" charset="0"/>
                    </a:rPr>
                    <a:t>Iedzīvotāju evakuācija, piegādes</a:t>
                  </a:r>
                  <a:r>
                    <a:rPr lang="en-US" sz="1600" dirty="0">
                      <a:latin typeface="Arial Narrow" panose="020B0606020202030204" pitchFamily="34" charset="0"/>
                    </a:rPr>
                    <a:t>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lv-LV" sz="1600" dirty="0">
                      <a:latin typeface="Arial Narrow" panose="020B0606020202030204" pitchFamily="34" charset="0"/>
                    </a:rPr>
                    <a:t>Kultūraugu zaudējumi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endParaRPr lang="en-US" sz="400" dirty="0"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12" name="Connettore 2 58">
                  <a:extLst>
                    <a:ext uri="{FF2B5EF4-FFF2-40B4-BE49-F238E27FC236}">
                      <a16:creationId xmlns:a16="http://schemas.microsoft.com/office/drawing/2014/main" id="{844BB382-31BE-7745-069C-F5C7DFFBB6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85376" y="3038533"/>
                  <a:ext cx="0" cy="23458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ttore 2 58">
                  <a:extLst>
                    <a:ext uri="{FF2B5EF4-FFF2-40B4-BE49-F238E27FC236}">
                      <a16:creationId xmlns:a16="http://schemas.microsoft.com/office/drawing/2014/main" id="{48078CEC-60E7-287A-B544-04D6163CE4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85376" y="5036454"/>
                  <a:ext cx="9644" cy="17822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ttore 2 58">
                  <a:extLst>
                    <a:ext uri="{FF2B5EF4-FFF2-40B4-BE49-F238E27FC236}">
                      <a16:creationId xmlns:a16="http://schemas.microsoft.com/office/drawing/2014/main" id="{249CDCD5-BF75-4FB6-F5EC-4783888D63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9861" y="4936450"/>
                  <a:ext cx="0" cy="1762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CasellaDiTesto 79">
                  <a:extLst>
                    <a:ext uri="{FF2B5EF4-FFF2-40B4-BE49-F238E27FC236}">
                      <a16:creationId xmlns:a16="http://schemas.microsoft.com/office/drawing/2014/main" id="{CF386E3E-74C7-5DC0-4B5D-86FEBA092CE1}"/>
                    </a:ext>
                  </a:extLst>
                </p:cNvPr>
                <p:cNvSpPr txBox="1"/>
                <p:nvPr/>
              </p:nvSpPr>
              <p:spPr>
                <a:xfrm>
                  <a:off x="5063368" y="5153479"/>
                  <a:ext cx="2421577" cy="6522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600" dirty="0">
                      <a:latin typeface="Arial Narrow" panose="020B0606020202030204" pitchFamily="34" charset="0"/>
                    </a:rPr>
                    <a:t>Slodze glābšanas/ sociālajiem  dienestiem</a:t>
                  </a:r>
                  <a:endParaRPr lang="en-US" sz="1600" dirty="0"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51" name="Connettore 2 58">
                  <a:extLst>
                    <a:ext uri="{FF2B5EF4-FFF2-40B4-BE49-F238E27FC236}">
                      <a16:creationId xmlns:a16="http://schemas.microsoft.com/office/drawing/2014/main" id="{6255FB04-AB26-A6B6-3CBF-DB9CDDEFC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2271" y="3038533"/>
                  <a:ext cx="0" cy="23458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020E7FA-7870-4658-C830-214E4B445BA6}"/>
                  </a:ext>
                </a:extLst>
              </p:cNvPr>
              <p:cNvGrpSpPr/>
              <p:nvPr/>
            </p:nvGrpSpPr>
            <p:grpSpPr>
              <a:xfrm>
                <a:off x="539538" y="2764742"/>
                <a:ext cx="1754037" cy="3488396"/>
                <a:chOff x="530555" y="3019886"/>
                <a:chExt cx="1754037" cy="3488396"/>
              </a:xfrm>
            </p:grpSpPr>
            <p:sp>
              <p:nvSpPr>
                <p:cNvPr id="71" name="Rettangolo arrotondato 70"/>
                <p:cNvSpPr/>
                <p:nvPr/>
              </p:nvSpPr>
              <p:spPr>
                <a:xfrm>
                  <a:off x="530555" y="3019886"/>
                  <a:ext cx="1754037" cy="3488396"/>
                </a:xfrm>
                <a:prstGeom prst="roundRect">
                  <a:avLst>
                    <a:gd name="adj" fmla="val 8504"/>
                  </a:avLst>
                </a:prstGeom>
                <a:solidFill>
                  <a:srgbClr val="F7F0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>
                  <a:off x="615524" y="3156733"/>
                  <a:ext cx="1541466" cy="652207"/>
                </a:xfrm>
                <a:prstGeom prst="rect">
                  <a:avLst/>
                </a:prstGeom>
                <a:solidFill>
                  <a:srgbClr val="FBF7E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600" dirty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</a:rPr>
                    <a:t>Lauksaimniecības zemes</a:t>
                  </a:r>
                  <a:endParaRPr lang="en-GB" sz="1600" dirty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" name="CasellaDiTesto 24"/>
                <p:cNvSpPr txBox="1"/>
                <p:nvPr/>
              </p:nvSpPr>
              <p:spPr>
                <a:xfrm>
                  <a:off x="615524" y="5144667"/>
                  <a:ext cx="1541466" cy="926822"/>
                </a:xfrm>
                <a:prstGeom prst="rect">
                  <a:avLst/>
                </a:prstGeom>
                <a:solidFill>
                  <a:srgbClr val="FBF7E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600" dirty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</a:rPr>
                    <a:t>Ciemati/iedzīvotāji applūstošajās teritorijās</a:t>
                  </a:r>
                  <a:endParaRPr lang="en-GB" sz="1600" dirty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74" name="CasellaDiTesto 73"/>
                <p:cNvSpPr txBox="1"/>
                <p:nvPr/>
              </p:nvSpPr>
              <p:spPr>
                <a:xfrm>
                  <a:off x="632577" y="3969130"/>
                  <a:ext cx="1541466" cy="377594"/>
                </a:xfrm>
                <a:prstGeom prst="rect">
                  <a:avLst/>
                </a:prstGeom>
                <a:solidFill>
                  <a:srgbClr val="FBF7E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600" dirty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</a:rPr>
                    <a:t>Infrastruktūra</a:t>
                  </a:r>
                  <a:endParaRPr lang="en-US" sz="1600" dirty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2" name="CasellaDiTesto 60">
                  <a:extLst>
                    <a:ext uri="{FF2B5EF4-FFF2-40B4-BE49-F238E27FC236}">
                      <a16:creationId xmlns:a16="http://schemas.microsoft.com/office/drawing/2014/main" id="{844E6F22-8AF1-1AC7-580D-5B47EB541DF0}"/>
                    </a:ext>
                  </a:extLst>
                </p:cNvPr>
                <p:cNvSpPr txBox="1"/>
                <p:nvPr/>
              </p:nvSpPr>
              <p:spPr>
                <a:xfrm>
                  <a:off x="615630" y="4579101"/>
                  <a:ext cx="1541466" cy="377594"/>
                </a:xfrm>
                <a:prstGeom prst="rect">
                  <a:avLst/>
                </a:prstGeom>
                <a:solidFill>
                  <a:srgbClr val="FBF7E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600" dirty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</a:rPr>
                    <a:t>Ēkas</a:t>
                  </a:r>
                  <a:endParaRPr lang="en-US" sz="1600" dirty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234C6F7-FAC8-497F-3930-BAEE81D952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241"/>
              <a:stretch/>
            </p:blipFill>
            <p:spPr>
              <a:xfrm>
                <a:off x="26722" y="432002"/>
                <a:ext cx="1168368" cy="852781"/>
              </a:xfrm>
              <a:prstGeom prst="rect">
                <a:avLst/>
              </a:prstGeom>
            </p:spPr>
          </p:pic>
          <p:sp>
            <p:nvSpPr>
              <p:cNvPr id="8" name="CasellaDiTesto 20">
                <a:extLst>
                  <a:ext uri="{FF2B5EF4-FFF2-40B4-BE49-F238E27FC236}">
                    <a16:creationId xmlns:a16="http://schemas.microsoft.com/office/drawing/2014/main" id="{CD21B411-A82E-D135-76F9-1142A1A86BDF}"/>
                  </a:ext>
                </a:extLst>
              </p:cNvPr>
              <p:cNvSpPr txBox="1"/>
              <p:nvPr/>
            </p:nvSpPr>
            <p:spPr>
              <a:xfrm>
                <a:off x="8145045" y="1499460"/>
                <a:ext cx="1630249" cy="652207"/>
              </a:xfrm>
              <a:prstGeom prst="rect">
                <a:avLst/>
              </a:prstGeom>
              <a:solidFill>
                <a:srgbClr val="E2EDBD"/>
              </a:solidFill>
              <a:ln>
                <a:solidFill>
                  <a:srgbClr val="C39BE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latin typeface="Arial Narrow" panose="020B0606020202030204" pitchFamily="34" charset="0"/>
                  </a:rPr>
                  <a:t>Lielas monokultūru platības</a:t>
                </a:r>
                <a:endParaRPr lang="en-GB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CasellaDiTesto 25">
                <a:extLst>
                  <a:ext uri="{FF2B5EF4-FFF2-40B4-BE49-F238E27FC236}">
                    <a16:creationId xmlns:a16="http://schemas.microsoft.com/office/drawing/2014/main" id="{7D9B2781-0E23-76BF-1C86-C264D7567DDF}"/>
                  </a:ext>
                </a:extLst>
              </p:cNvPr>
              <p:cNvSpPr txBox="1"/>
              <p:nvPr/>
            </p:nvSpPr>
            <p:spPr>
              <a:xfrm>
                <a:off x="9863232" y="2552990"/>
                <a:ext cx="1608973" cy="1201436"/>
              </a:xfrm>
              <a:prstGeom prst="rect">
                <a:avLst/>
              </a:prstGeom>
              <a:solidFill>
                <a:srgbClr val="E2EDBD"/>
              </a:solidFill>
              <a:ln>
                <a:solidFill>
                  <a:srgbClr val="F4AD7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Nepietiekams agrīnās brīdināšanas sistēmas tvērums</a:t>
                </a:r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6666770" y="5394199"/>
              <a:ext cx="1811492" cy="377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1200" i="1"/>
              </a:lvl1pPr>
            </a:lstStyle>
            <a:p>
              <a:r>
                <a:rPr lang="lv-LV" sz="1600" b="1" i="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IEVAINOJAMĪBA</a:t>
              </a:r>
              <a:endParaRPr lang="en-GB" sz="1600" b="1" i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Title 8">
            <a:extLst>
              <a:ext uri="{FF2B5EF4-FFF2-40B4-BE49-F238E27FC236}">
                <a16:creationId xmlns:a16="http://schemas.microsoft.com/office/drawing/2014/main" id="{B3FFA0AC-525F-3660-441F-5E52AA101659}"/>
              </a:ext>
            </a:extLst>
          </p:cNvPr>
          <p:cNvSpPr txBox="1">
            <a:spLocks/>
          </p:cNvSpPr>
          <p:nvPr/>
        </p:nvSpPr>
        <p:spPr>
          <a:xfrm>
            <a:off x="581280" y="154023"/>
            <a:ext cx="9152697" cy="546667"/>
          </a:xfrm>
          <a:prstGeom prst="rect">
            <a:avLst/>
          </a:prstGeom>
          <a:noFill/>
          <a:effectLst/>
        </p:spPr>
        <p:txBody>
          <a:bodyPr vert="horz" lIns="0" tIns="72000" rIns="0" bIns="0" rtlCol="0" anchor="b" anchorCtr="0">
            <a:noAutofit/>
          </a:bodyPr>
          <a:lstStyle>
            <a:lvl1pPr algn="ctr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1" kern="1200" spc="0" baseline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v-LV" sz="3600" dirty="0"/>
              <a:t>Klimata pārmaiņu risku modelis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821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4309-9AB5-1E6D-B222-3FEB64A8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dirty="0"/>
              <a:t>Kam plūdi nodara postījumus un kādus?</a:t>
            </a:r>
            <a:br>
              <a:rPr lang="lv-LV" sz="2400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C588F-A2BF-05CD-0E71-8563A77D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26" y="1035681"/>
            <a:ext cx="1761897" cy="3127519"/>
          </a:xfrm>
          <a:prstGeom prst="rect">
            <a:avLst/>
          </a:prstGeom>
        </p:spPr>
      </p:pic>
      <p:sp>
        <p:nvSpPr>
          <p:cNvPr id="7" name="Remarka: labā bultiņa 6">
            <a:extLst>
              <a:ext uri="{FF2B5EF4-FFF2-40B4-BE49-F238E27FC236}">
                <a16:creationId xmlns:a16="http://schemas.microsoft.com/office/drawing/2014/main" id="{F409C652-B3B5-1F63-C3B3-A772C6E251D5}"/>
              </a:ext>
            </a:extLst>
          </p:cNvPr>
          <p:cNvSpPr/>
          <p:nvPr/>
        </p:nvSpPr>
        <p:spPr>
          <a:xfrm>
            <a:off x="400600" y="1314990"/>
            <a:ext cx="4233205" cy="1590773"/>
          </a:xfrm>
          <a:prstGeom prst="rightArrowCallout">
            <a:avLst>
              <a:gd name="adj1" fmla="val 21444"/>
              <a:gd name="adj2" fmla="val 25000"/>
              <a:gd name="adj3" fmla="val 25000"/>
              <a:gd name="adj4" fmla="val 64977"/>
            </a:avLst>
          </a:prstGeom>
          <a:solidFill>
            <a:srgbClr val="007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Plūdu apdraudējuma (postījumu) teritoriju kartes - plūdu riskam pakļautās</a:t>
            </a:r>
          </a:p>
          <a:p>
            <a:pPr algn="ctr"/>
            <a:r>
              <a:rPr lang="lv-LV" dirty="0"/>
              <a:t>teritorijas platības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77F22C1E-24B8-3718-1794-77A7DF32D77B}"/>
              </a:ext>
            </a:extLst>
          </p:cNvPr>
          <p:cNvSpPr/>
          <p:nvPr/>
        </p:nvSpPr>
        <p:spPr>
          <a:xfrm>
            <a:off x="8133104" y="1035681"/>
            <a:ext cx="3500487" cy="2018604"/>
          </a:xfrm>
          <a:prstGeom prst="rect">
            <a:avLst/>
          </a:prstGeom>
          <a:solidFill>
            <a:srgbClr val="007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Plūdu riska kartes- attēlo plūdu iespējamās nelabvēlīgās sekas</a:t>
            </a:r>
          </a:p>
        </p:txBody>
      </p:sp>
      <p:sp>
        <p:nvSpPr>
          <p:cNvPr id="9" name="Bultiņa: pa labi 8">
            <a:extLst>
              <a:ext uri="{FF2B5EF4-FFF2-40B4-BE49-F238E27FC236}">
                <a16:creationId xmlns:a16="http://schemas.microsoft.com/office/drawing/2014/main" id="{C24F0AEE-4FDF-B782-12ED-3E69D7FCBFC4}"/>
              </a:ext>
            </a:extLst>
          </p:cNvPr>
          <p:cNvSpPr/>
          <p:nvPr/>
        </p:nvSpPr>
        <p:spPr>
          <a:xfrm>
            <a:off x="6605256" y="1701087"/>
            <a:ext cx="1103233" cy="818577"/>
          </a:xfrm>
          <a:prstGeom prst="rightArrow">
            <a:avLst/>
          </a:prstGeom>
          <a:solidFill>
            <a:srgbClr val="007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6B6C9-EDA5-0C12-C336-1A70488A0D72}"/>
              </a:ext>
            </a:extLst>
          </p:cNvPr>
          <p:cNvSpPr txBox="1"/>
          <p:nvPr/>
        </p:nvSpPr>
        <p:spPr>
          <a:xfrm>
            <a:off x="400600" y="3213574"/>
            <a:ext cx="41619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lielas varbūtības plūdi – bieži plūdi, kas atkārtojas reizi 10 gados vai biežāk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vidējas varbūtības plūdi – plūdi, kas atkārtojas reizi 100 gados vai retāk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mazas varbūtības plūdi – ārkārtēji, ekstremāli plūdi, kas atkārtojas reizi 200 gados vai retāk</a:t>
            </a:r>
          </a:p>
        </p:txBody>
      </p:sp>
      <p:graphicFrame>
        <p:nvGraphicFramePr>
          <p:cNvPr id="3" name="Tabula 12">
            <a:extLst>
              <a:ext uri="{FF2B5EF4-FFF2-40B4-BE49-F238E27FC236}">
                <a16:creationId xmlns:a16="http://schemas.microsoft.com/office/drawing/2014/main" id="{AEC52B24-2BE2-0CBB-C6ED-3E9350D88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19711"/>
              </p:ext>
            </p:extLst>
          </p:nvPr>
        </p:nvGraphicFramePr>
        <p:xfrm>
          <a:off x="6542176" y="3613727"/>
          <a:ext cx="5542986" cy="2372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09593">
                  <a:extLst>
                    <a:ext uri="{9D8B030D-6E8A-4147-A177-3AD203B41FA5}">
                      <a16:colId xmlns:a16="http://schemas.microsoft.com/office/drawing/2014/main" val="2538600603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3543336462"/>
                    </a:ext>
                  </a:extLst>
                </a:gridCol>
                <a:gridCol w="1461154">
                  <a:extLst>
                    <a:ext uri="{9D8B030D-6E8A-4147-A177-3AD203B41FA5}">
                      <a16:colId xmlns:a16="http://schemas.microsoft.com/office/drawing/2014/main" val="4091733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Indikatori</a:t>
                      </a:r>
                    </a:p>
                  </a:txBody>
                  <a:tcPr>
                    <a:solidFill>
                      <a:srgbClr val="ACC8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10% plūdi</a:t>
                      </a:r>
                    </a:p>
                  </a:txBody>
                  <a:tcPr>
                    <a:solidFill>
                      <a:srgbClr val="ACC8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tx1"/>
                          </a:solidFill>
                        </a:rPr>
                        <a:t>% no Zemgales PR</a:t>
                      </a:r>
                    </a:p>
                  </a:txBody>
                  <a:tcPr>
                    <a:solidFill>
                      <a:srgbClr val="ACC8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1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Iedzīvotāji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15862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51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Ēkas (m</a:t>
                      </a:r>
                      <a:r>
                        <a:rPr lang="lv-LV" baseline="30000" dirty="0"/>
                        <a:t>2</a:t>
                      </a:r>
                      <a:r>
                        <a:rPr lang="lv-LV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324505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0,18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Ceļi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242.33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Aramzeme,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7447,02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7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Applūstošā </a:t>
                      </a:r>
                      <a:r>
                        <a:rPr lang="lv-LV" dirty="0" err="1"/>
                        <a:t>ter</a:t>
                      </a:r>
                      <a:r>
                        <a:rPr lang="lv-LV" dirty="0"/>
                        <a:t>. km</a:t>
                      </a:r>
                      <a:r>
                        <a:rPr lang="lv-LV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298,04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7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60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DCF9-A40E-6411-01AC-4861C5D2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dirty="0"/>
              <a:t>Kādas ir pašreizējās pielāgošanās spējas jeb to trūkumi?</a:t>
            </a:r>
            <a:br>
              <a:rPr lang="lv-LV" sz="2400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78732-562A-6195-B784-EADF6E33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866248"/>
            <a:ext cx="3432345" cy="5121084"/>
          </a:xfrm>
          <a:prstGeom prst="rect">
            <a:avLst/>
          </a:prstGeom>
          <a:ln>
            <a:solidFill>
              <a:srgbClr val="0089C0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BEE6BBA-6EEE-D3E5-DB57-FE0282172391}"/>
              </a:ext>
            </a:extLst>
          </p:cNvPr>
          <p:cNvSpPr/>
          <p:nvPr/>
        </p:nvSpPr>
        <p:spPr>
          <a:xfrm>
            <a:off x="4464251" y="1461388"/>
            <a:ext cx="609600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24626-B5D8-3EEC-DD7E-45225E217BC6}"/>
              </a:ext>
            </a:extLst>
          </p:cNvPr>
          <p:cNvSpPr txBox="1"/>
          <p:nvPr/>
        </p:nvSpPr>
        <p:spPr>
          <a:xfrm>
            <a:off x="5319252" y="857079"/>
            <a:ext cx="6540273" cy="1631216"/>
          </a:xfrm>
          <a:prstGeom prst="rect">
            <a:avLst/>
          </a:prstGeom>
          <a:solidFill>
            <a:srgbClr val="CEE7E8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lv-LV" sz="2000" b="1" noProof="0" dirty="0">
                <a:solidFill>
                  <a:srgbClr val="00B050"/>
                </a:solidFill>
              </a:rPr>
              <a:t>Mērķis</a:t>
            </a:r>
            <a:r>
              <a:rPr lang="en-US" sz="2000" b="1" noProof="0" dirty="0">
                <a:solidFill>
                  <a:srgbClr val="00B050"/>
                </a:solidFill>
              </a:rPr>
              <a:t>: </a:t>
            </a:r>
            <a:r>
              <a:rPr lang="lv-LV" sz="2000" b="0" i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atbalstīt Zemgales reģionu upju plūdu risku un spēcīgu lietusgāžu (pēkšņu plūdu) labākā pārvaldībā, galu galā samazinot applūdušo teritoriju biežumu un apmēru gan lauku (lauksaimniecības) zemēs, gan pilsētu apdzīvotās vietās</a:t>
            </a:r>
            <a:r>
              <a:rPr lang="en-US" sz="2000" b="0" i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. </a:t>
            </a:r>
            <a:endParaRPr lang="lv-LV" sz="20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F474D-AB34-9A0E-7E73-78901F58AE53}"/>
              </a:ext>
            </a:extLst>
          </p:cNvPr>
          <p:cNvSpPr txBox="1"/>
          <p:nvPr/>
        </p:nvSpPr>
        <p:spPr>
          <a:xfrm>
            <a:off x="5319252" y="3021374"/>
            <a:ext cx="6540273" cy="1938992"/>
          </a:xfrm>
          <a:prstGeom prst="rect">
            <a:avLst/>
          </a:prstGeom>
          <a:solidFill>
            <a:srgbClr val="CEE7E8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lv-LV" sz="2000" b="1" noProof="0" dirty="0">
                <a:solidFill>
                  <a:srgbClr val="00B050"/>
                </a:solidFill>
              </a:rPr>
              <a:t>Pasākumu apzināšana un atlase</a:t>
            </a:r>
            <a:r>
              <a:rPr lang="en-US" sz="2000" b="1" noProof="0" dirty="0">
                <a:solidFill>
                  <a:srgbClr val="00B050"/>
                </a:solidFill>
              </a:rPr>
              <a:t>: </a:t>
            </a:r>
            <a:r>
              <a:rPr lang="lv-LV" sz="2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0070C0"/>
                </a:solidFill>
                <a:latin typeface="Calibri" panose="020F0502020204030204" pitchFamily="34" charset="0"/>
              </a:rPr>
              <a:t>«mīkstie» jeb kapacitātes celšanas pasākumi visā Zemgales plānošanas reģionā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«cietie» jeb infrastruktūras pasākumi pilsētvidē lietusgāžu plūdu risku mazināšanā un lauku teritorijās upju palu/lietavu plūdu risku mazināšanā</a:t>
            </a:r>
          </a:p>
        </p:txBody>
      </p:sp>
      <p:sp>
        <p:nvSpPr>
          <p:cNvPr id="8" name="Arrow: Left 5">
            <a:extLst>
              <a:ext uri="{FF2B5EF4-FFF2-40B4-BE49-F238E27FC236}">
                <a16:creationId xmlns:a16="http://schemas.microsoft.com/office/drawing/2014/main" id="{ADA8BC3D-79E1-56AA-38F5-310399F5125A}"/>
              </a:ext>
            </a:extLst>
          </p:cNvPr>
          <p:cNvSpPr/>
          <p:nvPr/>
        </p:nvSpPr>
        <p:spPr>
          <a:xfrm>
            <a:off x="4464251" y="3748554"/>
            <a:ext cx="609600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981D-09D8-7C7D-460D-B1996F89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1" y="942960"/>
            <a:ext cx="4047250" cy="482608"/>
          </a:xfrm>
        </p:spPr>
        <p:txBody>
          <a:bodyPr/>
          <a:lstStyle/>
          <a:p>
            <a:r>
              <a:rPr lang="lv-LV" dirty="0">
                <a:solidFill>
                  <a:srgbClr val="0089C0"/>
                </a:solidFill>
              </a:rPr>
              <a:t>Kapacitātes celšana</a:t>
            </a:r>
            <a:endParaRPr lang="en-GB" u="sng" dirty="0">
              <a:solidFill>
                <a:srgbClr val="0089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29F4-E1E9-0B5F-6D41-743552C26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125" y="1425567"/>
            <a:ext cx="6238875" cy="24606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Vaļējo grāvju un caurteku funkcionalitātes nodrošināšana pilsētvidē</a:t>
            </a:r>
          </a:p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Lietus ūdens kanalizācijas sistēmu un sūknētavu kapacitātes palielināšana</a:t>
            </a:r>
          </a:p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Dabā balstīto risinājumu (mitrāji, lietus dārzi, </a:t>
            </a:r>
            <a:r>
              <a:rPr lang="lv-LV" dirty="0" err="1">
                <a:solidFill>
                  <a:schemeClr val="tx1">
                    <a:lumMod val="50000"/>
                  </a:schemeClr>
                </a:solidFill>
              </a:rPr>
              <a:t>ievalkas</a:t>
            </a:r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, infiltrācija u.c.) piemērošana</a:t>
            </a:r>
          </a:p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Ūdens caurlaidīgu ielas segumu izmantošana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DEE49A-C398-25E6-5B40-9DCE4BED4E77}"/>
              </a:ext>
            </a:extLst>
          </p:cNvPr>
          <p:cNvSpPr txBox="1">
            <a:spLocks/>
          </p:cNvSpPr>
          <p:nvPr/>
        </p:nvSpPr>
        <p:spPr>
          <a:xfrm>
            <a:off x="620000" y="146344"/>
            <a:ext cx="5580776" cy="823373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1" kern="1200" spc="0" baseline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v-LV" sz="3200" dirty="0"/>
              <a:t>Identificētie pasākumi</a:t>
            </a:r>
            <a:endParaRPr lang="en-GB" sz="3200" u="sng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9E41A3-D288-1171-E98C-41DCFDE8FCD5}"/>
              </a:ext>
            </a:extLst>
          </p:cNvPr>
          <p:cNvSpPr txBox="1">
            <a:spLocks/>
          </p:cNvSpPr>
          <p:nvPr/>
        </p:nvSpPr>
        <p:spPr>
          <a:xfrm>
            <a:off x="406125" y="1734598"/>
            <a:ext cx="4432575" cy="41751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12738" indent="-312738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27063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90588" indent="-263525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12838" indent="-22225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290638" indent="-17780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•"/>
              <a:tabLst/>
              <a:defRPr sz="1000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Plūdu agrīnās brīdināšanas sistēmas optimizācija</a:t>
            </a:r>
          </a:p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Iedzīvotāju apziņas paaugstināšana par rīcību plūdu gadījumā  (t.sk. ziņošana par postījumiem) </a:t>
            </a:r>
          </a:p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Atbildīgo institūciju rīcību efektivitātes uzlabošana plūdu riska gadījumos </a:t>
            </a:r>
          </a:p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Ierobežojumu noteikšana būvniecībai applūstošajās teritorijās</a:t>
            </a:r>
          </a:p>
          <a:p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Plūdu riska fonda izveidošana lauksaimniekiem</a:t>
            </a:r>
          </a:p>
          <a:p>
            <a:endParaRPr lang="lv-LV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D257AD-B0F5-18C1-3E88-5FCDA9B2BF10}"/>
              </a:ext>
            </a:extLst>
          </p:cNvPr>
          <p:cNvSpPr txBox="1">
            <a:spLocks/>
          </p:cNvSpPr>
          <p:nvPr/>
        </p:nvSpPr>
        <p:spPr>
          <a:xfrm>
            <a:off x="6667937" y="555609"/>
            <a:ext cx="3151463" cy="482608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1" kern="1200" spc="0" baseline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v-LV" dirty="0">
                <a:solidFill>
                  <a:srgbClr val="0089C0"/>
                </a:solidFill>
              </a:rPr>
              <a:t>Pilsētvides pasākumi</a:t>
            </a:r>
            <a:endParaRPr lang="en-GB" u="sng" dirty="0">
              <a:solidFill>
                <a:srgbClr val="0089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DA2F50-91A4-4394-736E-D11127348AC4}"/>
              </a:ext>
            </a:extLst>
          </p:cNvPr>
          <p:cNvSpPr txBox="1">
            <a:spLocks/>
          </p:cNvSpPr>
          <p:nvPr/>
        </p:nvSpPr>
        <p:spPr>
          <a:xfrm>
            <a:off x="5572125" y="3993473"/>
            <a:ext cx="4047250" cy="482608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1" kern="1200" spc="0" baseline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v-LV" dirty="0">
                <a:solidFill>
                  <a:srgbClr val="0089C0"/>
                </a:solidFill>
              </a:rPr>
              <a:t>Lauku vides pasākumi</a:t>
            </a:r>
            <a:endParaRPr lang="en-GB" u="sng" dirty="0">
              <a:solidFill>
                <a:srgbClr val="0089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42201-A206-BC32-BDA9-05393F515515}"/>
              </a:ext>
            </a:extLst>
          </p:cNvPr>
          <p:cNvSpPr txBox="1"/>
          <p:nvPr/>
        </p:nvSpPr>
        <p:spPr>
          <a:xfrm>
            <a:off x="5638800" y="4583354"/>
            <a:ext cx="6172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Meliorācijas sistēmu funkcionalitātes uzlabošana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Dabā balstītie risinājumi (zaļā infrastruktūra) ūdens aizturei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</a:rPr>
              <a:t>Upju gultnes tīrīšana, lai nodrošinātu ūdens caurteci</a:t>
            </a:r>
          </a:p>
        </p:txBody>
      </p:sp>
    </p:spTree>
    <p:extLst>
      <p:ext uri="{BB962C8B-B14F-4D97-AF65-F5344CB8AC3E}">
        <p14:creationId xmlns:p14="http://schemas.microsoft.com/office/powerpoint/2010/main" val="258979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2EA8E-624D-5944-AA2B-024D9A9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noProof="0" dirty="0"/>
              <a:t>Pielāgošanās iespējas</a:t>
            </a:r>
            <a:r>
              <a:rPr lang="en-US" sz="2800" noProof="0" dirty="0"/>
              <a:t>: </a:t>
            </a:r>
            <a:r>
              <a:rPr lang="lv-LV" sz="2800" noProof="0" dirty="0"/>
              <a:t>novērtēšana pēc vienotiem kritērijiem</a:t>
            </a:r>
            <a:endParaRPr lang="en-US" sz="2800" noProof="0" dirty="0"/>
          </a:p>
        </p:txBody>
      </p:sp>
      <p:pic>
        <p:nvPicPr>
          <p:cNvPr id="2050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D3361C4-3171-BD28-A3CD-5793DAE6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0" y="1427253"/>
            <a:ext cx="3085669" cy="18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61C878AE-6757-A7BA-93F7-A52784AB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8" y="3304719"/>
            <a:ext cx="3028950" cy="19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ultiņa: pa labi 7">
            <a:extLst>
              <a:ext uri="{FF2B5EF4-FFF2-40B4-BE49-F238E27FC236}">
                <a16:creationId xmlns:a16="http://schemas.microsoft.com/office/drawing/2014/main" id="{6A244A8F-D4CA-6E68-D362-F8A197A1D855}"/>
              </a:ext>
            </a:extLst>
          </p:cNvPr>
          <p:cNvSpPr/>
          <p:nvPr/>
        </p:nvSpPr>
        <p:spPr>
          <a:xfrm>
            <a:off x="3475588" y="3085500"/>
            <a:ext cx="268813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ECE9F-DCA1-9EF9-DA37-AB32752B3407}"/>
              </a:ext>
            </a:extLst>
          </p:cNvPr>
          <p:cNvSpPr txBox="1"/>
          <p:nvPr/>
        </p:nvSpPr>
        <p:spPr>
          <a:xfrm>
            <a:off x="355601" y="5268824"/>
            <a:ext cx="11836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noProof="0" dirty="0"/>
              <a:t>Vērtēšanā iesaistītās ieinteresētās puses: vietējās pašvaldības, Zemgales plānošanas reģions, Zemgales Enerģētikas aģentūra, NVO, Klimata un enerģētikas ministrija, Latvijas dzīvības zinātņu un tehnoloģiju universitāte, Jelgavas Digitālais centrs</a:t>
            </a:r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2DC8-9965-116F-FC70-F3586326E8A7}"/>
              </a:ext>
            </a:extLst>
          </p:cNvPr>
          <p:cNvSpPr txBox="1"/>
          <p:nvPr/>
        </p:nvSpPr>
        <p:spPr>
          <a:xfrm>
            <a:off x="348134" y="1057746"/>
            <a:ext cx="3297479" cy="323606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lv-LV" sz="1400" b="1" noProof="0" dirty="0"/>
              <a:t>Individuāli iesaistīto pušu vērtējumi </a:t>
            </a:r>
            <a:endParaRPr lang="en-US" sz="1400" b="1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47C34-2075-3A08-0FE5-02CA8E4C2CD4}"/>
              </a:ext>
            </a:extLst>
          </p:cNvPr>
          <p:cNvSpPr txBox="1"/>
          <p:nvPr/>
        </p:nvSpPr>
        <p:spPr>
          <a:xfrm>
            <a:off x="5005903" y="1781476"/>
            <a:ext cx="1577392" cy="323606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lv-LV" sz="1400" b="1" noProof="0" dirty="0"/>
              <a:t>Vidējās vērtības</a:t>
            </a:r>
            <a:endParaRPr lang="en-US" sz="1400" b="1" noProof="0" dirty="0"/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6B8770CD-73E2-9DD6-3936-10E563CA4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762" y="2292623"/>
            <a:ext cx="3779132" cy="1965272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7833D5F4-83A7-ADC6-89AA-82E680D1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306" y="1568432"/>
            <a:ext cx="3877215" cy="3034135"/>
          </a:xfrm>
          <a:prstGeom prst="rect">
            <a:avLst/>
          </a:prstGeom>
        </p:spPr>
      </p:pic>
      <p:sp>
        <p:nvSpPr>
          <p:cNvPr id="16" name="Bultiņa: pa labi 15">
            <a:extLst>
              <a:ext uri="{FF2B5EF4-FFF2-40B4-BE49-F238E27FC236}">
                <a16:creationId xmlns:a16="http://schemas.microsoft.com/office/drawing/2014/main" id="{D00601EE-FC92-EF85-7B3E-9F83930F4A95}"/>
              </a:ext>
            </a:extLst>
          </p:cNvPr>
          <p:cNvSpPr/>
          <p:nvPr/>
        </p:nvSpPr>
        <p:spPr>
          <a:xfrm>
            <a:off x="7678693" y="3015891"/>
            <a:ext cx="268813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DD7A3-DF36-BF2D-A0E9-74C75E6CC4D5}"/>
              </a:ext>
            </a:extLst>
          </p:cNvPr>
          <p:cNvSpPr txBox="1"/>
          <p:nvPr/>
        </p:nvSpPr>
        <p:spPr>
          <a:xfrm>
            <a:off x="8279464" y="1073501"/>
            <a:ext cx="3576401" cy="323606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lv-LV" sz="1400" b="1" noProof="0" dirty="0"/>
              <a:t>Literatūras avoti un ekspertu zināšanas</a:t>
            </a:r>
            <a:endParaRPr lang="en-US" sz="1400" b="1" noProof="0" dirty="0"/>
          </a:p>
        </p:txBody>
      </p:sp>
    </p:spTree>
    <p:extLst>
      <p:ext uri="{BB962C8B-B14F-4D97-AF65-F5344CB8AC3E}">
        <p14:creationId xmlns:p14="http://schemas.microsoft.com/office/powerpoint/2010/main" val="42685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FB61FB-5844-AE4A-AA80-8B394080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Pasākumu efektu modelēšana un novērtēšana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4EAE79C-43F5-B473-1A40-BD3F81BAC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he Risk</a:t>
            </a:r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Emerging Problems Inference Engine (REPIE)</a:t>
            </a:r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 – rīks, kas sniedz gan ar klimata pārmaiņām, gan sistēmas ievainojamību saistīto risku novērtējumu un kvantitatīvu noteikšanu (sadarbība ar projekta partneri NTUA, Grieķija).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Ievainojamības riski: iedzīvotāji, ceļi, ēkas, lauksaimniecības zemes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Vērtēšanas kritēriji</a:t>
            </a:r>
          </a:p>
          <a:p>
            <a:pPr lvl="1"/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Efektivitāte</a:t>
            </a:r>
          </a:p>
          <a:p>
            <a:pPr lvl="1"/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Gatavības līmenis</a:t>
            </a:r>
          </a:p>
          <a:p>
            <a:pPr lvl="1"/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Izmaksu līmenis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Pasākumu ieviešanas secība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Pasākumu darbības laiks 2065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Dažādu pasākumu kombinācijas: </a:t>
            </a:r>
            <a:r>
              <a:rPr lang="lv-LV" sz="2400" b="1" dirty="0">
                <a:solidFill>
                  <a:schemeClr val="tx1">
                    <a:lumMod val="50000"/>
                  </a:schemeClr>
                </a:solidFill>
              </a:rPr>
              <a:t>37 alternatīvas</a:t>
            </a:r>
          </a:p>
          <a:p>
            <a:pPr lvl="1"/>
            <a:endParaRPr lang="lv-LV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AF2DA77-F52E-3E07-C88D-4FD2BB0E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Modelēšanas rezultāti (SSP5 klimata scenārijs)</a:t>
            </a:r>
          </a:p>
        </p:txBody>
      </p:sp>
      <p:cxnSp>
        <p:nvCxnSpPr>
          <p:cNvPr id="6" name="Taisns bultveida savienotājs 5">
            <a:extLst>
              <a:ext uri="{FF2B5EF4-FFF2-40B4-BE49-F238E27FC236}">
                <a16:creationId xmlns:a16="http://schemas.microsoft.com/office/drawing/2014/main" id="{64F1A478-D80A-54CB-282A-21C433DDC6A5}"/>
              </a:ext>
            </a:extLst>
          </p:cNvPr>
          <p:cNvCxnSpPr>
            <a:cxnSpLocks/>
          </p:cNvCxnSpPr>
          <p:nvPr/>
        </p:nvCxnSpPr>
        <p:spPr>
          <a:xfrm flipH="1">
            <a:off x="9153427" y="1941922"/>
            <a:ext cx="725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FF0264-B5CB-2617-44FB-36EDF2EC24EE}"/>
              </a:ext>
            </a:extLst>
          </p:cNvPr>
          <p:cNvSpPr txBox="1"/>
          <p:nvPr/>
        </p:nvSpPr>
        <p:spPr>
          <a:xfrm>
            <a:off x="10096107" y="1780119"/>
            <a:ext cx="1561426" cy="323606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lv-LV" sz="1400" b="1" dirty="0"/>
              <a:t>Bāzes scenārijs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85057-DD4D-DDE5-6A94-E0D914565834}"/>
              </a:ext>
            </a:extLst>
          </p:cNvPr>
          <p:cNvSpPr txBox="1"/>
          <p:nvPr/>
        </p:nvSpPr>
        <p:spPr>
          <a:xfrm>
            <a:off x="10173092" y="2985964"/>
            <a:ext cx="1846083" cy="11638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lv-LV" sz="1400" b="1" dirty="0">
                <a:solidFill>
                  <a:srgbClr val="002060"/>
                </a:solidFill>
              </a:rPr>
              <a:t>Dārgākais, tiek ieviesti visi 11 pasākumi, zemāka gatavība</a:t>
            </a:r>
          </a:p>
        </p:txBody>
      </p:sp>
      <p:cxnSp>
        <p:nvCxnSpPr>
          <p:cNvPr id="13" name="Taisns bultveida savienotājs 12">
            <a:extLst>
              <a:ext uri="{FF2B5EF4-FFF2-40B4-BE49-F238E27FC236}">
                <a16:creationId xmlns:a16="http://schemas.microsoft.com/office/drawing/2014/main" id="{4C43FE57-4F3D-95DB-88B7-11BE0C73719F}"/>
              </a:ext>
            </a:extLst>
          </p:cNvPr>
          <p:cNvCxnSpPr>
            <a:cxnSpLocks/>
          </p:cNvCxnSpPr>
          <p:nvPr/>
        </p:nvCxnSpPr>
        <p:spPr>
          <a:xfrm flipH="1">
            <a:off x="9266547" y="3392864"/>
            <a:ext cx="72586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F44F17-3015-46D2-F2B9-1888721CDCE6}"/>
              </a:ext>
            </a:extLst>
          </p:cNvPr>
          <p:cNvSpPr txBox="1"/>
          <p:nvPr/>
        </p:nvSpPr>
        <p:spPr>
          <a:xfrm>
            <a:off x="10246795" y="4147033"/>
            <a:ext cx="1561426" cy="11638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lv-LV" sz="1400" b="1" dirty="0">
                <a:solidFill>
                  <a:schemeClr val="accent2"/>
                </a:solidFill>
              </a:rPr>
              <a:t>Lētākais, jo tiek ieviesti 5 no 11 pasākumiem, augsta gatavība  </a:t>
            </a:r>
          </a:p>
        </p:txBody>
      </p:sp>
      <p:cxnSp>
        <p:nvCxnSpPr>
          <p:cNvPr id="15" name="Taisns bultveida savienotājs 14">
            <a:extLst>
              <a:ext uri="{FF2B5EF4-FFF2-40B4-BE49-F238E27FC236}">
                <a16:creationId xmlns:a16="http://schemas.microsoft.com/office/drawing/2014/main" id="{DD0A5F81-BD0F-8F7D-3E4F-0C5440C23C76}"/>
              </a:ext>
            </a:extLst>
          </p:cNvPr>
          <p:cNvCxnSpPr>
            <a:cxnSpLocks/>
          </p:cNvCxnSpPr>
          <p:nvPr/>
        </p:nvCxnSpPr>
        <p:spPr>
          <a:xfrm flipH="1">
            <a:off x="9340489" y="4308836"/>
            <a:ext cx="72586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showing a red line&#10;&#10;AI-generated content may be incorrect.">
            <a:extLst>
              <a:ext uri="{FF2B5EF4-FFF2-40B4-BE49-F238E27FC236}">
                <a16:creationId xmlns:a16="http://schemas.microsoft.com/office/drawing/2014/main" id="{2DD019FE-81D9-A2E5-E814-CE2D66C5F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4" y="1207808"/>
            <a:ext cx="12019175" cy="45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05CA-B294-2B65-94AB-A455BA418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42846FD-7A7D-2024-7278-5D912AD1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0" y="324001"/>
            <a:ext cx="10217581" cy="546667"/>
          </a:xfrm>
        </p:spPr>
        <p:txBody>
          <a:bodyPr/>
          <a:lstStyle/>
          <a:p>
            <a:r>
              <a:rPr lang="lv-LV" dirty="0"/>
              <a:t>Alternatīvu pielāgošanās ceļu salīdzinājums (SSP5 klimata scenārijs)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36D24C6-F214-9526-A18B-2469307EB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1. alternatīva: «Efektīvākais» - tam ir augstākais efektivitātes vērtēšanas kritērija rezultāts, paredzēts ieviest praktiski visus pasākumus (izņemot DBR pilsētvidē), dažus pasākumus nepieciešams atkārtoti ieviest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2. alternatīva «Izpildāmākais» – tam ir augstākais gatavības līmeņa vērtēšanas kritērija rezultāts, balstoties uz Tehnoloģiskā gatavības līmeņa (TRL) un Sociālā gatavības līmeņa (SRL) vērtībām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3. alternatīva «Optimālais» - izvēlēts balstoties uz efektivitāti un kopējām izmaksām (lūzuma punkts attiecas uz efektivitātes strauju samazināšanos attiecībā pret kopējām izmaksām)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4. alternatīva «Vidēja efektivitāte» - attiecas uz vidējo efektivitātes vērtēšanas kritērija rezultātu no 37 pasākumu kombinācijām</a:t>
            </a:r>
          </a:p>
          <a:p>
            <a:r>
              <a:rPr lang="lv-LV" sz="2400" dirty="0">
                <a:solidFill>
                  <a:schemeClr val="tx1">
                    <a:lumMod val="50000"/>
                  </a:schemeClr>
                </a:solidFill>
              </a:rPr>
              <a:t>5. alternatīva «Vidējas kopējās izmaksas» - attiecas uz vidējām izmaksām no 37 pasākumu kombinācijām</a:t>
            </a:r>
          </a:p>
        </p:txBody>
      </p:sp>
    </p:spTree>
    <p:extLst>
      <p:ext uri="{BB962C8B-B14F-4D97-AF65-F5344CB8AC3E}">
        <p14:creationId xmlns:p14="http://schemas.microsoft.com/office/powerpoint/2010/main" val="4243459399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Benutzerdefiniert 5">
      <a:dk1>
        <a:srgbClr val="444444"/>
      </a:dk1>
      <a:lt1>
        <a:srgbClr val="FFFFFF"/>
      </a:lt1>
      <a:dk2>
        <a:srgbClr val="555555"/>
      </a:dk2>
      <a:lt2>
        <a:srgbClr val="B3BFC5"/>
      </a:lt2>
      <a:accent1>
        <a:srgbClr val="0067B2"/>
      </a:accent1>
      <a:accent2>
        <a:srgbClr val="2CA02D"/>
      </a:accent2>
      <a:accent3>
        <a:srgbClr val="223281"/>
      </a:accent3>
      <a:accent4>
        <a:srgbClr val="7E1780"/>
      </a:accent4>
      <a:accent5>
        <a:srgbClr val="FCBF00"/>
      </a:accent5>
      <a:accent6>
        <a:srgbClr val="B3CC00"/>
      </a:accent6>
      <a:hlink>
        <a:srgbClr val="3C5B9A"/>
      </a:hlink>
      <a:folHlink>
        <a:srgbClr val="3653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MPETUS PPT Template 2022-03-291" id="{DE1CB36A-6CA4-6E4B-92E8-FBD11AFB772F}" vid="{B755A1F3-E107-574B-95BD-803E50A969F1}"/>
    </a:ext>
  </a:extLst>
</a:theme>
</file>

<file path=ppt/theme/theme2.xml><?xml version="1.0" encoding="utf-8"?>
<a:theme xmlns:a="http://schemas.openxmlformats.org/drawingml/2006/main" name="Benutzerdefiniertes Design">
  <a:themeElements>
    <a:clrScheme name="Benutzerdefiniert 5">
      <a:dk1>
        <a:srgbClr val="444444"/>
      </a:dk1>
      <a:lt1>
        <a:srgbClr val="FFFFFF"/>
      </a:lt1>
      <a:dk2>
        <a:srgbClr val="555555"/>
      </a:dk2>
      <a:lt2>
        <a:srgbClr val="B3BFC5"/>
      </a:lt2>
      <a:accent1>
        <a:srgbClr val="0067B2"/>
      </a:accent1>
      <a:accent2>
        <a:srgbClr val="2CA02D"/>
      </a:accent2>
      <a:accent3>
        <a:srgbClr val="223281"/>
      </a:accent3>
      <a:accent4>
        <a:srgbClr val="7E1780"/>
      </a:accent4>
      <a:accent5>
        <a:srgbClr val="FCBF00"/>
      </a:accent5>
      <a:accent6>
        <a:srgbClr val="B3CC00"/>
      </a:accent6>
      <a:hlink>
        <a:srgbClr val="3C5B9A"/>
      </a:hlink>
      <a:folHlink>
        <a:srgbClr val="3653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ETUS PPT Template 2022-03-291" id="{DE1CB36A-6CA4-6E4B-92E8-FBD11AFB772F}" vid="{785CAFE7-4417-6B4E-8885-5C359EE792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53312a81-c531-4c0c-84f4-77e9ca6f588c" xsi:nil="true"/>
    <lcf76f155ced4ddcb4097134ff3c332f xmlns="53312a81-c531-4c0c-84f4-77e9ca6f588c">
      <Terms xmlns="http://schemas.microsoft.com/office/infopath/2007/PartnerControls"/>
    </lcf76f155ced4ddcb4097134ff3c332f>
    <TaxCatchAll xmlns="8072a014-dca7-44bf-8cb5-ace042e1dcd5" xsi:nil="true"/>
    <SharedWithUsers xmlns="31bc4ab3-a743-4ecb-ad54-5b883757aa40">
      <UserInfo>
        <DisplayName>Daniel Wicke</DisplayName>
        <AccountId>238</AccountId>
        <AccountType/>
      </UserInfo>
      <UserInfo>
        <DisplayName>Aitor Corchero Rodriguez</DisplayName>
        <AccountId>13</AccountId>
        <AccountType/>
      </UserInfo>
      <UserInfo>
        <DisplayName>Guillem Gonzalez Carrasco</DisplayName>
        <AccountId>21</AccountId>
        <AccountType/>
      </UserInfo>
      <UserInfo>
        <DisplayName>Sandra Casas Garriga</DisplayName>
        <AccountId>12</AccountId>
        <AccountType/>
      </UserInfo>
      <UserInfo>
        <DisplayName>Queralt Plana Puig</DisplayName>
        <AccountId>34</AccountId>
        <AccountType/>
      </UserInfo>
      <UserInfo>
        <DisplayName>Xavier Domingo Albin</DisplayName>
        <AccountId>29</AccountId>
        <AccountType/>
      </UserInfo>
      <UserInfo>
        <DisplayName>Xavier Martínez Lladó</DisplayName>
        <AccountId>22</AccountId>
        <AccountType/>
      </UserInfo>
      <UserInfo>
        <DisplayName>Laura Armayones Carranza</DisplayName>
        <AccountId>293</AccountId>
        <AccountType/>
      </UserInfo>
      <UserInfo>
        <DisplayName>Luca Maini</DisplayName>
        <AccountId>24</AccountId>
        <AccountType/>
      </UserInfo>
      <UserInfo>
        <DisplayName>Hannah Arpke</DisplayName>
        <AccountId>16</AccountId>
        <AccountType/>
      </UserInfo>
    </SharedWithUsers>
    <Preview xmlns="53312a81-c531-4c0c-84f4-77e9ca6f58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1F2847ECC0C4B89B3C4E526AAC5A4" ma:contentTypeVersion="20" ma:contentTypeDescription="Create a new document." ma:contentTypeScope="" ma:versionID="c0858ae60d7103bef82d0703f121ccb0">
  <xsd:schema xmlns:xsd="http://www.w3.org/2001/XMLSchema" xmlns:xs="http://www.w3.org/2001/XMLSchema" xmlns:p="http://schemas.microsoft.com/office/2006/metadata/properties" xmlns:ns2="53312a81-c531-4c0c-84f4-77e9ca6f588c" xmlns:ns3="31bc4ab3-a743-4ecb-ad54-5b883757aa40" xmlns:ns4="8072a014-dca7-44bf-8cb5-ace042e1dcd5" targetNamespace="http://schemas.microsoft.com/office/2006/metadata/properties" ma:root="true" ma:fieldsID="22a3ea3fd48602fe96cd4a3fb20d1422" ns2:_="" ns3:_="" ns4:_="">
    <xsd:import namespace="53312a81-c531-4c0c-84f4-77e9ca6f588c"/>
    <xsd:import namespace="31bc4ab3-a743-4ecb-ad54-5b883757aa40"/>
    <xsd:import namespace="8072a014-dca7-44bf-8cb5-ace042e1d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12a81-c531-4c0c-84f4-77e9ca6f58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19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0fcc97-24f9-4737-ad45-7ffa50775c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eview" ma:index="26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c4ab3-a743-4ecb-ad54-5b883757aa4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2a014-dca7-44bf-8cb5-ace042e1dcd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3cd7147-b4c5-44b8-8dd4-5d4976390331}" ma:internalName="TaxCatchAll" ma:showField="CatchAllData" ma:web="31bc4ab3-a743-4ecb-ad54-5b883757a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6E4716-E68E-4714-A853-D1C02469C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B1E58-B5D7-475A-B8E2-AFB251880E0F}">
  <ds:schemaRefs>
    <ds:schemaRef ds:uri="http://purl.org/dc/elements/1.1/"/>
    <ds:schemaRef ds:uri="53312a81-c531-4c0c-84f4-77e9ca6f588c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072a014-dca7-44bf-8cb5-ace042e1dcd5"/>
    <ds:schemaRef ds:uri="31bc4ab3-a743-4ecb-ad54-5b883757aa40"/>
  </ds:schemaRefs>
</ds:datastoreItem>
</file>

<file path=customXml/itemProps3.xml><?xml version="1.0" encoding="utf-8"?>
<ds:datastoreItem xmlns:ds="http://schemas.openxmlformats.org/officeDocument/2006/customXml" ds:itemID="{4743A934-5115-4CFE-BFE4-5C703E4B5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12a81-c531-4c0c-84f4-77e9ca6f588c"/>
    <ds:schemaRef ds:uri="31bc4ab3-a743-4ecb-ad54-5b883757aa40"/>
    <ds:schemaRef ds:uri="8072a014-dca7-44bf-8cb5-ace042e1d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1337</Words>
  <Application>Microsoft Office PowerPoint</Application>
  <PresentationFormat>Widescreen</PresentationFormat>
  <Paragraphs>415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Arial Narrow</vt:lpstr>
      <vt:lpstr>Calibri</vt:lpstr>
      <vt:lpstr>DIN_Regular</vt:lpstr>
      <vt:lpstr>Source Sans Pro</vt:lpstr>
      <vt:lpstr>Voodoo Powerpoint Template</vt:lpstr>
      <vt:lpstr>Benutzerdefiniertes Design</vt:lpstr>
      <vt:lpstr>PowerPoint Presentation</vt:lpstr>
      <vt:lpstr>PowerPoint Presentation</vt:lpstr>
      <vt:lpstr>Kam plūdi nodara postījumus un kādus? </vt:lpstr>
      <vt:lpstr>Kādas ir pašreizējās pielāgošanās spējas jeb to trūkumi? </vt:lpstr>
      <vt:lpstr>Kapacitātes celšana</vt:lpstr>
      <vt:lpstr>Pielāgošanās iespējas: novērtēšana pēc vienotiem kritērijiem</vt:lpstr>
      <vt:lpstr>Pasākumu efektu modelēšana un novērtēšana</vt:lpstr>
      <vt:lpstr>Modelēšanas rezultāti (SSP5 klimata scenārijs)</vt:lpstr>
      <vt:lpstr>Alternatīvu pielāgošanās ceļu salīdzinājums (SSP5 klimata scenārijs)</vt:lpstr>
      <vt:lpstr>Pasākumu kombinācijas</vt:lpstr>
      <vt:lpstr>Pasākumu novērtējums</vt:lpstr>
      <vt:lpstr>Riska samazināšanas potenciāls (SSP5 klimata scenārijs)</vt:lpstr>
      <vt:lpstr>Pielāgošanās pasākumu izmaiņu ietekme</vt:lpstr>
      <vt:lpstr>Zemgales reģiona pielāgošanās klimata pārmaiņām inovāciju apkopojums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Matthias Ramsch</dc:creator>
  <cp:keywords/>
  <dc:description/>
  <cp:lastModifiedBy>Ingrida Bremere</cp:lastModifiedBy>
  <cp:revision>198</cp:revision>
  <dcterms:created xsi:type="dcterms:W3CDTF">2022-03-29T15:41:52Z</dcterms:created>
  <dcterms:modified xsi:type="dcterms:W3CDTF">2025-09-02T15:53:55Z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0x010100F3F1F2847ECC0C4B89B3C4E526AAC5A4</vt:lpwstr>
  </property>
  <property fmtid="{D5CDD505-2E9C-101B-9397-08002B2CF9AE}" pid="3" name="MediaServiceImageTags">
    <vt:lpwstr/>
  </property>
</Properties>
</file>