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73" r:id="rId4"/>
    <p:sldId id="272" r:id="rId5"/>
    <p:sldId id="261" r:id="rId6"/>
    <p:sldId id="274" r:id="rId7"/>
    <p:sldId id="275" r:id="rId8"/>
    <p:sldId id="277" r:id="rId9"/>
  </p:sldIdLst>
  <p:sldSz cx="12192000" cy="6858000"/>
  <p:notesSz cx="6858000" cy="9144000"/>
  <p:embeddedFontLst>
    <p:embeddedFont>
      <p:font typeface="Century Gothic" panose="020B050202020202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>
          <a:extLst>
            <a:ext uri="{FF2B5EF4-FFF2-40B4-BE49-F238E27FC236}">
              <a16:creationId xmlns:a16="http://schemas.microsoft.com/office/drawing/2014/main" id="{078F4F53-4B50-871F-8D7B-D7FFF50FA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>
            <a:extLst>
              <a:ext uri="{FF2B5EF4-FFF2-40B4-BE49-F238E27FC236}">
                <a16:creationId xmlns:a16="http://schemas.microsoft.com/office/drawing/2014/main" id="{BBB3E835-8421-8747-BD82-1FEA1ECB59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>
            <a:extLst>
              <a:ext uri="{FF2B5EF4-FFF2-40B4-BE49-F238E27FC236}">
                <a16:creationId xmlns:a16="http://schemas.microsoft.com/office/drawing/2014/main" id="{B4D8726E-0F94-630A-0264-C01D2DBB0A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7192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>
          <a:extLst>
            <a:ext uri="{FF2B5EF4-FFF2-40B4-BE49-F238E27FC236}">
              <a16:creationId xmlns:a16="http://schemas.microsoft.com/office/drawing/2014/main" id="{D1443087-3883-2D84-1689-55D12B722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>
            <a:extLst>
              <a:ext uri="{FF2B5EF4-FFF2-40B4-BE49-F238E27FC236}">
                <a16:creationId xmlns:a16="http://schemas.microsoft.com/office/drawing/2014/main" id="{55DBF2A2-470F-16C4-3FA8-F06D23716C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>
            <a:extLst>
              <a:ext uri="{FF2B5EF4-FFF2-40B4-BE49-F238E27FC236}">
                <a16:creationId xmlns:a16="http://schemas.microsoft.com/office/drawing/2014/main" id="{D34073E0-A39F-0CA3-6F42-5AC9972C90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7413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310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>
          <a:extLst>
            <a:ext uri="{FF2B5EF4-FFF2-40B4-BE49-F238E27FC236}">
              <a16:creationId xmlns:a16="http://schemas.microsoft.com/office/drawing/2014/main" id="{E80156D1-6BDD-E968-9CED-C0FD93436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>
            <a:extLst>
              <a:ext uri="{FF2B5EF4-FFF2-40B4-BE49-F238E27FC236}">
                <a16:creationId xmlns:a16="http://schemas.microsoft.com/office/drawing/2014/main" id="{9D64E52F-8356-1579-880F-BCFCCDE80A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>
            <a:extLst>
              <a:ext uri="{FF2B5EF4-FFF2-40B4-BE49-F238E27FC236}">
                <a16:creationId xmlns:a16="http://schemas.microsoft.com/office/drawing/2014/main" id="{6BEEF4E2-2A14-8B6C-0967-0E65A578B7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5486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>
          <a:extLst>
            <a:ext uri="{FF2B5EF4-FFF2-40B4-BE49-F238E27FC236}">
              <a16:creationId xmlns:a16="http://schemas.microsoft.com/office/drawing/2014/main" id="{914EAFA5-1F57-1139-854C-BAFEEE314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>
            <a:extLst>
              <a:ext uri="{FF2B5EF4-FFF2-40B4-BE49-F238E27FC236}">
                <a16:creationId xmlns:a16="http://schemas.microsoft.com/office/drawing/2014/main" id="{282AE80B-CBB0-CA8B-2C0B-A9C352AEB9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>
            <a:extLst>
              <a:ext uri="{FF2B5EF4-FFF2-40B4-BE49-F238E27FC236}">
                <a16:creationId xmlns:a16="http://schemas.microsoft.com/office/drawing/2014/main" id="{D0C36940-B740-806C-3535-0C5990DDE5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2148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D5778C9-29EF-EE43-23E1-7E83D01A5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684E3C8-FA56-8C29-4AC7-9204EB7368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6982CC-BF51-0276-5D98-2AF7D7D53D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5375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 Gothic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entury Gothic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4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arturs.pencura@zpr.gov.lv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arturs.pencura@zpr.gov.lv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2105025" y="1690688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6000"/>
              <a:buFont typeface="Century Gothic"/>
              <a:buNone/>
            </a:pPr>
            <a:r>
              <a:rPr lang="en-US" b="1" dirty="0" err="1">
                <a:solidFill>
                  <a:srgbClr val="1015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Zemgales</a:t>
            </a:r>
            <a:r>
              <a:rPr lang="en-US" b="1" dirty="0">
                <a:solidFill>
                  <a:srgbClr val="1015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rgbClr val="1015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plānošanas</a:t>
            </a:r>
            <a:r>
              <a:rPr lang="en-US" b="1" dirty="0">
                <a:solidFill>
                  <a:srgbClr val="1015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rgbClr val="1015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reģions</a:t>
            </a:r>
            <a:endParaRPr b="1" dirty="0">
              <a:solidFill>
                <a:srgbClr val="1015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2733637" y="407828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3200"/>
              <a:buNone/>
            </a:pPr>
            <a:r>
              <a:rPr lang="lv-LV" sz="3200" dirty="0">
                <a:solidFill>
                  <a:srgbClr val="10153F"/>
                </a:solidFill>
              </a:rPr>
              <a:t>Ieskats </a:t>
            </a:r>
            <a:r>
              <a:rPr lang="lv-LV" sz="3200" dirty="0" err="1">
                <a:solidFill>
                  <a:srgbClr val="10153F"/>
                </a:solidFill>
              </a:rPr>
              <a:t>BalticPFASResolve</a:t>
            </a:r>
            <a:r>
              <a:rPr lang="lv-LV" sz="3200" dirty="0">
                <a:solidFill>
                  <a:srgbClr val="10153F"/>
                </a:solidFill>
              </a:rPr>
              <a:t> projektā: Risinājumi un ieguvumi Zemgales reģionam</a:t>
            </a:r>
            <a:endParaRPr sz="3200" dirty="0">
              <a:solidFill>
                <a:srgbClr val="10153F"/>
              </a:solidFill>
            </a:endParaRPr>
          </a:p>
        </p:txBody>
      </p:sp>
      <p:pic>
        <p:nvPicPr>
          <p:cNvPr id="1026" name="Picture 2" descr="BalticPFASResolve">
            <a:extLst>
              <a:ext uri="{FF2B5EF4-FFF2-40B4-BE49-F238E27FC236}">
                <a16:creationId xmlns:a16="http://schemas.microsoft.com/office/drawing/2014/main" id="{C6475C28-DABF-40E8-CF72-505037FF8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9287" y="5167312"/>
            <a:ext cx="2676940" cy="1534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Google Shape;91;p14">
            <a:extLst>
              <a:ext uri="{FF2B5EF4-FFF2-40B4-BE49-F238E27FC236}">
                <a16:creationId xmlns:a16="http://schemas.microsoft.com/office/drawing/2014/main" id="{28BF3EAE-CA6D-CF80-AC4A-3B0911ADAA71}"/>
              </a:ext>
            </a:extLst>
          </p:cNvPr>
          <p:cNvSpPr txBox="1">
            <a:spLocks/>
          </p:cNvSpPr>
          <p:nvPr/>
        </p:nvSpPr>
        <p:spPr>
          <a:xfrm>
            <a:off x="1216076" y="6019580"/>
            <a:ext cx="3223591" cy="682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indent="0" algn="l">
              <a:spcBef>
                <a:spcPts val="0"/>
              </a:spcBef>
              <a:buClr>
                <a:srgbClr val="10153F"/>
              </a:buClr>
            </a:pPr>
            <a:r>
              <a:rPr lang="en-US" sz="2700" b="1" dirty="0" err="1">
                <a:solidFill>
                  <a:srgbClr val="10153F"/>
                </a:solidFill>
              </a:rPr>
              <a:t>Ar</a:t>
            </a:r>
            <a:r>
              <a:rPr lang="lv-LV" sz="2700" b="1" dirty="0" err="1">
                <a:solidFill>
                  <a:srgbClr val="10153F"/>
                </a:solidFill>
              </a:rPr>
              <a:t>tūrs</a:t>
            </a:r>
            <a:r>
              <a:rPr lang="lv-LV" sz="2700" b="1" dirty="0">
                <a:solidFill>
                  <a:srgbClr val="10153F"/>
                </a:solidFill>
              </a:rPr>
              <a:t> Penčura </a:t>
            </a:r>
          </a:p>
          <a:p>
            <a:pPr marL="0" indent="0" algn="l">
              <a:spcBef>
                <a:spcPts val="0"/>
              </a:spcBef>
              <a:buClr>
                <a:srgbClr val="10153F"/>
              </a:buClr>
            </a:pPr>
            <a:r>
              <a:rPr lang="lv-LV" sz="2700" dirty="0">
                <a:solidFill>
                  <a:srgbClr val="10153F"/>
                </a:solidFill>
              </a:rPr>
              <a:t>Zemgales plānošanas reģions </a:t>
            </a:r>
          </a:p>
          <a:p>
            <a:pPr marL="0" indent="0" algn="l">
              <a:spcBef>
                <a:spcPts val="0"/>
              </a:spcBef>
              <a:buClr>
                <a:srgbClr val="10153F"/>
              </a:buClr>
            </a:pPr>
            <a:r>
              <a:rPr lang="lv-LV" sz="2700" dirty="0">
                <a:solidFill>
                  <a:srgbClr val="10153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arturs.pencura@zpr.gov.lv</a:t>
            </a:r>
            <a:r>
              <a:rPr lang="lv-LV" sz="2700" dirty="0">
                <a:solidFill>
                  <a:srgbClr val="10153F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966500" y="6216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6000"/>
              <a:buFont typeface="Century Gothic"/>
              <a:buNone/>
            </a:pPr>
            <a:r>
              <a:rPr lang="lv-LV" sz="6000" b="1" dirty="0" err="1">
                <a:solidFill>
                  <a:srgbClr val="10153F"/>
                </a:solidFill>
              </a:rPr>
              <a:t>BalticPFASResolve</a:t>
            </a:r>
            <a:endParaRPr sz="6000" b="1" dirty="0">
              <a:solidFill>
                <a:srgbClr val="10153F"/>
              </a:solidFill>
            </a:endParaRPr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883348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i="1" dirty="0">
                <a:solidFill>
                  <a:srgbClr val="10153F"/>
                </a:solidFill>
              </a:rPr>
              <a:t>Tīrāka vide un praktisks atbalsts Zemgales pašvaldībām PFAS piesārņojuma mazināšanā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b="1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Programma: </a:t>
            </a:r>
            <a:r>
              <a:rPr lang="pt-BR" sz="2400" dirty="0">
                <a:solidFill>
                  <a:srgbClr val="10153F"/>
                </a:solidFill>
              </a:rPr>
              <a:t>Interreg Centrālbaltijas programma 2021. - 2027. gadam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Projekts: </a:t>
            </a:r>
            <a:r>
              <a:rPr lang="lv-LV" sz="2400" dirty="0">
                <a:solidFill>
                  <a:srgbClr val="10153F"/>
                </a:solidFill>
              </a:rPr>
              <a:t>PFAS avotu izsekošana, ietekmes mazināšana un sanācija </a:t>
            </a:r>
            <a:r>
              <a:rPr lang="lv-LV" sz="2400" dirty="0" err="1">
                <a:solidFill>
                  <a:srgbClr val="10153F"/>
                </a:solidFill>
              </a:rPr>
              <a:t>Centrālbaltijā</a:t>
            </a:r>
            <a:r>
              <a:rPr lang="lv-LV" sz="2400" dirty="0">
                <a:solidFill>
                  <a:srgbClr val="10153F"/>
                </a:solidFill>
              </a:rPr>
              <a:t>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Char char="•"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Saīsinātais nosaukums: </a:t>
            </a:r>
            <a:r>
              <a:rPr lang="lv-LV" sz="2400" dirty="0" err="1">
                <a:solidFill>
                  <a:srgbClr val="10153F"/>
                </a:solidFill>
              </a:rPr>
              <a:t>BalticPFASResolve</a:t>
            </a:r>
            <a:endParaRPr lang="en-US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en-US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Projekta īstenošanas laiks: </a:t>
            </a:r>
            <a:r>
              <a:rPr lang="en-US" sz="2400" dirty="0">
                <a:solidFill>
                  <a:srgbClr val="10153F"/>
                </a:solidFill>
              </a:rPr>
              <a:t>36 </a:t>
            </a:r>
            <a:r>
              <a:rPr lang="lv-LV" sz="2400" dirty="0">
                <a:solidFill>
                  <a:srgbClr val="10153F"/>
                </a:solidFill>
              </a:rPr>
              <a:t>mēneši, 08.2025. - 07.2028.</a:t>
            </a:r>
            <a:endParaRPr dirty="0"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>
          <a:extLst>
            <a:ext uri="{FF2B5EF4-FFF2-40B4-BE49-F238E27FC236}">
              <a16:creationId xmlns:a16="http://schemas.microsoft.com/office/drawing/2014/main" id="{964F6997-67CC-582D-B2D9-1992800B0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>
            <a:extLst>
              <a:ext uri="{FF2B5EF4-FFF2-40B4-BE49-F238E27FC236}">
                <a16:creationId xmlns:a16="http://schemas.microsoft.com/office/drawing/2014/main" id="{A2ED61D3-FEC1-3214-130C-F372A878CF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6499" y="621675"/>
            <a:ext cx="11152613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6000"/>
              <a:buFont typeface="Century Gothic"/>
              <a:buNone/>
            </a:pPr>
            <a:r>
              <a:rPr lang="lv-LV" sz="6000" b="1" dirty="0">
                <a:solidFill>
                  <a:srgbClr val="10153F"/>
                </a:solidFill>
              </a:rPr>
              <a:t>Projekta mērķis un pamatojums</a:t>
            </a:r>
            <a:endParaRPr sz="6000" b="1" dirty="0">
              <a:solidFill>
                <a:srgbClr val="10153F"/>
              </a:solidFill>
            </a:endParaRPr>
          </a:p>
        </p:txBody>
      </p:sp>
      <p:sp>
        <p:nvSpPr>
          <p:cNvPr id="91" name="Google Shape;91;p14">
            <a:extLst>
              <a:ext uri="{FF2B5EF4-FFF2-40B4-BE49-F238E27FC236}">
                <a16:creationId xmlns:a16="http://schemas.microsoft.com/office/drawing/2014/main" id="{14440700-5822-F6BD-3FB6-40006ABAD6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77733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i="1" dirty="0">
                <a:solidFill>
                  <a:srgbClr val="10153F"/>
                </a:solidFill>
              </a:rPr>
              <a:t>Mūsu misija: No vietējiem avotiem līdz tīrai Baltijas jūrai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b="1" i="1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Projekta </a:t>
            </a:r>
            <a:r>
              <a:rPr lang="lv-LV" sz="2400" b="1" dirty="0" err="1">
                <a:solidFill>
                  <a:srgbClr val="10153F"/>
                </a:solidFill>
              </a:rPr>
              <a:t>virsmērķis</a:t>
            </a:r>
            <a:r>
              <a:rPr lang="lv-LV" sz="2400" b="1" dirty="0">
                <a:solidFill>
                  <a:srgbClr val="10153F"/>
                </a:solidFill>
              </a:rPr>
              <a:t>: </a:t>
            </a:r>
            <a:r>
              <a:rPr lang="lv-LV" sz="2400" dirty="0">
                <a:solidFill>
                  <a:srgbClr val="10153F"/>
                </a:solidFill>
              </a:rPr>
              <a:t>Samazināt PFAS slodzi Baltijas jūrā un mūsu vietējos ūdeņos, identificējot un novēršot piesārņojumu pašā saknē.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Problēma: </a:t>
            </a:r>
            <a:r>
              <a:rPr lang="lv-LV" sz="2400" dirty="0">
                <a:solidFill>
                  <a:srgbClr val="10153F"/>
                </a:solidFill>
              </a:rPr>
              <a:t>PFAS nenoārdās. Tās nonāk vidē no ugunsdzēsības putām, poligoniem, lauksaimniecības un industrijas.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Papildu aktualitāte: </a:t>
            </a:r>
            <a:r>
              <a:rPr lang="lv-LV" sz="2400" dirty="0">
                <a:solidFill>
                  <a:srgbClr val="10153F"/>
                </a:solidFill>
              </a:rPr>
              <a:t>Spēkā esošā ES Dzeramā ūdens direktīva (kopš 2026. gada janvāra) pieprasa pašvaldībām veikt ūdens sistēmu risku novērtējumu, kas padara projekta rīkus vitāli nepieciešamus tieši šobrīd.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</p:txBody>
      </p:sp>
      <p:sp>
        <p:nvSpPr>
          <p:cNvPr id="92" name="Google Shape;92;p14">
            <a:extLst>
              <a:ext uri="{FF2B5EF4-FFF2-40B4-BE49-F238E27FC236}">
                <a16:creationId xmlns:a16="http://schemas.microsoft.com/office/drawing/2014/main" id="{5C766FBB-D0E4-C9FE-098C-ED90C505F1E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0396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>
          <a:extLst>
            <a:ext uri="{FF2B5EF4-FFF2-40B4-BE49-F238E27FC236}">
              <a16:creationId xmlns:a16="http://schemas.microsoft.com/office/drawing/2014/main" id="{F1E9F5C6-32D8-E719-66F7-0E00EF971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>
            <a:extLst>
              <a:ext uri="{FF2B5EF4-FFF2-40B4-BE49-F238E27FC236}">
                <a16:creationId xmlns:a16="http://schemas.microsoft.com/office/drawing/2014/main" id="{1ABD836D-828B-4A76-F47A-A723021E5C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6499" y="621675"/>
            <a:ext cx="11152613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Clr>
                <a:srgbClr val="10153F"/>
              </a:buClr>
              <a:buSzPts val="6000"/>
            </a:pPr>
            <a:r>
              <a:rPr lang="lv-LV" sz="6000" b="1" dirty="0">
                <a:solidFill>
                  <a:srgbClr val="10153F"/>
                </a:solidFill>
              </a:rPr>
              <a:t>Projekta komanda un spēki</a:t>
            </a:r>
            <a:endParaRPr sz="6000" b="1" dirty="0">
              <a:solidFill>
                <a:srgbClr val="10153F"/>
              </a:solidFill>
            </a:endParaRPr>
          </a:p>
        </p:txBody>
      </p:sp>
      <p:sp>
        <p:nvSpPr>
          <p:cNvPr id="91" name="Google Shape;91;p14">
            <a:extLst>
              <a:ext uri="{FF2B5EF4-FFF2-40B4-BE49-F238E27FC236}">
                <a16:creationId xmlns:a16="http://schemas.microsoft.com/office/drawing/2014/main" id="{B5C65255-2ED6-897D-1169-E7C2020B99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77733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i="1" dirty="0" err="1">
                <a:solidFill>
                  <a:srgbClr val="10153F"/>
                </a:solidFill>
              </a:rPr>
              <a:t>BalticPFASResolve</a:t>
            </a:r>
            <a:r>
              <a:rPr lang="lv-LV" sz="2400" b="1" i="1" dirty="0">
                <a:solidFill>
                  <a:srgbClr val="10153F"/>
                </a:solidFill>
              </a:rPr>
              <a:t>: 11 partneri, 4 valstis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b="1" i="1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Vadošais partneris: </a:t>
            </a:r>
            <a:r>
              <a:rPr lang="lv-LV" sz="2400" dirty="0">
                <a:solidFill>
                  <a:srgbClr val="10153F"/>
                </a:solidFill>
              </a:rPr>
              <a:t>Stokholmas </a:t>
            </a:r>
            <a:r>
              <a:rPr lang="lv-LV" sz="2400" dirty="0" err="1">
                <a:solidFill>
                  <a:srgbClr val="10153F"/>
                </a:solidFill>
              </a:rPr>
              <a:t>lēnes</a:t>
            </a:r>
            <a:r>
              <a:rPr lang="lv-LV" sz="2400" dirty="0">
                <a:solidFill>
                  <a:srgbClr val="10153F"/>
                </a:solidFill>
              </a:rPr>
              <a:t> administratīvā valde (Zviedrija).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Partneri no LV: </a:t>
            </a:r>
            <a:r>
              <a:rPr lang="lv-LV" sz="2400" dirty="0">
                <a:solidFill>
                  <a:srgbClr val="10153F"/>
                </a:solidFill>
              </a:rPr>
              <a:t>Rīgas Tehniskā universitāte (RTU), SIA "Jūrmalas ūdens", Zemgales plānošanas reģions.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Kopējais budžets: </a:t>
            </a:r>
            <a:r>
              <a:rPr lang="lv-LV" sz="2400" dirty="0">
                <a:solidFill>
                  <a:srgbClr val="10153F"/>
                </a:solidFill>
              </a:rPr>
              <a:t>3,49 miljoni EUR (ZPR budžets Zemgales aktivitātēm: ~273 tūkstoši EUR).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</p:txBody>
      </p:sp>
      <p:sp>
        <p:nvSpPr>
          <p:cNvPr id="92" name="Google Shape;92;p14">
            <a:extLst>
              <a:ext uri="{FF2B5EF4-FFF2-40B4-BE49-F238E27FC236}">
                <a16:creationId xmlns:a16="http://schemas.microsoft.com/office/drawing/2014/main" id="{E563AAC5-6FC2-2217-9EFE-8A726E2C82F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49764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966500" y="6216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6000"/>
              <a:buFont typeface="Century Gothic"/>
              <a:buNone/>
            </a:pPr>
            <a:r>
              <a:rPr lang="lv-LV" sz="6000" b="1" dirty="0">
                <a:solidFill>
                  <a:srgbClr val="10153F"/>
                </a:solidFill>
              </a:rPr>
              <a:t>Projekta reālie risinājumi</a:t>
            </a:r>
            <a:endParaRPr sz="6000" b="1" dirty="0">
              <a:solidFill>
                <a:srgbClr val="10153F"/>
              </a:solidFill>
            </a:endParaRPr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i="1" dirty="0">
                <a:solidFill>
                  <a:srgbClr val="10153F"/>
                </a:solidFill>
              </a:rPr>
              <a:t>No izsekošanas līdz inovatīvai sanācijai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b="1" i="1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Galvenās aktivitātes:</a:t>
            </a:r>
          </a:p>
          <a:p>
            <a:pPr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AutoNum type="arabicPeriod"/>
            </a:pPr>
            <a:r>
              <a:rPr lang="lv-LV" sz="2400" b="1" dirty="0">
                <a:solidFill>
                  <a:srgbClr val="10153F"/>
                </a:solidFill>
              </a:rPr>
              <a:t>Izsekošanas rīks: </a:t>
            </a:r>
            <a:r>
              <a:rPr lang="lv-LV" sz="2400" dirty="0">
                <a:solidFill>
                  <a:srgbClr val="10153F"/>
                </a:solidFill>
              </a:rPr>
              <a:t>Jauna PFAS avotu izsekošanas un mazināšanas rīka izstrāde pašvaldībām.</a:t>
            </a:r>
          </a:p>
          <a:p>
            <a:pPr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AutoNum type="arabicPeriod"/>
            </a:pPr>
            <a:r>
              <a:rPr lang="lv-LV" sz="2400" b="1" dirty="0">
                <a:solidFill>
                  <a:srgbClr val="10153F"/>
                </a:solidFill>
              </a:rPr>
              <a:t>Monitoringa programmas: </a:t>
            </a:r>
            <a:r>
              <a:rPr lang="lv-LV" sz="2400" dirty="0">
                <a:solidFill>
                  <a:srgbClr val="10153F"/>
                </a:solidFill>
              </a:rPr>
              <a:t>Kopīgi izstrādāti rīcības un sanācijas plāni ūdensapgādes uzņēmumiem.</a:t>
            </a:r>
          </a:p>
          <a:p>
            <a:pPr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AutoNum type="arabicPeriod"/>
            </a:pPr>
            <a:r>
              <a:rPr lang="lv-LV" sz="2400" b="1" dirty="0">
                <a:solidFill>
                  <a:srgbClr val="10153F"/>
                </a:solidFill>
              </a:rPr>
              <a:t>Tehnoloģiju testēšana</a:t>
            </a:r>
            <a:r>
              <a:rPr lang="lv-LV" sz="2400" dirty="0">
                <a:solidFill>
                  <a:srgbClr val="10153F"/>
                </a:solidFill>
              </a:rPr>
              <a:t>: Inovatīvas sanācijas metodes lietus ūdens sistēmās (testi Latvijā un citās valstīs).</a:t>
            </a:r>
          </a:p>
          <a:p>
            <a:pPr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AutoNum type="arabicPeriod"/>
            </a:pPr>
            <a:r>
              <a:rPr lang="lv-LV" sz="2400" b="1" dirty="0">
                <a:solidFill>
                  <a:srgbClr val="10153F"/>
                </a:solidFill>
              </a:rPr>
              <a:t>Sadarbība ar glābējiem: </a:t>
            </a:r>
            <a:r>
              <a:rPr lang="lv-LV" sz="2400" dirty="0">
                <a:solidFill>
                  <a:srgbClr val="10153F"/>
                </a:solidFill>
              </a:rPr>
              <a:t>Mērķtiecīgs darbs ar ugunsdzēsēju brigādēm un lidostām vēsturisko PFAS krājumu apzināšanai.</a:t>
            </a:r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3155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>
          <a:extLst>
            <a:ext uri="{FF2B5EF4-FFF2-40B4-BE49-F238E27FC236}">
              <a16:creationId xmlns:a16="http://schemas.microsoft.com/office/drawing/2014/main" id="{CBDEA984-B81E-0AA3-FDF0-5B3616870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>
            <a:extLst>
              <a:ext uri="{FF2B5EF4-FFF2-40B4-BE49-F238E27FC236}">
                <a16:creationId xmlns:a16="http://schemas.microsoft.com/office/drawing/2014/main" id="{944D0554-0D56-0FBB-17B1-9D694D1960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6500" y="6216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6000"/>
              <a:buFont typeface="Century Gothic"/>
              <a:buNone/>
            </a:pPr>
            <a:r>
              <a:rPr lang="it-IT" sz="6000" b="1" dirty="0">
                <a:solidFill>
                  <a:srgbClr val="10153F"/>
                </a:solidFill>
              </a:rPr>
              <a:t>ZPR loma un iespēja Zemgalei</a:t>
            </a:r>
            <a:endParaRPr sz="6000" b="1" dirty="0">
              <a:solidFill>
                <a:srgbClr val="10153F"/>
              </a:solidFill>
            </a:endParaRPr>
          </a:p>
        </p:txBody>
      </p:sp>
      <p:sp>
        <p:nvSpPr>
          <p:cNvPr id="91" name="Google Shape;91;p14">
            <a:extLst>
              <a:ext uri="{FF2B5EF4-FFF2-40B4-BE49-F238E27FC236}">
                <a16:creationId xmlns:a16="http://schemas.microsoft.com/office/drawing/2014/main" id="{219E0D48-5D8D-B7D6-D9C9-B3F3136908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i="1" dirty="0">
                <a:solidFill>
                  <a:srgbClr val="10153F"/>
                </a:solidFill>
              </a:rPr>
              <a:t>Praktisks ieguvums: 3 pilot-pašvaldības Zemgalē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b="1" i="1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Mūsu uzdevums: </a:t>
            </a:r>
            <a:r>
              <a:rPr lang="lv-LV" sz="2400" dirty="0">
                <a:solidFill>
                  <a:srgbClr val="10153F"/>
                </a:solidFill>
              </a:rPr>
              <a:t>Ieviest projekta izstrādāto izsekošanas rīku reālā vidē.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Rīcība Zemgalē: </a:t>
            </a:r>
            <a:r>
              <a:rPr lang="lv-LV" sz="2400" dirty="0">
                <a:solidFill>
                  <a:srgbClr val="10153F"/>
                </a:solidFill>
              </a:rPr>
              <a:t>Mēs atlasīsim trīs (3) pilot-pašvaldības, kurās tiks ieviesti stratēģiski PFAS izsekošanas pasākumi, noteiktas kritiskās piesārņojuma zonas un saņemti RTU ekspertu ieteikumi.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Ieguvums: </a:t>
            </a:r>
            <a:r>
              <a:rPr lang="lv-LV" sz="2400" dirty="0">
                <a:solidFill>
                  <a:srgbClr val="10153F"/>
                </a:solidFill>
              </a:rPr>
              <a:t>Jūsu teritorijā tiek bez maksas veikts zinātnisks vides risku novērtējums, kas palīdz aizsargāt iedzīvotājus un vienlaikus pilda valsts un ES uzliktos pienākumus.</a:t>
            </a:r>
          </a:p>
        </p:txBody>
      </p:sp>
      <p:sp>
        <p:nvSpPr>
          <p:cNvPr id="92" name="Google Shape;92;p14">
            <a:extLst>
              <a:ext uri="{FF2B5EF4-FFF2-40B4-BE49-F238E27FC236}">
                <a16:creationId xmlns:a16="http://schemas.microsoft.com/office/drawing/2014/main" id="{D3A0C4E1-5C13-9D5A-24F5-47A470F346F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535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>
          <a:extLst>
            <a:ext uri="{FF2B5EF4-FFF2-40B4-BE49-F238E27FC236}">
              <a16:creationId xmlns:a16="http://schemas.microsoft.com/office/drawing/2014/main" id="{1D2CA645-BE59-FB51-4449-F097DC526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>
            <a:extLst>
              <a:ext uri="{FF2B5EF4-FFF2-40B4-BE49-F238E27FC236}">
                <a16:creationId xmlns:a16="http://schemas.microsoft.com/office/drawing/2014/main" id="{E6A14CE2-EC44-CF72-CF9F-0A3AA8800D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66500" y="62167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6000"/>
              <a:buFont typeface="Century Gothic"/>
              <a:buNone/>
            </a:pPr>
            <a:r>
              <a:rPr lang="it-IT" sz="6000" b="1" dirty="0">
                <a:solidFill>
                  <a:srgbClr val="10153F"/>
                </a:solidFill>
              </a:rPr>
              <a:t>Nākamais solis – Darbnīca</a:t>
            </a:r>
            <a:endParaRPr sz="6000" b="1" dirty="0">
              <a:solidFill>
                <a:srgbClr val="10153F"/>
              </a:solidFill>
            </a:endParaRPr>
          </a:p>
        </p:txBody>
      </p:sp>
      <p:sp>
        <p:nvSpPr>
          <p:cNvPr id="91" name="Google Shape;91;p14">
            <a:extLst>
              <a:ext uri="{FF2B5EF4-FFF2-40B4-BE49-F238E27FC236}">
                <a16:creationId xmlns:a16="http://schemas.microsoft.com/office/drawing/2014/main" id="{2087B4B7-98C3-8AF4-DC19-F5AAD117BB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i="1" dirty="0">
                <a:solidFill>
                  <a:srgbClr val="10153F"/>
                </a:solidFill>
              </a:rPr>
              <a:t>Pārejam pie praktiska darba!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b="1" i="1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Aktivitātes (13:00 - 15:00):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Interaktīvā "Menti" aptauja.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100 punktu Pašnovērtējuma anketas pildīšana komandās </a:t>
            </a:r>
            <a:r>
              <a:rPr lang="lv-LV" sz="2400" dirty="0">
                <a:solidFill>
                  <a:srgbClr val="10153F"/>
                </a:solidFill>
              </a:rPr>
              <a:t>(pa pašvaldībām).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endParaRPr lang="lv-LV" sz="2400" dirty="0">
              <a:solidFill>
                <a:srgbClr val="10153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2400"/>
              <a:buNone/>
            </a:pPr>
            <a:r>
              <a:rPr lang="lv-LV" sz="2400" b="1" dirty="0">
                <a:solidFill>
                  <a:srgbClr val="10153F"/>
                </a:solidFill>
              </a:rPr>
              <a:t>Mērķis:</a:t>
            </a:r>
            <a:r>
              <a:rPr lang="lv-LV" sz="2400" dirty="0">
                <a:solidFill>
                  <a:srgbClr val="10153F"/>
                </a:solidFill>
              </a:rPr>
              <a:t> Atlasīt pašvaldības ar augstāko potenciālo risku (vēsturisko mantojumu) testēšanas uzsākšanai.</a:t>
            </a:r>
          </a:p>
        </p:txBody>
      </p:sp>
      <p:sp>
        <p:nvSpPr>
          <p:cNvPr id="92" name="Google Shape;92;p14">
            <a:extLst>
              <a:ext uri="{FF2B5EF4-FFF2-40B4-BE49-F238E27FC236}">
                <a16:creationId xmlns:a16="http://schemas.microsoft.com/office/drawing/2014/main" id="{4DFEF0E5-9A69-BEC3-9DD2-90919F9F186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8514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3DE1379E-14B9-397D-3319-002F6E134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>
            <a:extLst>
              <a:ext uri="{FF2B5EF4-FFF2-40B4-BE49-F238E27FC236}">
                <a16:creationId xmlns:a16="http://schemas.microsoft.com/office/drawing/2014/main" id="{97CD3C3D-9805-3FCD-AB78-13819A534D2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105025" y="1690688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0153F"/>
              </a:buClr>
              <a:buSzPts val="6000"/>
              <a:buFont typeface="Century Gothic"/>
              <a:buNone/>
            </a:pPr>
            <a:r>
              <a:rPr lang="lv-LV" b="1" dirty="0">
                <a:solidFill>
                  <a:srgbClr val="1015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Paldies par uzmanību!</a:t>
            </a:r>
            <a:endParaRPr b="1" dirty="0">
              <a:solidFill>
                <a:srgbClr val="1015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26" name="Picture 2" descr="BalticPFASResolve">
            <a:extLst>
              <a:ext uri="{FF2B5EF4-FFF2-40B4-BE49-F238E27FC236}">
                <a16:creationId xmlns:a16="http://schemas.microsoft.com/office/drawing/2014/main" id="{B0E25B0F-598E-981F-FADC-41FC398BB7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9287" y="5167312"/>
            <a:ext cx="2676940" cy="1534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91;p14">
            <a:extLst>
              <a:ext uri="{FF2B5EF4-FFF2-40B4-BE49-F238E27FC236}">
                <a16:creationId xmlns:a16="http://schemas.microsoft.com/office/drawing/2014/main" id="{074743F1-6896-F948-D627-358D7359E313}"/>
              </a:ext>
            </a:extLst>
          </p:cNvPr>
          <p:cNvSpPr txBox="1">
            <a:spLocks/>
          </p:cNvSpPr>
          <p:nvPr/>
        </p:nvSpPr>
        <p:spPr>
          <a:xfrm>
            <a:off x="1202824" y="6175513"/>
            <a:ext cx="3223591" cy="682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indent="0" algn="l">
              <a:spcBef>
                <a:spcPts val="0"/>
              </a:spcBef>
              <a:buClr>
                <a:srgbClr val="10153F"/>
              </a:buClr>
            </a:pPr>
            <a:r>
              <a:rPr lang="en-US" sz="2700" b="1" dirty="0" err="1">
                <a:solidFill>
                  <a:srgbClr val="10153F"/>
                </a:solidFill>
              </a:rPr>
              <a:t>Ar</a:t>
            </a:r>
            <a:r>
              <a:rPr lang="lv-LV" sz="2700" b="1" dirty="0" err="1">
                <a:solidFill>
                  <a:srgbClr val="10153F"/>
                </a:solidFill>
              </a:rPr>
              <a:t>tūrs</a:t>
            </a:r>
            <a:r>
              <a:rPr lang="lv-LV" sz="2700" b="1" dirty="0">
                <a:solidFill>
                  <a:srgbClr val="10153F"/>
                </a:solidFill>
              </a:rPr>
              <a:t> Penčura </a:t>
            </a:r>
          </a:p>
          <a:p>
            <a:pPr marL="0" indent="0" algn="l">
              <a:spcBef>
                <a:spcPts val="0"/>
              </a:spcBef>
              <a:buClr>
                <a:srgbClr val="10153F"/>
              </a:buClr>
            </a:pPr>
            <a:r>
              <a:rPr lang="lv-LV" sz="2700" dirty="0">
                <a:solidFill>
                  <a:srgbClr val="10153F"/>
                </a:solidFill>
              </a:rPr>
              <a:t>Zemgales plānošanas reģions </a:t>
            </a:r>
          </a:p>
          <a:p>
            <a:pPr marL="0" indent="0" algn="l">
              <a:spcBef>
                <a:spcPts val="0"/>
              </a:spcBef>
              <a:buClr>
                <a:srgbClr val="10153F"/>
              </a:buClr>
            </a:pPr>
            <a:r>
              <a:rPr lang="lv-LV" sz="2700" dirty="0">
                <a:solidFill>
                  <a:srgbClr val="10153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arturs.pencura@zpr.gov.lv</a:t>
            </a:r>
            <a:r>
              <a:rPr lang="lv-LV" sz="2700" dirty="0">
                <a:solidFill>
                  <a:srgbClr val="10153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2008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434</Words>
  <Application>Microsoft Office PowerPoint</Application>
  <PresentationFormat>Widescreen</PresentationFormat>
  <Paragraphs>70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Office Theme</vt:lpstr>
      <vt:lpstr>Zemgales plānošanas reģions</vt:lpstr>
      <vt:lpstr>BalticPFASResolve</vt:lpstr>
      <vt:lpstr>Projekta mērķis un pamatojums</vt:lpstr>
      <vt:lpstr>Projekta komanda un spēki</vt:lpstr>
      <vt:lpstr>Projekta reālie risinājumi</vt:lpstr>
      <vt:lpstr>ZPR loma un iespēja Zemgalei</vt:lpstr>
      <vt:lpstr>Nākamais solis – Darbnīca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Arturs</dc:creator>
  <cp:lastModifiedBy>Artūrs Penčura</cp:lastModifiedBy>
  <cp:revision>10</cp:revision>
  <dcterms:modified xsi:type="dcterms:W3CDTF">2026-03-24T07:13:45Z</dcterms:modified>
</cp:coreProperties>
</file>