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A_55EF325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73" r:id="rId7"/>
    <p:sldId id="265" r:id="rId8"/>
    <p:sldId id="266" r:id="rId9"/>
    <p:sldId id="267" r:id="rId10"/>
    <p:sldId id="270" r:id="rId11"/>
    <p:sldId id="271" r:id="rId12"/>
    <p:sldId id="272" r:id="rId13"/>
    <p:sldId id="268" r:id="rId14"/>
    <p:sldId id="269" r:id="rId15"/>
  </p:sldIdLst>
  <p:sldSz cx="18288000" cy="10287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old" panose="02000000000000000000" pitchFamily="2" charset="0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0136BA-91EC-C6EB-4A78-39E2CF9442D8}" name="Ieva Poga" initials="IP" userId="S::Ieva.Poga@itbaltic.com::4441ea46-b9a2-4f68-8390-126177896b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B9A"/>
    <a:srgbClr val="CBDC33"/>
    <a:srgbClr val="44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C7EB9-4E9F-7EA3-83C9-8E70983F88D5}" v="1" dt="2026-06-09T06:10:36.152"/>
    <p1510:client id="{40EB0F74-63B5-4EFC-8567-2309F6C0276D}" v="46" dt="2026-06-09T13:43:19.446"/>
    <p1510:client id="{972FE93F-2E94-F24D-6A4B-3A1D90A74417}" v="313" dt="2026-06-09T04:55:41.604"/>
    <p1510:client id="{A1FAD892-7D8D-4AF6-98E1-085E400C5C66}" v="64" dt="2026-06-09T05:12:01.142"/>
    <p1510:client id="{AA9FC835-AC4A-49F4-791D-48CAAA8964C6}" v="45" dt="2026-06-08T17:30:08.146"/>
    <p1510:client id="{D1190A56-CDEF-3674-300A-4E902C89634C}" v="258" dt="2026-06-08T13:49:26.584"/>
    <p1510:client id="{D3D84681-9FE7-4DE0-9736-0D25A5E8587B}" v="69" dt="2026-06-09T13:22:22.895"/>
    <p1510:client id="{F24D7D78-6731-1094-E978-8C69A089C555}" v="1902" dt="2026-06-08T16:03:05.461"/>
    <p1510:client id="{FBDEF9FB-7275-4D28-6C97-EFEBDA418C7A}" v="1" dt="2026-06-09T05:09:37.9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omments/modernComment_10A_55EF32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A68FBE-2955-47C9-B6CC-118B44C9ADB1}" authorId="{A80136BA-91EC-C6EB-4A78-39E2CF9442D8}" created="2026-06-09T12:35:08.055">
    <pc:sldMkLst xmlns:pc="http://schemas.microsoft.com/office/powerpoint/2013/main/command">
      <pc:docMk/>
      <pc:sldMk cId="1441739351" sldId="266"/>
    </pc:sldMkLst>
    <p188:txBody>
      <a:bodyPr/>
      <a:lstStyle/>
      <a:p>
        <a:r>
          <a:rPr lang="lv-LV"/>
          <a:t>Stiksme - fits Traffic, LMT
Viedpilsēta - Lucidus
Digitalie - mobilly
Progrmmas izstrafe - Codex un Elligent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B31A-6C7C-4F42-B3C5-1DF7354B4C32}" type="datetimeFigureOut"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AB569-D107-433D-B64F-885C54AA71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mailto:inese.murniece@itbalti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A_55EF32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ttēls 24">
            <a:extLst>
              <a:ext uri="{FF2B5EF4-FFF2-40B4-BE49-F238E27FC236}">
                <a16:creationId xmlns:a16="http://schemas.microsoft.com/office/drawing/2014/main" id="{7158E056-B09F-B139-0D34-40621B2B5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40785"/>
          <a:stretch>
            <a:fillRect/>
          </a:stretch>
        </p:blipFill>
        <p:spPr>
          <a:xfrm>
            <a:off x="9438167" y="0"/>
            <a:ext cx="8849833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438497" y="5223531"/>
            <a:ext cx="11552973" cy="1353626"/>
            <a:chOff x="0" y="0"/>
            <a:chExt cx="2880639" cy="429667"/>
          </a:xfrm>
          <a:solidFill>
            <a:srgbClr val="CBDC33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880639" cy="429667"/>
            </a:xfrm>
            <a:custGeom>
              <a:avLst/>
              <a:gdLst/>
              <a:ahLst/>
              <a:cxnLst/>
              <a:rect l="l" t="t" r="r" b="b"/>
              <a:pathLst>
                <a:path w="2880639" h="429667">
                  <a:moveTo>
                    <a:pt x="0" y="0"/>
                  </a:moveTo>
                  <a:lnTo>
                    <a:pt x="2880639" y="0"/>
                  </a:lnTo>
                  <a:lnTo>
                    <a:pt x="2880639" y="429667"/>
                  </a:lnTo>
                  <a:lnTo>
                    <a:pt x="0" y="4296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880639" cy="47729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89030" y="9500316"/>
            <a:ext cx="7377144" cy="480901"/>
            <a:chOff x="0" y="0"/>
            <a:chExt cx="1942951" cy="154239"/>
          </a:xfrm>
          <a:solidFill>
            <a:srgbClr val="9C9B9A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42952" cy="154239"/>
            </a:xfrm>
            <a:custGeom>
              <a:avLst/>
              <a:gdLst/>
              <a:ahLst/>
              <a:cxnLst/>
              <a:rect l="l" t="t" r="r" b="b"/>
              <a:pathLst>
                <a:path w="1942952" h="154239">
                  <a:moveTo>
                    <a:pt x="0" y="0"/>
                  </a:moveTo>
                  <a:lnTo>
                    <a:pt x="1942952" y="0"/>
                  </a:lnTo>
                  <a:lnTo>
                    <a:pt x="1942952" y="154239"/>
                  </a:lnTo>
                  <a:lnTo>
                    <a:pt x="0" y="1542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942951" cy="2018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5429" y="3426625"/>
            <a:ext cx="5059730" cy="1367654"/>
            <a:chOff x="0" y="0"/>
            <a:chExt cx="2675032" cy="2621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4406">
            <a:off x="1749088" y="3917904"/>
            <a:ext cx="475468" cy="47546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DDD3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649700" y="5389730"/>
            <a:ext cx="11341770" cy="79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60"/>
              </a:lnSpc>
            </a:pPr>
            <a:r>
              <a:rPr lang="lv-LV" sz="4000" b="1" dirty="0">
                <a:latin typeface="Roboto Bold"/>
                <a:ea typeface="Roboto Bold"/>
                <a:cs typeface="Roboto Bold"/>
                <a:sym typeface="Roboto Bold"/>
              </a:rPr>
              <a:t>BŪVĒJOT MOBILITĀTES KOPIENU LATVIJĀ</a:t>
            </a:r>
            <a:endParaRPr lang="en-US" sz="4000" b="1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38166" y="9414692"/>
            <a:ext cx="8849833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lv-LV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10.jūnijs / Jelgava</a:t>
            </a:r>
            <a:endParaRPr lang="en-US"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552467" y="3855877"/>
            <a:ext cx="325491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8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ITS LATVIA</a:t>
            </a:r>
          </a:p>
        </p:txBody>
      </p:sp>
      <p:sp>
        <p:nvSpPr>
          <p:cNvPr id="23" name="AutoShape 23"/>
          <p:cNvSpPr/>
          <p:nvPr/>
        </p:nvSpPr>
        <p:spPr>
          <a:xfrm>
            <a:off x="-3818287" y="4154520"/>
            <a:ext cx="5627978" cy="0"/>
          </a:xfrm>
          <a:prstGeom prst="line">
            <a:avLst/>
          </a:prstGeom>
          <a:ln w="76200" cap="flat">
            <a:solidFill>
              <a:srgbClr val="CDDD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27" name="Attēls 26">
            <a:extLst>
              <a:ext uri="{FF2B5EF4-FFF2-40B4-BE49-F238E27FC236}">
                <a16:creationId xmlns:a16="http://schemas.microsoft.com/office/drawing/2014/main" id="{4F7E8CCA-D0B7-4945-4CF2-C9FCC08AD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95" y="772359"/>
            <a:ext cx="7382896" cy="1713124"/>
          </a:xfrm>
          <a:prstGeom prst="rect">
            <a:avLst/>
          </a:prstGeom>
        </p:spPr>
      </p:pic>
      <p:sp>
        <p:nvSpPr>
          <p:cNvPr id="31" name="TextBox 21">
            <a:extLst>
              <a:ext uri="{FF2B5EF4-FFF2-40B4-BE49-F238E27FC236}">
                <a16:creationId xmlns:a16="http://schemas.microsoft.com/office/drawing/2014/main" id="{5EF647F7-44B0-7C62-F36F-17ED15A40127}"/>
              </a:ext>
            </a:extLst>
          </p:cNvPr>
          <p:cNvSpPr txBox="1"/>
          <p:nvPr/>
        </p:nvSpPr>
        <p:spPr>
          <a:xfrm>
            <a:off x="1312495" y="8733863"/>
            <a:ext cx="6866576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lv-LV" sz="2400" b="1" dirty="0">
                <a:solidFill>
                  <a:srgbClr val="9C9B9A"/>
                </a:solidFill>
                <a:latin typeface="Roboto"/>
                <a:ea typeface="Roboto"/>
                <a:cs typeface="Roboto"/>
                <a:sym typeface="Roboto"/>
              </a:rPr>
              <a:t>Inese Mūrniece</a:t>
            </a:r>
          </a:p>
          <a:p>
            <a:pPr>
              <a:lnSpc>
                <a:spcPts val="4200"/>
              </a:lnSpc>
            </a:pPr>
            <a:r>
              <a:rPr lang="lv-LV" sz="2400" dirty="0">
                <a:solidFill>
                  <a:srgbClr val="9C9B9A"/>
                </a:solidFill>
                <a:latin typeface="Roboto"/>
                <a:ea typeface="Roboto"/>
                <a:cs typeface="Roboto"/>
                <a:sym typeface="Roboto"/>
              </a:rPr>
              <a:t>ITS Latvia projektu vadītāja</a:t>
            </a:r>
            <a:endParaRPr lang="en-US" sz="2400" dirty="0">
              <a:solidFill>
                <a:srgbClr val="9C9B9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40C1-0C01-03B5-860C-0C3E009D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6B939A42-ABD8-3851-7528-C936DBCE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E52A1925-0AEE-2716-954D-A0F1C300AD05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1B48157D-719E-F556-5A63-5A6CE7051B72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3A826EF8-EC0F-ACA0-2EEE-23822CDB24C8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DE6F3620-5F8A-4E21-AC61-69730E46AC33}"/>
              </a:ext>
            </a:extLst>
          </p:cNvPr>
          <p:cNvSpPr txBox="1"/>
          <p:nvPr/>
        </p:nvSpPr>
        <p:spPr>
          <a:xfrm>
            <a:off x="1967325" y="797328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ITS LATVIA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D6DCC1F-F834-C936-C191-16C08682AC7E}"/>
              </a:ext>
            </a:extLst>
          </p:cNvPr>
          <p:cNvGrpSpPr/>
          <p:nvPr/>
        </p:nvGrpSpPr>
        <p:grpSpPr>
          <a:xfrm>
            <a:off x="985838" y="1842154"/>
            <a:ext cx="7058025" cy="877265"/>
            <a:chOff x="0" y="0"/>
            <a:chExt cx="2675032" cy="262191"/>
          </a:xfrm>
          <a:solidFill>
            <a:srgbClr val="CBDC33"/>
          </a:solidFill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DE9C5E59-7D44-E860-2862-37C59E201634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D754C28F-2C36-5E19-F675-A70C44224FD9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B65CC860-BFB7-03DA-87FD-8AB29A5234C8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Uzsauciens sadarbībai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FE819-16D1-EDC4-20F9-5EE63891305E}"/>
              </a:ext>
            </a:extLst>
          </p:cNvPr>
          <p:cNvSpPr txBox="1"/>
          <p:nvPr/>
        </p:nvSpPr>
        <p:spPr>
          <a:xfrm>
            <a:off x="2187811" y="3578701"/>
            <a:ext cx="124835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Kopīgi projekti un iniciatīvas:</a:t>
            </a: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25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</a:t>
            </a:r>
            <a:r>
              <a:rPr lang="lv-LV" sz="2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5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Urban</a:t>
            </a:r>
            <a:r>
              <a:rPr lang="lv-LV" sz="2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5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Initiave</a:t>
            </a:r>
            <a:r>
              <a:rPr lang="lv-LV" sz="2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5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</a:t>
            </a:r>
            <a:r>
              <a:rPr lang="lv-LV" sz="2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5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</a:t>
            </a:r>
            <a:r>
              <a:rPr lang="lv-LV" sz="2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4: nepieciešami atbalstītāji</a:t>
            </a: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I3: </a:t>
            </a:r>
            <a:r>
              <a:rPr lang="lv-LV" sz="2500" dirty="0" err="1">
                <a:latin typeface="Roboto" panose="02000000000000000000" pitchFamily="2" charset="0"/>
                <a:ea typeface="Roboto" panose="02000000000000000000" pitchFamily="2" charset="0"/>
              </a:rPr>
              <a:t>Interregional</a:t>
            </a: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500" dirty="0" err="1">
                <a:latin typeface="Roboto" panose="02000000000000000000" pitchFamily="2" charset="0"/>
                <a:ea typeface="Roboto" panose="02000000000000000000" pitchFamily="2" charset="0"/>
              </a:rPr>
              <a:t>Innovation</a:t>
            </a: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 Investments </a:t>
            </a:r>
            <a:r>
              <a:rPr lang="lv-LV" sz="2500" dirty="0" err="1">
                <a:latin typeface="Roboto" panose="02000000000000000000" pitchFamily="2" charset="0"/>
                <a:ea typeface="Roboto" panose="02000000000000000000" pitchFamily="2" charset="0"/>
              </a:rPr>
              <a:t>Strand</a:t>
            </a: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 2a</a:t>
            </a: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en-GB" sz="2500" dirty="0">
                <a:latin typeface="Roboto" panose="02000000000000000000" pitchFamily="2" charset="0"/>
                <a:ea typeface="Roboto" panose="02000000000000000000" pitchFamily="2" charset="0"/>
              </a:rPr>
              <a:t>Road Safety and Resilience of Rural Areas</a:t>
            </a:r>
            <a:endParaRPr lang="lv-LV" sz="2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en-GB" sz="2500" dirty="0">
                <a:latin typeface="Roboto" panose="02000000000000000000" pitchFamily="2" charset="0"/>
                <a:ea typeface="Roboto" panose="02000000000000000000" pitchFamily="2" charset="0"/>
              </a:rPr>
              <a:t>Enhancing Mobility for All: affordable, reliable, and accessible multimodal transport for inclusive rural and urban connectivity – Societal Readiness pilot</a:t>
            </a:r>
            <a:endParaRPr lang="lv-LV" sz="2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endParaRPr lang="lv-LV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Pieredzes apmaiņa:</a:t>
            </a: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Pieredzes apmaiņas brauciens uz Oslo (februāris, 2026)</a:t>
            </a: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Pieredzes apmaiņas brauciens uz Austriju (septembris, 2026)</a:t>
            </a: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endParaRPr lang="lv-LV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Pasākumi:</a:t>
            </a:r>
          </a:p>
          <a:p>
            <a:pPr marL="1028700" lvl="1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2500" dirty="0">
                <a:latin typeface="Roboto" panose="02000000000000000000" pitchFamily="2" charset="0"/>
                <a:ea typeface="Roboto" panose="02000000000000000000" pitchFamily="2" charset="0"/>
              </a:rPr>
              <a:t>Regulāri kopienas tīklošanās pasākumi</a:t>
            </a:r>
          </a:p>
        </p:txBody>
      </p:sp>
    </p:spTree>
    <p:extLst>
      <p:ext uri="{BB962C8B-B14F-4D97-AF65-F5344CB8AC3E}">
        <p14:creationId xmlns:p14="http://schemas.microsoft.com/office/powerpoint/2010/main" val="34214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8063C-0773-2143-7BFE-9500A1F6B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ttēls 24">
            <a:extLst>
              <a:ext uri="{FF2B5EF4-FFF2-40B4-BE49-F238E27FC236}">
                <a16:creationId xmlns:a16="http://schemas.microsoft.com/office/drawing/2014/main" id="{29F3479E-CFE4-6655-0674-5A778C5BF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40785"/>
          <a:stretch>
            <a:fillRect/>
          </a:stretch>
        </p:blipFill>
        <p:spPr>
          <a:xfrm>
            <a:off x="9438167" y="0"/>
            <a:ext cx="8849833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4D7F48CC-8029-C492-330D-2D36B116E34E}"/>
              </a:ext>
            </a:extLst>
          </p:cNvPr>
          <p:cNvGrpSpPr/>
          <p:nvPr/>
        </p:nvGrpSpPr>
        <p:grpSpPr>
          <a:xfrm>
            <a:off x="-2434674" y="3426625"/>
            <a:ext cx="8849833" cy="1030075"/>
            <a:chOff x="0" y="0"/>
            <a:chExt cx="2675032" cy="26219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0C2BC22-E264-75DA-4945-9A79C2BA4D4C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E506C4C-A014-535E-28A7-DCD394C6B13E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4B3823AD-5D56-46B4-50D5-91A50729106F}"/>
              </a:ext>
            </a:extLst>
          </p:cNvPr>
          <p:cNvSpPr txBox="1"/>
          <p:nvPr/>
        </p:nvSpPr>
        <p:spPr>
          <a:xfrm>
            <a:off x="1355429" y="3703728"/>
            <a:ext cx="325491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48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PALDIES!</a:t>
            </a:r>
            <a:endParaRPr lang="en-US" sz="48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27" name="Attēls 26">
            <a:extLst>
              <a:ext uri="{FF2B5EF4-FFF2-40B4-BE49-F238E27FC236}">
                <a16:creationId xmlns:a16="http://schemas.microsoft.com/office/drawing/2014/main" id="{8020FE5C-BC6D-A49C-6837-FFA958228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95" y="772359"/>
            <a:ext cx="7382896" cy="1713124"/>
          </a:xfrm>
          <a:prstGeom prst="rect">
            <a:avLst/>
          </a:prstGeom>
        </p:spPr>
      </p:pic>
      <p:sp>
        <p:nvSpPr>
          <p:cNvPr id="31" name="TextBox 21">
            <a:extLst>
              <a:ext uri="{FF2B5EF4-FFF2-40B4-BE49-F238E27FC236}">
                <a16:creationId xmlns:a16="http://schemas.microsoft.com/office/drawing/2014/main" id="{09E612CE-71BB-3293-AD4D-384BADB25688}"/>
              </a:ext>
            </a:extLst>
          </p:cNvPr>
          <p:cNvSpPr txBox="1"/>
          <p:nvPr/>
        </p:nvSpPr>
        <p:spPr>
          <a:xfrm>
            <a:off x="1355429" y="5532709"/>
            <a:ext cx="6866576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lv-LV" sz="2400" b="1" dirty="0">
                <a:latin typeface="Roboto"/>
                <a:ea typeface="Roboto"/>
                <a:cs typeface="Roboto"/>
                <a:sym typeface="Roboto"/>
              </a:rPr>
              <a:t>Inese Mūrniece</a:t>
            </a:r>
          </a:p>
          <a:p>
            <a:pPr>
              <a:lnSpc>
                <a:spcPts val="4200"/>
              </a:lnSpc>
            </a:pPr>
            <a:r>
              <a:rPr lang="lv-LV" sz="2400" dirty="0">
                <a:latin typeface="Roboto"/>
                <a:ea typeface="Roboto"/>
                <a:cs typeface="Roboto"/>
                <a:sym typeface="Roboto"/>
              </a:rPr>
              <a:t>ITS Latvia projektu vadītāja</a:t>
            </a:r>
          </a:p>
          <a:p>
            <a:pPr>
              <a:lnSpc>
                <a:spcPts val="4200"/>
              </a:lnSpc>
            </a:pPr>
            <a:r>
              <a:rPr lang="lv-LV" sz="2400" dirty="0"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inese.murniece@itbaltic.com</a:t>
            </a:r>
            <a:endParaRPr lang="lv-LV"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14FB339B-2B9B-59ED-4BB7-370CD0982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61" y="7157437"/>
            <a:ext cx="2572846" cy="2572846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B0BFE3D4-CA91-AE3A-0476-78E19F250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51" y="7251865"/>
            <a:ext cx="2382982" cy="2382982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B0D188E3-F595-84B2-8028-E652392B57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17" y="9067108"/>
            <a:ext cx="567739" cy="567739"/>
          </a:xfrm>
          <a:prstGeom prst="rect">
            <a:avLst/>
          </a:prstGeom>
        </p:spPr>
      </p:pic>
      <p:sp>
        <p:nvSpPr>
          <p:cNvPr id="26" name="Freeform 8">
            <a:extLst>
              <a:ext uri="{FF2B5EF4-FFF2-40B4-BE49-F238E27FC236}">
                <a16:creationId xmlns:a16="http://schemas.microsoft.com/office/drawing/2014/main" id="{C7AFCCB9-419B-015E-AA1A-779DBE4A9632}"/>
              </a:ext>
            </a:extLst>
          </p:cNvPr>
          <p:cNvSpPr/>
          <p:nvPr/>
        </p:nvSpPr>
        <p:spPr>
          <a:xfrm>
            <a:off x="6791668" y="6115050"/>
            <a:ext cx="12326215" cy="1042387"/>
          </a:xfrm>
          <a:custGeom>
            <a:avLst/>
            <a:gdLst/>
            <a:ahLst/>
            <a:cxnLst/>
            <a:rect l="l" t="t" r="r" b="b"/>
            <a:pathLst>
              <a:path w="2880639" h="429667">
                <a:moveTo>
                  <a:pt x="0" y="0"/>
                </a:moveTo>
                <a:lnTo>
                  <a:pt x="2880639" y="0"/>
                </a:lnTo>
                <a:lnTo>
                  <a:pt x="2880639" y="429667"/>
                </a:lnTo>
                <a:lnTo>
                  <a:pt x="0" y="429667"/>
                </a:lnTo>
                <a:close/>
              </a:path>
            </a:pathLst>
          </a:custGeom>
          <a:solidFill>
            <a:srgbClr val="CBDC33"/>
          </a:solidFill>
        </p:spPr>
        <p:txBody>
          <a:bodyPr/>
          <a:lstStyle/>
          <a:p>
            <a:endParaRPr lang="lv-LV"/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393DE8E6-4580-682D-0541-9B9BF1B3E8F6}"/>
              </a:ext>
            </a:extLst>
          </p:cNvPr>
          <p:cNvSpPr txBox="1"/>
          <p:nvPr/>
        </p:nvSpPr>
        <p:spPr>
          <a:xfrm>
            <a:off x="6905968" y="5563174"/>
            <a:ext cx="3690558" cy="1554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lv-LV" sz="2300" dirty="0"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4200"/>
              </a:lnSpc>
            </a:pPr>
            <a:r>
              <a:rPr lang="lv-LV" sz="2300" dirty="0">
                <a:latin typeface="Roboto"/>
                <a:ea typeface="Roboto"/>
                <a:cs typeface="Roboto"/>
                <a:sym typeface="Roboto"/>
              </a:rPr>
              <a:t>UZZINI VAIRĀK</a:t>
            </a:r>
            <a:br>
              <a:rPr lang="lv-LV" sz="2300" dirty="0">
                <a:latin typeface="Roboto"/>
                <a:ea typeface="Roboto"/>
                <a:cs typeface="Roboto"/>
                <a:sym typeface="Roboto"/>
              </a:rPr>
            </a:br>
            <a:r>
              <a:rPr lang="lv-LV" sz="2300" dirty="0">
                <a:latin typeface="Roboto"/>
                <a:ea typeface="Roboto"/>
                <a:cs typeface="Roboto"/>
                <a:sym typeface="Roboto"/>
              </a:rPr>
              <a:t>www.its-latvia.com</a:t>
            </a:r>
            <a:endParaRPr lang="en-US" sz="23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699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AEE4F-8203-1BF2-E5F3-45E773AE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B1AEFAC6-BA43-2462-D715-6CE082EF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1E5675AF-43AD-B684-9F2F-4E95D52F1298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337C1FC3-D93E-8D42-4245-55137DABF37E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2402A48B-05EE-D4A2-D4C7-7FD116F7D97D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77DCEF13-DB92-166D-9691-A8921C1B0EDD}"/>
              </a:ext>
            </a:extLst>
          </p:cNvPr>
          <p:cNvSpPr txBox="1"/>
          <p:nvPr/>
        </p:nvSpPr>
        <p:spPr>
          <a:xfrm>
            <a:off x="1967325" y="797328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ITS LATVIA</a:t>
            </a:r>
          </a:p>
        </p:txBody>
      </p:sp>
      <p:pic>
        <p:nvPicPr>
          <p:cNvPr id="6" name="Picture 5" descr="A group of people standing in a room with cars&#10;&#10;AI-generated content may be incorrect.">
            <a:extLst>
              <a:ext uri="{FF2B5EF4-FFF2-40B4-BE49-F238E27FC236}">
                <a16:creationId xmlns:a16="http://schemas.microsoft.com/office/drawing/2014/main" id="{906DC9B8-8809-1AC9-D489-27FA7215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02" r="-293" b="16447"/>
          <a:stretch>
            <a:fillRect/>
          </a:stretch>
        </p:blipFill>
        <p:spPr>
          <a:xfrm>
            <a:off x="12106990" y="2842182"/>
            <a:ext cx="5509757" cy="5321592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01A96967-1596-3A74-7247-8EE5547ED299}"/>
              </a:ext>
            </a:extLst>
          </p:cNvPr>
          <p:cNvGrpSpPr/>
          <p:nvPr/>
        </p:nvGrpSpPr>
        <p:grpSpPr>
          <a:xfrm>
            <a:off x="985838" y="1842154"/>
            <a:ext cx="18349911" cy="877265"/>
            <a:chOff x="0" y="0"/>
            <a:chExt cx="2675032" cy="262191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B0BC91B-AC3A-3F83-BFDA-CEEE70D890E3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62D133A1-AFD0-363E-EF51-2E927D4300D8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F4362565-E339-23F4-0672-750DD2741098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Kopiena un tās mērķi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0DFAFAC-9A98-0B3F-5975-EC4375349BB8}"/>
              </a:ext>
            </a:extLst>
          </p:cNvPr>
          <p:cNvSpPr txBox="1">
            <a:spLocks/>
          </p:cNvSpPr>
          <p:nvPr/>
        </p:nvSpPr>
        <p:spPr>
          <a:xfrm>
            <a:off x="1952256" y="2473533"/>
            <a:ext cx="8553450" cy="507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Izveidota 2022. gadā Latvijas IT klastera paspārnē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80+ biedri, no tiem aktīvākie kopienā: ~13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9C9B9A"/>
              </a:buClr>
              <a:buFont typeface="Wingdings" panose="05000000000000000000" pitchFamily="2" charset="2"/>
              <a:buChar char="§"/>
              <a:defRPr/>
            </a:pPr>
            <a:r>
              <a:rPr lang="lv-LV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Cieša sadarbība ar ministrijām, pašvaldībām, mobilitātes spēlētājiem, uzņēmējiem Baltijas un Ziemeļeiropas mērogā</a:t>
            </a:r>
          </a:p>
          <a:p>
            <a:pPr>
              <a:buClr>
                <a:srgbClr val="9C9B9A"/>
              </a:buClr>
              <a:buFont typeface="Wingdings" panose="05000000000000000000" pitchFamily="2" charset="2"/>
              <a:buChar char="§"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Latvijas ITS uzņēmumu un partneru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pārstāvniecība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Nordic+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ITS Nationals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iniciatīvās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B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Attēls 23">
            <a:extLst>
              <a:ext uri="{FF2B5EF4-FFF2-40B4-BE49-F238E27FC236}">
                <a16:creationId xmlns:a16="http://schemas.microsoft.com/office/drawing/2014/main" id="{DE8DD87B-7DD8-B798-4876-7BD6A83A7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79" y="8534400"/>
            <a:ext cx="3380168" cy="634773"/>
          </a:xfrm>
          <a:prstGeom prst="rect">
            <a:avLst/>
          </a:prstGeom>
        </p:spPr>
      </p:pic>
      <p:pic>
        <p:nvPicPr>
          <p:cNvPr id="26" name="Attēls 25">
            <a:extLst>
              <a:ext uri="{FF2B5EF4-FFF2-40B4-BE49-F238E27FC236}">
                <a16:creationId xmlns:a16="http://schemas.microsoft.com/office/drawing/2014/main" id="{2C341CEC-B990-126F-BCB1-AA48F0E18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990" y="8534400"/>
            <a:ext cx="1943455" cy="6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03DD6-6EBC-A1B6-C72B-C439D7A47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2405FBD9-22A9-C14E-10D1-FFE9FC67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184CE1BF-1E14-6FD9-0224-B6459B109D1F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13988B10-2958-E9D9-27D7-1C4D6683379A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9B2A87D4-73F6-DA45-4E1B-DD13936E3ED4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FF990F6E-238B-0F2F-0694-6812909AE6D8}"/>
              </a:ext>
            </a:extLst>
          </p:cNvPr>
          <p:cNvSpPr txBox="1"/>
          <p:nvPr/>
        </p:nvSpPr>
        <p:spPr>
          <a:xfrm>
            <a:off x="1967325" y="797328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ITS LATVIA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DEF792F9-23B9-A2F1-B9BA-4E9921821255}"/>
              </a:ext>
            </a:extLst>
          </p:cNvPr>
          <p:cNvGrpSpPr/>
          <p:nvPr/>
        </p:nvGrpSpPr>
        <p:grpSpPr>
          <a:xfrm>
            <a:off x="985838" y="1842154"/>
            <a:ext cx="7058025" cy="877265"/>
            <a:chOff x="0" y="0"/>
            <a:chExt cx="2675032" cy="262191"/>
          </a:xfrm>
          <a:solidFill>
            <a:srgbClr val="CBDC33"/>
          </a:solidFill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76F5FDF5-B537-3508-099E-56A5A6FD1B07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A99F861A-50F1-5CAF-DFDC-43F79A365DDC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C4E0EC36-F87A-0168-87A7-2050FE78003D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Lielie jautājumi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23F5D-51C6-5BD8-C9AE-65240B8D3D82}"/>
              </a:ext>
            </a:extLst>
          </p:cNvPr>
          <p:cNvSpPr txBox="1"/>
          <p:nvPr/>
        </p:nvSpPr>
        <p:spPr>
          <a:xfrm>
            <a:off x="2187812" y="3578701"/>
            <a:ext cx="117121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C9B9A"/>
              </a:buClr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Vai un ar kādām tehnoloģijām var veidot:</a:t>
            </a: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endParaRPr lang="lv-LV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Efektīvu un lietotājiem drošu un ērtu sabiedrisko transportu</a:t>
            </a: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Drošu pilsētvidi un lauku vidi</a:t>
            </a: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Visām sociālajām grupām pieejamus mobilitātes pakalpojumus</a:t>
            </a:r>
          </a:p>
          <a:p>
            <a:pPr marL="571500" indent="-571500">
              <a:buClr>
                <a:srgbClr val="9C9B9A"/>
              </a:buClr>
              <a:buFont typeface="Wingdings" panose="05000000000000000000" pitchFamily="2" charset="2"/>
              <a:buChar char="§"/>
            </a:pP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Baltijas &gt; Ziemeļvalstu &gt; Eiropas mērogā pieejamu mobilitāti</a:t>
            </a:r>
          </a:p>
        </p:txBody>
      </p:sp>
    </p:spTree>
    <p:extLst>
      <p:ext uri="{BB962C8B-B14F-4D97-AF65-F5344CB8AC3E}">
        <p14:creationId xmlns:p14="http://schemas.microsoft.com/office/powerpoint/2010/main" val="276051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42C6-35C5-F650-53CB-062FB528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B331A5AC-7411-0A79-8FD8-584C3709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32BC76D9-D377-39B7-1C82-4A4B5DFB6446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0DD955FE-9A07-6856-FDFE-FA427E3C93BF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3DD5519-4415-F015-FAF4-A64BFB1155EB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FC9AFB82-09EB-F2B3-BB1A-74516F0294DF}"/>
              </a:ext>
            </a:extLst>
          </p:cNvPr>
          <p:cNvSpPr txBox="1"/>
          <p:nvPr/>
        </p:nvSpPr>
        <p:spPr>
          <a:xfrm>
            <a:off x="1967325" y="797328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ITS LATVIA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6EDA435-7666-5291-3CDF-76A2CF0C7135}"/>
              </a:ext>
            </a:extLst>
          </p:cNvPr>
          <p:cNvGrpSpPr/>
          <p:nvPr/>
        </p:nvGrpSpPr>
        <p:grpSpPr>
          <a:xfrm>
            <a:off x="985839" y="1842154"/>
            <a:ext cx="9951826" cy="877265"/>
            <a:chOff x="0" y="0"/>
            <a:chExt cx="2675032" cy="262191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BCFED05-5B3E-9662-883B-757C697E9E52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B33E5179-4418-3370-AB0B-B1A7E40AD292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111B28F0-DDD8-EA0A-9918-75E64DC79006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Darbības virzieni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72EB561-7F7A-EB3B-0D9D-AC22BC710DD6}"/>
              </a:ext>
            </a:extLst>
          </p:cNvPr>
          <p:cNvSpPr txBox="1">
            <a:spLocks/>
          </p:cNvSpPr>
          <p:nvPr/>
        </p:nvSpPr>
        <p:spPr>
          <a:xfrm>
            <a:off x="1876908" y="3202990"/>
            <a:ext cx="8553450" cy="507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buClr>
                <a:srgbClr val="9C9B9A"/>
              </a:buClr>
              <a:buNone/>
              <a:defRPr/>
            </a:pPr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</a:rPr>
              <a:t>KOPIENA</a:t>
            </a:r>
          </a:p>
          <a:p>
            <a:pPr marL="0" lvl="0" indent="0">
              <a:buClr>
                <a:srgbClr val="9C9B9A"/>
              </a:buClr>
              <a:buNone/>
              <a:defRPr/>
            </a:pPr>
            <a:endParaRPr lang="lv-LV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>
              <a:buClr>
                <a:srgbClr val="9C9B9A"/>
              </a:buClr>
              <a:buNone/>
              <a:defRPr/>
            </a:pPr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</a:rPr>
              <a:t>INTERNACIONALIZĀCIJA</a:t>
            </a:r>
          </a:p>
          <a:p>
            <a:pPr marL="0" lvl="0" indent="0">
              <a:buClr>
                <a:srgbClr val="9C9B9A"/>
              </a:buClr>
              <a:buNone/>
              <a:defRPr/>
            </a:pPr>
            <a:endParaRPr lang="lv-LV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>
              <a:buClr>
                <a:srgbClr val="9C9B9A"/>
              </a:buClr>
              <a:buNone/>
              <a:defRPr/>
            </a:pPr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</a:rPr>
              <a:t>PROJEKTI UN FINANSĒJUMA PIESAISTE</a:t>
            </a:r>
          </a:p>
          <a:p>
            <a:pPr marL="0" lvl="0" indent="0">
              <a:buClr>
                <a:srgbClr val="9C9B9A"/>
              </a:buClr>
              <a:buNone/>
              <a:defRPr/>
            </a:pPr>
            <a:endParaRPr lang="lv-LV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>
              <a:buClr>
                <a:srgbClr val="9C9B9A"/>
              </a:buClr>
              <a:buNone/>
              <a:defRPr/>
            </a:pPr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</a:rPr>
              <a:t>REPREZENTĀCIJA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7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5D9998A9-EE87-8625-F6E0-1BBDB86A9FDC}"/>
              </a:ext>
            </a:extLst>
          </p:cNvPr>
          <p:cNvCxnSpPr>
            <a:cxnSpLocks/>
          </p:cNvCxnSpPr>
          <p:nvPr/>
        </p:nvCxnSpPr>
        <p:spPr>
          <a:xfrm>
            <a:off x="4135272" y="4027791"/>
            <a:ext cx="6593329" cy="0"/>
          </a:xfrm>
          <a:prstGeom prst="line">
            <a:avLst/>
          </a:prstGeom>
          <a:ln>
            <a:solidFill>
              <a:srgbClr val="CBDC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7">
            <a:extLst>
              <a:ext uri="{FF2B5EF4-FFF2-40B4-BE49-F238E27FC236}">
                <a16:creationId xmlns:a16="http://schemas.microsoft.com/office/drawing/2014/main" id="{5CC5E25D-6E0A-4607-004F-9A02999ED63E}"/>
              </a:ext>
            </a:extLst>
          </p:cNvPr>
          <p:cNvGrpSpPr/>
          <p:nvPr/>
        </p:nvGrpSpPr>
        <p:grpSpPr>
          <a:xfrm rot="544406">
            <a:off x="10603252" y="3873105"/>
            <a:ext cx="311780" cy="311780"/>
            <a:chOff x="0" y="0"/>
            <a:chExt cx="812800" cy="812800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7F515780-59AF-0DB3-E3A7-EFC17A8D66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DDD3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35B3ABEC-BB56-B3BB-E3F1-8C31DCB9EBD8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DAC6DD-0CE9-FE0C-A6E2-70D75FDEAC9C}"/>
              </a:ext>
            </a:extLst>
          </p:cNvPr>
          <p:cNvSpPr txBox="1"/>
          <p:nvPr/>
        </p:nvSpPr>
        <p:spPr>
          <a:xfrm>
            <a:off x="11200245" y="3626067"/>
            <a:ext cx="648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</a:rPr>
              <a:t>Savest kopā pareizos cilvēkus, lai veidotu ilgtermiņa attiecības</a:t>
            </a:r>
          </a:p>
        </p:txBody>
      </p:sp>
      <p:cxnSp>
        <p:nvCxnSpPr>
          <p:cNvPr id="19" name="Taisns savienotājs 18">
            <a:extLst>
              <a:ext uri="{FF2B5EF4-FFF2-40B4-BE49-F238E27FC236}">
                <a16:creationId xmlns:a16="http://schemas.microsoft.com/office/drawing/2014/main" id="{141CD380-F3B8-8FFA-A143-2A4F49AE1018}"/>
              </a:ext>
            </a:extLst>
          </p:cNvPr>
          <p:cNvCxnSpPr>
            <a:cxnSpLocks/>
          </p:cNvCxnSpPr>
          <p:nvPr/>
        </p:nvCxnSpPr>
        <p:spPr>
          <a:xfrm>
            <a:off x="7124131" y="5155443"/>
            <a:ext cx="3568042" cy="0"/>
          </a:xfrm>
          <a:prstGeom prst="line">
            <a:avLst/>
          </a:prstGeom>
          <a:ln>
            <a:solidFill>
              <a:srgbClr val="CBDC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71F5423-642B-0286-D2B7-E51A73B167BF}"/>
              </a:ext>
            </a:extLst>
          </p:cNvPr>
          <p:cNvSpPr txBox="1"/>
          <p:nvPr/>
        </p:nvSpPr>
        <p:spPr>
          <a:xfrm>
            <a:off x="11200245" y="4586225"/>
            <a:ext cx="648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</a:rPr>
              <a:t>Atbalstīt ITS uzņēmumus un partnerus svarīgākajās viedās mobilitātes konferencēs, kongresos un semināros u.c. pasākumos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354640-8EC7-A76D-7695-61B022CD7D9E}"/>
              </a:ext>
            </a:extLst>
          </p:cNvPr>
          <p:cNvSpPr txBox="1"/>
          <p:nvPr/>
        </p:nvSpPr>
        <p:spPr>
          <a:xfrm>
            <a:off x="11200245" y="5915715"/>
            <a:ext cx="6723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</a:rPr>
              <a:t>Veidot projektus un partnerības, kas stiprina mobilitātes un transporta vidi Latvijā un ārpus tās</a:t>
            </a:r>
          </a:p>
        </p:txBody>
      </p:sp>
      <p:cxnSp>
        <p:nvCxnSpPr>
          <p:cNvPr id="38" name="Taisns savienotājs 37">
            <a:extLst>
              <a:ext uri="{FF2B5EF4-FFF2-40B4-BE49-F238E27FC236}">
                <a16:creationId xmlns:a16="http://schemas.microsoft.com/office/drawing/2014/main" id="{7A3AC485-26D1-38C5-2076-E14C19257B1D}"/>
              </a:ext>
            </a:extLst>
          </p:cNvPr>
          <p:cNvCxnSpPr>
            <a:cxnSpLocks/>
          </p:cNvCxnSpPr>
          <p:nvPr/>
        </p:nvCxnSpPr>
        <p:spPr>
          <a:xfrm>
            <a:off x="5813946" y="7444988"/>
            <a:ext cx="4914654" cy="0"/>
          </a:xfrm>
          <a:prstGeom prst="line">
            <a:avLst/>
          </a:prstGeom>
          <a:ln>
            <a:solidFill>
              <a:srgbClr val="CBDC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17">
            <a:extLst>
              <a:ext uri="{FF2B5EF4-FFF2-40B4-BE49-F238E27FC236}">
                <a16:creationId xmlns:a16="http://schemas.microsoft.com/office/drawing/2014/main" id="{36A0DFDC-701C-3B46-4852-4E23DA0C0950}"/>
              </a:ext>
            </a:extLst>
          </p:cNvPr>
          <p:cNvGrpSpPr/>
          <p:nvPr/>
        </p:nvGrpSpPr>
        <p:grpSpPr>
          <a:xfrm rot="544406">
            <a:off x="10566824" y="7331247"/>
            <a:ext cx="311780" cy="311780"/>
            <a:chOff x="0" y="0"/>
            <a:chExt cx="812800" cy="812800"/>
          </a:xfrm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64668F28-0D99-4DC6-1821-B9987C899B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DDD36"/>
            </a:solidFill>
          </p:spPr>
          <p:txBody>
            <a:bodyPr/>
            <a:lstStyle/>
            <a:p>
              <a:endParaRPr lang="lv-LV" dirty="0"/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E5D3EE10-4330-7499-0A92-857CC704E387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1E9C729-5B0D-71E8-0E1B-E2ADFD955CF6}"/>
              </a:ext>
            </a:extLst>
          </p:cNvPr>
          <p:cNvSpPr txBox="1"/>
          <p:nvPr/>
        </p:nvSpPr>
        <p:spPr>
          <a:xfrm>
            <a:off x="11200245" y="7245205"/>
            <a:ext cx="490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</a:rPr>
              <a:t>Izcelt labākos Latvijas mobilitātes un transporta pieredzes stāstus</a:t>
            </a:r>
          </a:p>
        </p:txBody>
      </p:sp>
      <p:grpSp>
        <p:nvGrpSpPr>
          <p:cNvPr id="51" name="Group 17">
            <a:extLst>
              <a:ext uri="{FF2B5EF4-FFF2-40B4-BE49-F238E27FC236}">
                <a16:creationId xmlns:a16="http://schemas.microsoft.com/office/drawing/2014/main" id="{F3F2F015-D10B-6195-ED42-7E1188DFEA19}"/>
              </a:ext>
            </a:extLst>
          </p:cNvPr>
          <p:cNvGrpSpPr/>
          <p:nvPr/>
        </p:nvGrpSpPr>
        <p:grpSpPr>
          <a:xfrm rot="544406">
            <a:off x="10603252" y="4993938"/>
            <a:ext cx="311780" cy="311780"/>
            <a:chOff x="0" y="0"/>
            <a:chExt cx="812800" cy="812800"/>
          </a:xfrm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AEA01B8B-62D9-4357-9B72-A173276A69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DDD3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3" name="TextBox 19">
              <a:extLst>
                <a:ext uri="{FF2B5EF4-FFF2-40B4-BE49-F238E27FC236}">
                  <a16:creationId xmlns:a16="http://schemas.microsoft.com/office/drawing/2014/main" id="{9D5C7E1D-5218-0817-14B5-099A38BF7960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cxnSp>
        <p:nvCxnSpPr>
          <p:cNvPr id="59" name="Taisns savienotājs 58">
            <a:extLst>
              <a:ext uri="{FF2B5EF4-FFF2-40B4-BE49-F238E27FC236}">
                <a16:creationId xmlns:a16="http://schemas.microsoft.com/office/drawing/2014/main" id="{83A9BF33-5192-39ED-0D5E-CA4487D164E2}"/>
              </a:ext>
            </a:extLst>
          </p:cNvPr>
          <p:cNvCxnSpPr>
            <a:cxnSpLocks/>
          </p:cNvCxnSpPr>
          <p:nvPr/>
        </p:nvCxnSpPr>
        <p:spPr>
          <a:xfrm>
            <a:off x="9968927" y="6259209"/>
            <a:ext cx="759673" cy="0"/>
          </a:xfrm>
          <a:prstGeom prst="line">
            <a:avLst/>
          </a:prstGeom>
          <a:ln>
            <a:solidFill>
              <a:srgbClr val="CBDC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17">
            <a:extLst>
              <a:ext uri="{FF2B5EF4-FFF2-40B4-BE49-F238E27FC236}">
                <a16:creationId xmlns:a16="http://schemas.microsoft.com/office/drawing/2014/main" id="{1B73192C-3F5F-6672-8D2A-0DC66E3FC92D}"/>
              </a:ext>
            </a:extLst>
          </p:cNvPr>
          <p:cNvGrpSpPr/>
          <p:nvPr/>
        </p:nvGrpSpPr>
        <p:grpSpPr>
          <a:xfrm rot="544406">
            <a:off x="10603251" y="6145467"/>
            <a:ext cx="311780" cy="311780"/>
            <a:chOff x="0" y="0"/>
            <a:chExt cx="812800" cy="812800"/>
          </a:xfrm>
        </p:grpSpPr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616E2F43-147C-BA57-3C4C-F219B77475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DDD3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id="{9A8A0E96-89BF-0FF8-37F8-DB04720A800F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1859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17E85-5763-5F21-C2CE-1AC2FA17B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ttēls 32">
            <a:extLst>
              <a:ext uri="{FF2B5EF4-FFF2-40B4-BE49-F238E27FC236}">
                <a16:creationId xmlns:a16="http://schemas.microsoft.com/office/drawing/2014/main" id="{BB0C3395-398C-FF03-9150-8BE1171D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07"/>
          <a:stretch>
            <a:fillRect/>
          </a:stretch>
        </p:blipFill>
        <p:spPr>
          <a:xfrm>
            <a:off x="0" y="0"/>
            <a:ext cx="1516690" cy="10287000"/>
          </a:xfrm>
          <a:prstGeom prst="rect">
            <a:avLst/>
          </a:prstGeom>
        </p:spPr>
      </p:pic>
      <p:pic>
        <p:nvPicPr>
          <p:cNvPr id="32" name="Attēls 31">
            <a:extLst>
              <a:ext uri="{FF2B5EF4-FFF2-40B4-BE49-F238E27FC236}">
                <a16:creationId xmlns:a16="http://schemas.microsoft.com/office/drawing/2014/main" id="{0A3A6201-EE81-3E92-CBBA-12C3AC46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769A8FD8-D0E7-2BB8-E78D-116C04A038D5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D1767784-2494-1772-6C8A-DFB5AB5BF56A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B0DCC41-2D7A-CE27-20A9-00F3EC97EE5B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B10BB7B9-B488-1772-5A53-15F9895F006A}"/>
              </a:ext>
            </a:extLst>
          </p:cNvPr>
          <p:cNvSpPr txBox="1"/>
          <p:nvPr/>
        </p:nvSpPr>
        <p:spPr>
          <a:xfrm>
            <a:off x="1967325" y="797328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ITS LATVIA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96C078B-F832-7AC8-1E8F-F4D9C8A6DC95}"/>
              </a:ext>
            </a:extLst>
          </p:cNvPr>
          <p:cNvGrpSpPr/>
          <p:nvPr/>
        </p:nvGrpSpPr>
        <p:grpSpPr>
          <a:xfrm>
            <a:off x="985838" y="1842154"/>
            <a:ext cx="10893263" cy="877265"/>
            <a:chOff x="0" y="0"/>
            <a:chExt cx="2675032" cy="262191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E69AB69-F2F6-3B9F-798E-9A2E6E3E9557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4744EFE8-718D-55FF-03EC-0C6EE22AACEB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9234FF9C-F044-B7BA-48A0-94B2ACC254D6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Tehnoloģiju kompetences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63D79D2A-D00B-7656-F3C9-AFB70324F126}"/>
              </a:ext>
            </a:extLst>
          </p:cNvPr>
          <p:cNvGrpSpPr/>
          <p:nvPr/>
        </p:nvGrpSpPr>
        <p:grpSpPr>
          <a:xfrm>
            <a:off x="1924552" y="4225028"/>
            <a:ext cx="4484349" cy="3623509"/>
            <a:chOff x="0" y="0"/>
            <a:chExt cx="2675032" cy="262191"/>
          </a:xfrm>
          <a:solidFill>
            <a:srgbClr val="9C9B9A"/>
          </a:solidFill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6E7795E0-148F-BDD1-FD4E-39DF4DC27568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C308CD-0974-5750-17C5-40A5D2D36AF6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AD9F4FB8-B130-D529-A136-E2ACA3C3B8F2}"/>
              </a:ext>
            </a:extLst>
          </p:cNvPr>
          <p:cNvGrpSpPr/>
          <p:nvPr/>
        </p:nvGrpSpPr>
        <p:grpSpPr>
          <a:xfrm>
            <a:off x="7394752" y="4269572"/>
            <a:ext cx="4484349" cy="3623509"/>
            <a:chOff x="0" y="0"/>
            <a:chExt cx="2675032" cy="262191"/>
          </a:xfrm>
          <a:solidFill>
            <a:srgbClr val="9C9B9A"/>
          </a:solidFill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713283F-ACDE-8381-502A-C780D83F0AC4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94623C1C-EBA0-142C-B445-B2FC5D7792D9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23B2F51D-5DBC-6180-5804-C1746C946C8A}"/>
              </a:ext>
            </a:extLst>
          </p:cNvPr>
          <p:cNvGrpSpPr/>
          <p:nvPr/>
        </p:nvGrpSpPr>
        <p:grpSpPr>
          <a:xfrm>
            <a:off x="12864952" y="4203015"/>
            <a:ext cx="4484349" cy="3623509"/>
            <a:chOff x="0" y="0"/>
            <a:chExt cx="2675032" cy="262191"/>
          </a:xfrm>
          <a:solidFill>
            <a:srgbClr val="9C9B9A"/>
          </a:solidFill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3F9243A-BA94-E15A-28BF-52120187EB56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DAAFD693-4FDC-8ABA-6D22-8656E1E6530A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3706BF-2B34-5591-4918-6DE836F0442A}"/>
              </a:ext>
            </a:extLst>
          </p:cNvPr>
          <p:cNvSpPr txBox="1"/>
          <p:nvPr/>
        </p:nvSpPr>
        <p:spPr>
          <a:xfrm>
            <a:off x="2033876" y="4782739"/>
            <a:ext cx="426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latin typeface="Roboto" panose="02000000000000000000" pitchFamily="2" charset="0"/>
                <a:ea typeface="Roboto" panose="02000000000000000000" pitchFamily="2" charset="0"/>
              </a:rPr>
              <a:t>SATIKSMES UN VIEDPILSĒTAS RISINĀJUMI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15C21F-7E44-F546-DB26-54BD129D23AD}"/>
              </a:ext>
            </a:extLst>
          </p:cNvPr>
          <p:cNvSpPr txBox="1"/>
          <p:nvPr/>
        </p:nvSpPr>
        <p:spPr>
          <a:xfrm>
            <a:off x="12755627" y="4515367"/>
            <a:ext cx="4484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latin typeface="Roboto" panose="02000000000000000000" pitchFamily="2" charset="0"/>
                <a:ea typeface="Roboto" panose="02000000000000000000" pitchFamily="2" charset="0"/>
              </a:rPr>
              <a:t>SISTĒMU IZSTRĀDE UN INTEGRĀCIJAS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E813D4-464C-3082-09AA-92F9726E2A0A}"/>
              </a:ext>
            </a:extLst>
          </p:cNvPr>
          <p:cNvSpPr txBox="1"/>
          <p:nvPr/>
        </p:nvSpPr>
        <p:spPr>
          <a:xfrm>
            <a:off x="7394752" y="4225028"/>
            <a:ext cx="4484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latin typeface="Roboto" panose="02000000000000000000" pitchFamily="2" charset="0"/>
                <a:ea typeface="Roboto" panose="02000000000000000000" pitchFamily="2" charset="0"/>
              </a:rPr>
              <a:t>DIGITĀLIE MOBILITĀTES RISINĀJUMI </a:t>
            </a:r>
            <a:br>
              <a:rPr lang="lv-LV" sz="40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lv-LV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lv-LV" sz="2000" b="1" dirty="0">
                <a:latin typeface="Roboto" panose="02000000000000000000" pitchFamily="2" charset="0"/>
                <a:ea typeface="Roboto" panose="02000000000000000000" pitchFamily="2" charset="0"/>
              </a:rPr>
              <a:t>(M-A-A-S, BIĻEŠU RISINĀJUMI)</a:t>
            </a:r>
          </a:p>
        </p:txBody>
      </p:sp>
    </p:spTree>
    <p:extLst>
      <p:ext uri="{BB962C8B-B14F-4D97-AF65-F5344CB8AC3E}">
        <p14:creationId xmlns:p14="http://schemas.microsoft.com/office/powerpoint/2010/main" val="14417393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28592-3F38-8418-754F-43FB14024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EF1A779E-78BA-7ECF-EC29-36F1F64A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5842F453-038F-06E7-C70B-4ECEA79490F0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3F885A34-6560-64A4-9FE5-664A67D39ADB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F4AD80F6-9540-0849-DAC8-D387041093E4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011B04BD-2F04-1FEF-85C6-C31D3FB65D1B}"/>
              </a:ext>
            </a:extLst>
          </p:cNvPr>
          <p:cNvSpPr txBox="1"/>
          <p:nvPr/>
        </p:nvSpPr>
        <p:spPr>
          <a:xfrm>
            <a:off x="1922207" y="767249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Piemērs</a:t>
            </a:r>
            <a:endParaRPr lang="lv-LV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6BB497C-4C51-7D3B-EDE4-1ABD6D6F84A2}"/>
              </a:ext>
            </a:extLst>
          </p:cNvPr>
          <p:cNvGrpSpPr/>
          <p:nvPr/>
        </p:nvGrpSpPr>
        <p:grpSpPr>
          <a:xfrm>
            <a:off x="737159" y="1752928"/>
            <a:ext cx="7225017" cy="820530"/>
            <a:chOff x="0" y="-47625"/>
            <a:chExt cx="2675032" cy="309816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53ECD59-CF33-07AC-328D-A62ABA8C5E54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9C9B9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0F290C46-5166-2FCC-6649-8B4C4414925C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solidFill>
              <a:srgbClr val="9C9B9A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7B44A060-9773-3746-C7AA-A1C92D7C61C3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>
                <a:latin typeface="Roboto Bold"/>
                <a:ea typeface="Roboto Bold"/>
                <a:cs typeface="Roboto Bold"/>
              </a:rPr>
              <a:t>SATIKSMES RISINĀJUMI</a:t>
            </a:r>
            <a:endParaRPr lang="lv-LV" sz="3600" b="1" dirty="0">
              <a:latin typeface="Roboto Bold"/>
              <a:ea typeface="Roboto Bold"/>
              <a:cs typeface="Roboto Bold"/>
            </a:endParaRP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383D6E23-224B-765E-9F6B-C8A1FE86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35" y="6475892"/>
            <a:ext cx="3579032" cy="3406163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816B22E5-8055-1D3C-1FA3-C0E9367D3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415" y="4324759"/>
            <a:ext cx="5430008" cy="4725059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B791F253-65EF-E570-AB09-5C568EE7E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207" y="3409619"/>
            <a:ext cx="4015874" cy="3591256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D48ECAC5-0D7B-7529-AF42-8F063E5E1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938" y="3087108"/>
            <a:ext cx="2524477" cy="724001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D798A10C-8A36-3809-DE92-FBDEB87A1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6333" y="4058504"/>
            <a:ext cx="4043491" cy="3685396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63655501-E6AD-D7C6-021D-8E148099D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0925" y="672978"/>
            <a:ext cx="3950962" cy="3740244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7CAF13BB-398A-A3AC-FC86-2117E3C39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7501" y="7000875"/>
            <a:ext cx="3444386" cy="2801777"/>
          </a:xfrm>
          <a:prstGeom prst="rect">
            <a:avLst/>
          </a:prstGeom>
        </p:spPr>
      </p:pic>
      <p:pic>
        <p:nvPicPr>
          <p:cNvPr id="25" name="Attēls 24">
            <a:extLst>
              <a:ext uri="{FF2B5EF4-FFF2-40B4-BE49-F238E27FC236}">
                <a16:creationId xmlns:a16="http://schemas.microsoft.com/office/drawing/2014/main" id="{72D3FF04-638D-CA87-3FF5-0F907F04D5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84828" y="5408890"/>
            <a:ext cx="3547059" cy="5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0CA8-2A7D-EEDC-8223-D62FF3A73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5F1A2342-1B1D-589A-B664-99D9FCAD0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02943D07-13CC-4F88-C1DD-2C85D3C74576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BD282761-D52D-BDE1-1988-3E5779588848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E6FD4A9F-50D6-FD99-C7DF-42F2BEAB5893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681CF732-5D33-0FB2-A20E-86586CDD0556}"/>
              </a:ext>
            </a:extLst>
          </p:cNvPr>
          <p:cNvSpPr txBox="1"/>
          <p:nvPr/>
        </p:nvSpPr>
        <p:spPr>
          <a:xfrm>
            <a:off x="1922207" y="767249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Piemērs</a:t>
            </a:r>
            <a:endParaRPr lang="lv-LV" dirty="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27CFCE5-F561-5363-0390-8ADA7B0C0885}"/>
              </a:ext>
            </a:extLst>
          </p:cNvPr>
          <p:cNvGrpSpPr/>
          <p:nvPr/>
        </p:nvGrpSpPr>
        <p:grpSpPr>
          <a:xfrm>
            <a:off x="737158" y="1752928"/>
            <a:ext cx="11013563" cy="820530"/>
            <a:chOff x="0" y="-47625"/>
            <a:chExt cx="2675032" cy="309816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C8079E3-5C67-8A85-FBFD-59465207CE22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9C9B9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2F7E5A6B-8518-8A26-A2EF-F6627B7FADFE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solidFill>
              <a:srgbClr val="9C9B9A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AF695ADC-F700-6B70-8C10-CC7802CBF173}"/>
              </a:ext>
            </a:extLst>
          </p:cNvPr>
          <p:cNvSpPr txBox="1"/>
          <p:nvPr/>
        </p:nvSpPr>
        <p:spPr>
          <a:xfrm>
            <a:off x="1924552" y="1877216"/>
            <a:ext cx="10194660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SATIKSMES UN VIEDPILSĒTAS RISINĀJUMI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6B3CCBE1-9530-537D-A0E7-0C4B866E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07" y="3087108"/>
            <a:ext cx="11993649" cy="2467319"/>
          </a:xfrm>
          <a:prstGeom prst="rect">
            <a:avLst/>
          </a:prstGeom>
        </p:spPr>
      </p:pic>
      <p:pic>
        <p:nvPicPr>
          <p:cNvPr id="18" name="Attēls 17">
            <a:extLst>
              <a:ext uri="{FF2B5EF4-FFF2-40B4-BE49-F238E27FC236}">
                <a16:creationId xmlns:a16="http://schemas.microsoft.com/office/drawing/2014/main" id="{0B89D6EA-C4A9-5871-7FA0-853E318A7C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28"/>
          <a:stretch>
            <a:fillRect/>
          </a:stretch>
        </p:blipFill>
        <p:spPr>
          <a:xfrm>
            <a:off x="1922207" y="5783653"/>
            <a:ext cx="14687118" cy="4503347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A0BA270A-DDF4-ED91-4503-AC2EBCFFC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366" y="8407940"/>
            <a:ext cx="3715268" cy="1286054"/>
          </a:xfrm>
          <a:prstGeom prst="rect">
            <a:avLst/>
          </a:prstGeom>
        </p:spPr>
      </p:pic>
      <p:sp>
        <p:nvSpPr>
          <p:cNvPr id="26" name="TextBox 16">
            <a:extLst>
              <a:ext uri="{FF2B5EF4-FFF2-40B4-BE49-F238E27FC236}">
                <a16:creationId xmlns:a16="http://schemas.microsoft.com/office/drawing/2014/main" id="{B84A96B7-DD24-A090-7D37-0655C7E3FD38}"/>
              </a:ext>
            </a:extLst>
          </p:cNvPr>
          <p:cNvSpPr txBox="1"/>
          <p:nvPr/>
        </p:nvSpPr>
        <p:spPr>
          <a:xfrm>
            <a:off x="-76199" y="615974"/>
            <a:ext cx="5509757" cy="10366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6B4AC-87D2-60A4-4D84-1F69DBDD6080}"/>
              </a:ext>
            </a:extLst>
          </p:cNvPr>
          <p:cNvSpPr txBox="1"/>
          <p:nvPr/>
        </p:nvSpPr>
        <p:spPr>
          <a:xfrm>
            <a:off x="14043547" y="5022709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Ielu apgaismojums </a:t>
            </a:r>
            <a:r>
              <a:rPr lang="lv-LV" dirty="0" err="1"/>
              <a:t>K.Ulmaņa</a:t>
            </a:r>
            <a:r>
              <a:rPr lang="lv-LV" dirty="0"/>
              <a:t> gatve, Rīga</a:t>
            </a:r>
          </a:p>
          <a:p>
            <a:r>
              <a:rPr lang="lv-LV" dirty="0"/>
              <a:t>Starptautiskā lidosta Liepāja</a:t>
            </a:r>
          </a:p>
        </p:txBody>
      </p:sp>
    </p:spTree>
    <p:extLst>
      <p:ext uri="{BB962C8B-B14F-4D97-AF65-F5344CB8AC3E}">
        <p14:creationId xmlns:p14="http://schemas.microsoft.com/office/powerpoint/2010/main" val="278045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8CD3-089F-575F-AFD1-E0E609EF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209754E2-039C-9017-2C2E-B680B72D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BE0F7C93-4A8C-67D0-FB5A-34241B7DD848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09C19C58-2A26-2C10-321F-2A96B4555292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AC766C94-0D5F-C508-FBA6-CBC82058993F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312DFF9D-5B69-3DF6-6FED-3628673FD86C}"/>
              </a:ext>
            </a:extLst>
          </p:cNvPr>
          <p:cNvSpPr txBox="1"/>
          <p:nvPr/>
        </p:nvSpPr>
        <p:spPr>
          <a:xfrm>
            <a:off x="1922207" y="767249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Piemērs</a:t>
            </a:r>
            <a:endParaRPr lang="lv-LV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BF92B9F-4340-C718-F8DF-F44935D3BA6C}"/>
              </a:ext>
            </a:extLst>
          </p:cNvPr>
          <p:cNvGrpSpPr/>
          <p:nvPr/>
        </p:nvGrpSpPr>
        <p:grpSpPr>
          <a:xfrm>
            <a:off x="737158" y="1752928"/>
            <a:ext cx="9996903" cy="820530"/>
            <a:chOff x="0" y="-47625"/>
            <a:chExt cx="2675032" cy="309816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085084D-D97B-F4D3-3EE5-3E7271012DDB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9C9B9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05AE21C2-9617-A20D-A8EA-AEF5AC8F6578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solidFill>
              <a:srgbClr val="9C9B9A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6CD3A3EB-BECE-0894-8A9F-9E796DA49E69}"/>
              </a:ext>
            </a:extLst>
          </p:cNvPr>
          <p:cNvSpPr txBox="1"/>
          <p:nvPr/>
        </p:nvSpPr>
        <p:spPr>
          <a:xfrm>
            <a:off x="1924552" y="1877216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 dirty="0">
                <a:latin typeface="Roboto Bold"/>
                <a:ea typeface="Roboto Bold"/>
                <a:cs typeface="Roboto Bold"/>
              </a:rPr>
              <a:t>DIGITĀLIE MOBILITĀTES RISINĀJUMI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B5B1C01-BF3C-8F89-E9A6-D5CA10E4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07" y="3015705"/>
            <a:ext cx="8811855" cy="3762900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851BD50E-B5AD-D407-A5F8-F0679604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326" y="6644399"/>
            <a:ext cx="9047735" cy="2352852"/>
          </a:xfrm>
          <a:prstGeom prst="rect">
            <a:avLst/>
          </a:prstGeom>
        </p:spPr>
      </p:pic>
      <p:pic>
        <p:nvPicPr>
          <p:cNvPr id="18" name="Attēls 17">
            <a:extLst>
              <a:ext uri="{FF2B5EF4-FFF2-40B4-BE49-F238E27FC236}">
                <a16:creationId xmlns:a16="http://schemas.microsoft.com/office/drawing/2014/main" id="{7F1048BC-2BEA-FA65-EE1B-C14418DBE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465" y="622923"/>
            <a:ext cx="5744377" cy="9097645"/>
          </a:xfrm>
          <a:prstGeom prst="rect">
            <a:avLst/>
          </a:prstGeom>
        </p:spPr>
      </p:pic>
      <p:pic>
        <p:nvPicPr>
          <p:cNvPr id="24" name="Attēls 23">
            <a:extLst>
              <a:ext uri="{FF2B5EF4-FFF2-40B4-BE49-F238E27FC236}">
                <a16:creationId xmlns:a16="http://schemas.microsoft.com/office/drawing/2014/main" id="{BAF6C260-963A-265F-D457-3E7B9276C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644" y="8362898"/>
            <a:ext cx="1457030" cy="14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9C63-8DBA-6A89-9DF4-9A6ADBB08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AE372883-9FAB-720C-050B-7D7900B14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r="53774"/>
          <a:stretch>
            <a:fillRect/>
          </a:stretch>
        </p:blipFill>
        <p:spPr>
          <a:xfrm>
            <a:off x="2532" y="0"/>
            <a:ext cx="1452663" cy="1028700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46FDCC04-81AB-CF34-26BD-3BE8087BA4F0}"/>
              </a:ext>
            </a:extLst>
          </p:cNvPr>
          <p:cNvGrpSpPr/>
          <p:nvPr/>
        </p:nvGrpSpPr>
        <p:grpSpPr>
          <a:xfrm>
            <a:off x="-228599" y="622923"/>
            <a:ext cx="5509757" cy="877265"/>
            <a:chOff x="0" y="0"/>
            <a:chExt cx="2675032" cy="262191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E290106F-0AF8-51B4-823F-B82E54AD1B23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445CA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60427033-ABAA-C6F3-879F-6CC65F0583C0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3F8CE980-86CC-A6FE-4A8A-C1C5D94115BB}"/>
              </a:ext>
            </a:extLst>
          </p:cNvPr>
          <p:cNvSpPr txBox="1"/>
          <p:nvPr/>
        </p:nvSpPr>
        <p:spPr>
          <a:xfrm>
            <a:off x="1922207" y="767249"/>
            <a:ext cx="804437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v-LV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Piemērs</a:t>
            </a:r>
            <a:endParaRPr lang="lv-LV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96A6AA8-06C2-46E4-38D9-57485A63FF0A}"/>
              </a:ext>
            </a:extLst>
          </p:cNvPr>
          <p:cNvGrpSpPr/>
          <p:nvPr/>
        </p:nvGrpSpPr>
        <p:grpSpPr>
          <a:xfrm>
            <a:off x="737159" y="1752928"/>
            <a:ext cx="11422996" cy="820530"/>
            <a:chOff x="0" y="-47625"/>
            <a:chExt cx="2675032" cy="309816"/>
          </a:xfrm>
          <a:solidFill>
            <a:srgbClr val="CBDC33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F6951CE-3AD4-C56C-833F-55316487696F}"/>
                </a:ext>
              </a:extLst>
            </p:cNvPr>
            <p:cNvSpPr/>
            <p:nvPr/>
          </p:nvSpPr>
          <p:spPr>
            <a:xfrm>
              <a:off x="0" y="0"/>
              <a:ext cx="2675032" cy="262191"/>
            </a:xfrm>
            <a:custGeom>
              <a:avLst/>
              <a:gdLst/>
              <a:ahLst/>
              <a:cxnLst/>
              <a:rect l="l" t="t" r="r" b="b"/>
              <a:pathLst>
                <a:path w="2675032" h="262191">
                  <a:moveTo>
                    <a:pt x="0" y="0"/>
                  </a:moveTo>
                  <a:lnTo>
                    <a:pt x="2675032" y="0"/>
                  </a:lnTo>
                  <a:lnTo>
                    <a:pt x="2675032" y="262191"/>
                  </a:lnTo>
                  <a:lnTo>
                    <a:pt x="0" y="262191"/>
                  </a:lnTo>
                  <a:close/>
                </a:path>
              </a:pathLst>
            </a:custGeom>
            <a:solidFill>
              <a:srgbClr val="9C9B9A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24ED6B3-0303-B764-A490-F80A0471D5F6}"/>
                </a:ext>
              </a:extLst>
            </p:cNvPr>
            <p:cNvSpPr txBox="1"/>
            <p:nvPr/>
          </p:nvSpPr>
          <p:spPr>
            <a:xfrm>
              <a:off x="0" y="-47625"/>
              <a:ext cx="2675032" cy="309816"/>
            </a:xfrm>
            <a:prstGeom prst="rect">
              <a:avLst/>
            </a:prstGeom>
            <a:solidFill>
              <a:srgbClr val="9C9B9A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E8FA9033-8704-0CC8-F560-2ECEB2CA5685}"/>
              </a:ext>
            </a:extLst>
          </p:cNvPr>
          <p:cNvSpPr txBox="1"/>
          <p:nvPr/>
        </p:nvSpPr>
        <p:spPr>
          <a:xfrm>
            <a:off x="1924552" y="1877216"/>
            <a:ext cx="1127283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PROGRAMMAS IZSTRĀDE UN INTEGRĀCIJAS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8E16CBFA-71E0-9D78-8959-ACCA53B037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00"/>
          <a:stretch>
            <a:fillRect/>
          </a:stretch>
        </p:blipFill>
        <p:spPr>
          <a:xfrm>
            <a:off x="737159" y="2962820"/>
            <a:ext cx="9691857" cy="2750595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0ED1F457-D304-D9BA-D46D-5CF885359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9" y="6059764"/>
            <a:ext cx="9691857" cy="3319631"/>
          </a:xfrm>
          <a:prstGeom prst="rect">
            <a:avLst/>
          </a:prstGeom>
        </p:spPr>
      </p:pic>
      <p:pic>
        <p:nvPicPr>
          <p:cNvPr id="18" name="Attēls 17">
            <a:extLst>
              <a:ext uri="{FF2B5EF4-FFF2-40B4-BE49-F238E27FC236}">
                <a16:creationId xmlns:a16="http://schemas.microsoft.com/office/drawing/2014/main" id="{667AF55A-B7B0-8339-D542-35EC21FF0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285" y="8848145"/>
            <a:ext cx="2514951" cy="13432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67C4D0-DF5C-E08F-4E6F-56E53AD8A55E}"/>
              </a:ext>
            </a:extLst>
          </p:cNvPr>
          <p:cNvSpPr txBox="1"/>
          <p:nvPr/>
        </p:nvSpPr>
        <p:spPr>
          <a:xfrm>
            <a:off x="2189822" y="9010905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Klients &gt;</a:t>
            </a:r>
          </a:p>
        </p:txBody>
      </p:sp>
      <p:pic>
        <p:nvPicPr>
          <p:cNvPr id="26" name="Attēls 25">
            <a:extLst>
              <a:ext uri="{FF2B5EF4-FFF2-40B4-BE49-F238E27FC236}">
                <a16:creationId xmlns:a16="http://schemas.microsoft.com/office/drawing/2014/main" id="{91B61EDC-D04C-3EF8-8FC9-AA8214C2A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82" y="4578961"/>
            <a:ext cx="3181794" cy="876422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:a16="http://schemas.microsoft.com/office/drawing/2014/main" id="{4FB4E87C-A766-A9C8-B8EA-6642839E3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742" y="4062955"/>
            <a:ext cx="7377258" cy="3300919"/>
          </a:xfrm>
          <a:prstGeom prst="rect">
            <a:avLst/>
          </a:prstGeom>
        </p:spPr>
      </p:pic>
      <p:pic>
        <p:nvPicPr>
          <p:cNvPr id="31" name="Attēls 30">
            <a:extLst>
              <a:ext uri="{FF2B5EF4-FFF2-40B4-BE49-F238E27FC236}">
                <a16:creationId xmlns:a16="http://schemas.microsoft.com/office/drawing/2014/main" id="{B063707D-E567-70C9-539D-21E29E44F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4737" y="3197842"/>
            <a:ext cx="2629267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3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1.0.7607"/>
  <p:tag name="SLIDO_EVENT_SECTION_UUID" val="a4d93bcc-b934-45d9-b6e4-f777771ab724"/>
  <p:tag name="SLIDO_EVENT_UUID" val="56cc1c9c-93fb-4a22-a20e-97221b51cb3a"/>
  <p:tag name="SLIDO_PRESENTATION_ID" val="b04a9cf0-40e0-4c93-8aaf-f86c9f40158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_x0101_kumabeigudatums xmlns="18b9dd09-cbf8-4075-bb23-69c5189873bc" xsi:nil="true"/>
    <Pas_x0101_kumatips xmlns="18b9dd09-cbf8-4075-bb23-69c5189873bc" xsi:nil="true"/>
    <Projekts xmlns="18b9dd09-cbf8-4075-bb23-69c5189873bc" xsi:nil="true"/>
    <lcf76f155ced4ddcb4097134ff3c332f xmlns="18b9dd09-cbf8-4075-bb23-69c5189873bc">
      <Terms xmlns="http://schemas.microsoft.com/office/infopath/2007/PartnerControls"/>
    </lcf76f155ced4ddcb4097134ff3c332f>
    <Pas_x0101_kumadatums xmlns="18b9dd09-cbf8-4075-bb23-69c5189873bc" xsi:nil="true"/>
    <Pas_x0101_kumaveids xmlns="18b9dd09-cbf8-4075-bb23-69c5189873bc" xsi:nil="true"/>
    <TaxCatchAll xmlns="954f1d61-3e2b-4e36-a9c1-270f426a8e28" xsi:nil="true"/>
    <Atbild_x012b_gais xmlns="18b9dd09-cbf8-4075-bb23-69c5189873bc" xsi:nil="true"/>
    <Statuss xmlns="18b9dd09-cbf8-4075-bb23-69c5189873bc" xsi:nil="true"/>
    <Biedri xmlns="18b9dd09-cbf8-4075-bb23-69c5189873bc" xsi:nil="true"/>
    <Apmekl_x0113_t_x0101_juskaits xmlns="18b9dd09-cbf8-4075-bb23-69c5189873bc" xsi:nil="true"/>
    <Koment_x0101_rs xmlns="18b9dd09-cbf8-4075-bb23-69c5189873bc" xsi:nil="true"/>
    <Klasteraiesaiste xmlns="18b9dd09-cbf8-4075-bb23-69c5189873bc" xsi:nil="true"/>
    <L_x012b_dzorganizators_x0028_jair_x0029_ xmlns="18b9dd09-cbf8-4075-bb23-69c5189873bc" xsi:nil="true"/>
    <Pas_x0101_kumam_x0113_r_x0137_is xmlns="18b9dd09-cbf8-4075-bb23-69c5189873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89E96668F4FE5F4E8E6B7DDAD320EA45" ma:contentTypeVersion="28" ma:contentTypeDescription="Izveidot jaunu dokumentu." ma:contentTypeScope="" ma:versionID="f7bffc7d25cac396eb8a0c519ff63fa9">
  <xsd:schema xmlns:xsd="http://www.w3.org/2001/XMLSchema" xmlns:xs="http://www.w3.org/2001/XMLSchema" xmlns:p="http://schemas.microsoft.com/office/2006/metadata/properties" xmlns:ns2="18b9dd09-cbf8-4075-bb23-69c5189873bc" xmlns:ns3="954f1d61-3e2b-4e36-a9c1-270f426a8e28" targetNamespace="http://schemas.microsoft.com/office/2006/metadata/properties" ma:root="true" ma:fieldsID="54b97dcf1ca0d5c26d8682c6b8a35e1b" ns2:_="" ns3:_="">
    <xsd:import namespace="18b9dd09-cbf8-4075-bb23-69c5189873bc"/>
    <xsd:import namespace="954f1d61-3e2b-4e36-a9c1-270f426a8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as_x0101_kumadatums" minOccurs="0"/>
                <xsd:element ref="ns2:Pas_x0101_kumatips" minOccurs="0"/>
                <xsd:element ref="ns2:Projekts" minOccurs="0"/>
                <xsd:element ref="ns2:Atbild_x012b_gais" minOccurs="0"/>
                <xsd:element ref="ns2:Statuss" minOccurs="0"/>
                <xsd:element ref="ns2:Apmekl_x0113_t_x0101_juskaits" minOccurs="0"/>
                <xsd:element ref="ns2:Pas_x0101_kumaveids" minOccurs="0"/>
                <xsd:element ref="ns2:Biedri" minOccurs="0"/>
                <xsd:element ref="ns2:Pas_x0101_kumam_x0113_r_x0137_is" minOccurs="0"/>
                <xsd:element ref="ns2:Pas_x0101_kumabeigudatums" minOccurs="0"/>
                <xsd:element ref="ns2:Koment_x0101_rs" minOccurs="0"/>
                <xsd:element ref="ns2:Klasteraiesaiste" minOccurs="0"/>
                <xsd:element ref="ns2:L_x012b_dzorganizators_x0028_jair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9dd09-cbf8-4075-bb23-69c518987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ttēlu atzīmes" ma:readOnly="false" ma:fieldId="{5cf76f15-5ced-4ddc-b409-7134ff3c332f}" ma:taxonomyMulti="true" ma:sspId="b3deba54-f066-4c4c-90dc-2c32b0a9a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Pas_x0101_kumadatums" ma:index="21" nillable="true" ma:displayName="Sākuma datums" ma:format="DateOnly" ma:internalName="Pas_x0101_kumadatums">
      <xsd:simpleType>
        <xsd:restriction base="dms:DateTime"/>
      </xsd:simpleType>
    </xsd:element>
    <xsd:element name="Pas_x0101_kumatips" ma:index="22" nillable="true" ma:displayName="Pasākuma tips" ma:format="Dropdown" ma:internalName="Pas_x0101_kumatip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minārs/Konference"/>
                    <xsd:enumeration value="Tirdz.misija"/>
                    <xsd:enumeration value="Ziņu lapa"/>
                    <xsd:enumeration value="Izstāde"/>
                    <xsd:enumeration value="Sapulce/darba grupa"/>
                    <xsd:enumeration value="Vebinārs"/>
                    <xsd:enumeration value="Kopienas pasākums"/>
                    <xsd:enumeration value="Mārketinga materiāls"/>
                    <xsd:enumeration value="TV/radio/web raidījumi"/>
                    <xsd:enumeration value="Ienākošā vizīte"/>
                  </xsd:restriction>
                </xsd:simpleType>
              </xsd:element>
            </xsd:sequence>
          </xsd:extension>
        </xsd:complexContent>
      </xsd:complexType>
    </xsd:element>
    <xsd:element name="Projekts" ma:index="23" nillable="true" ma:displayName="Projekts" ma:format="Dropdown" ma:internalName="Projek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30 - Klasteri"/>
                    <xsd:enumeration value="PR29 - ResCU4EU"/>
                    <xsd:enumeration value="PR32 - LIFT"/>
                    <xsd:enumeration value="PR34 - C4CA"/>
                    <xsd:enumeration value="PR26 - ESCALTECH"/>
                    <xsd:enumeration value="PR27 - iNGOs"/>
                    <xsd:enumeration value="PR35 - AICE"/>
                    <xsd:enumeration value="PR36 - ICC"/>
                    <xsd:enumeration value="PR37 - NCM ITS"/>
                    <xsd:enumeration value="PR38 - AI Comply"/>
                    <xsd:enumeration value="PR39 - HYBRIDGE"/>
                    <xsd:enumeration value="PR40 - Sad tīkli"/>
                    <xsd:enumeration value="IEPR1 - Pamatdarbība"/>
                    <xsd:enumeration value="IEPR2 - LSTQB"/>
                    <xsd:enumeration value="PR22-1.2 Kickstart"/>
                    <xsd:enumeration value="PR22-1.3"/>
                    <xsd:enumeration value="PR22-2 Tools"/>
                    <xsd:enumeration value="PR22-3 AI Studio"/>
                    <xsd:enumeration value="PR22-5 Comm"/>
                    <xsd:enumeration value="PR22-6 Mangmt"/>
                    <xsd:enumeration value="PR22-7 TBI"/>
                    <xsd:enumeration value="PR22-1.1 Contact point"/>
                  </xsd:restriction>
                </xsd:simpleType>
              </xsd:element>
            </xsd:sequence>
          </xsd:extension>
        </xsd:complexContent>
      </xsd:complexType>
    </xsd:element>
    <xsd:element name="Atbild_x012b_gais" ma:index="24" nillable="true" ma:displayName="Atbildīgais" ma:format="Dropdown" ma:internalName="Atbild_x012b_gais">
      <xsd:simpleType>
        <xsd:restriction base="dms:Choice">
          <xsd:enumeration value="Kristīne"/>
          <xsd:enumeration value="Ieva P."/>
          <xsd:enumeration value="Liene"/>
          <xsd:enumeration value="Aiga"/>
          <xsd:enumeration value="Elmaara"/>
          <xsd:enumeration value="Laima"/>
          <xsd:enumeration value="Laura"/>
          <xsd:enumeration value="Lāsma"/>
          <xsd:enumeration value="Valts"/>
          <xsd:enumeration value="Rihards"/>
          <xsd:enumeration value="Nellija"/>
          <xsd:enumeration value="Zane"/>
          <xsd:enumeration value="Santa"/>
          <xsd:enumeration value="Krists"/>
          <xsd:enumeration value="Vineta"/>
          <xsd:enumeration value="Ieva B."/>
          <xsd:enumeration value="Līga"/>
          <xsd:enumeration value="Madara"/>
          <xsd:enumeration value="Dita"/>
          <xsd:enumeration value="Alise"/>
          <xsd:enumeration value="Inese"/>
          <xsd:enumeration value="Ilze"/>
          <xsd:enumeration value="Svetlana"/>
        </xsd:restriction>
      </xsd:simpleType>
    </xsd:element>
    <xsd:element name="Statuss" ma:index="25" nillable="true" ma:displayName="Statuss" ma:format="Dropdown" ma:internalName="Statuss">
      <xsd:simpleType>
        <xsd:restriction base="dms:Choice">
          <xsd:enumeration value="Plānots"/>
          <xsd:enumeration value="Pabeigts"/>
          <xsd:enumeration value="Atcelts/Nenotika"/>
          <xsd:enumeration value="Pārcelts"/>
        </xsd:restriction>
      </xsd:simpleType>
    </xsd:element>
    <xsd:element name="Apmekl_x0113_t_x0101_juskaits" ma:index="26" nillable="true" ma:displayName="Apmeklētāju skaits" ma:format="Dropdown" ma:internalName="Apmekl_x0113_t_x0101_juskaits" ma:percentage="FALSE">
      <xsd:simpleType>
        <xsd:restriction base="dms:Number"/>
      </xsd:simpleType>
    </xsd:element>
    <xsd:element name="Pas_x0101_kumaveids" ma:index="27" nillable="true" ma:displayName="Mērķa grupa" ma:format="Dropdown" ma:internalName="Pas_x0101_kumavei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edri"/>
                    <xsd:enumeration value="Politikas veidotāji"/>
                    <xsd:enumeration value="Sadarbības partneri"/>
                    <xsd:enumeration value="Bizness"/>
                    <xsd:enumeration value="Publiskais sektors"/>
                    <xsd:enumeration value="Izglītības nozare"/>
                  </xsd:restriction>
                </xsd:simpleType>
              </xsd:element>
            </xsd:sequence>
          </xsd:extension>
        </xsd:complexContent>
      </xsd:complexType>
    </xsd:element>
    <xsd:element name="Biedri" ma:index="28" nillable="true" ma:displayName="Biedri" ma:format="Dropdown" ma:internalName="Biedr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C Software"/>
                    <xsd:enumeration value="Advangrid"/>
                    <xsd:enumeration value="Aerones Engineering"/>
                    <xsd:enumeration value="AI Master Lab"/>
                    <xsd:enumeration value="BALTICOM"/>
                    <xsd:enumeration value="Altus Intelligence"/>
                    <xsd:enumeration value="ASYA"/>
                    <xsd:enumeration value="B2B apps"/>
                    <xsd:enumeration value="Baltijas Datoru Akadēmija"/>
                    <xsd:enumeration value="BIM Solutions"/>
                    <xsd:enumeration value="BISS"/>
                    <xsd:enumeration value="BITE Latvija"/>
                    <xsd:enumeration value="CAPITAL"/>
                    <xsd:enumeration value="CODEX"/>
                    <xsd:enumeration value="Codnity Dev"/>
                    <xsd:enumeration value="Corporate Solutions"/>
                    <xsd:enumeration value="CSC Telecom"/>
                    <xsd:enumeration value="CUBE Systems"/>
                    <xsd:enumeration value="D8 Corporation"/>
                    <xsd:enumeration value="Datakom"/>
                    <xsd:enumeration value="Datamed"/>
                    <xsd:enumeration value="Datorzinību Centrs"/>
                    <xsd:enumeration value="Datu Tehnoloģiju grupa"/>
                    <xsd:enumeration value="dots.365"/>
                    <xsd:enumeration value="DPA"/>
                    <xsd:enumeration value="Elektronikas un datorzinātņu institūts"/>
                    <xsd:enumeration value="Elva Baltic"/>
                    <xsd:enumeration value="Emy Solutions"/>
                    <xsd:enumeration value="EnterCreative"/>
                    <xsd:enumeration value="Excellent Latvia"/>
                    <xsd:enumeration value="Fan Apps"/>
                    <xsd:enumeration value="Files.fm"/>
                    <xsd:enumeration value="Fitek"/>
                    <xsd:enumeration value="Hortus Digital"/>
                    <xsd:enumeration value="iconcept"/>
                    <xsd:enumeration value="Idea Bits Latvia"/>
                    <xsd:enumeration value="Intellitech"/>
                    <xsd:enumeration value="iSoft Solutions"/>
                    <xsd:enumeration value="Latvijas Biozinātņu un tehnoloģiju universitāte"/>
                    <xsd:enumeration value="Latvijas Mobilais Telefons"/>
                    <xsd:enumeration value="Latvijas Universitātes Cietvielu fizikas institūts"/>
                    <xsd:enumeration value="Lucidus"/>
                    <xsd:enumeration value="MAUGLO"/>
                    <xsd:enumeration value="Meditec"/>
                    <xsd:enumeration value="Medon"/>
                    <xsd:enumeration value="mobility.delivered"/>
                    <xsd:enumeration value="Mobilly"/>
                    <xsd:enumeration value="Oracle East Central Europe Limited Filiāle Latvijā"/>
                    <xsd:enumeration value="RGP Consulting"/>
                    <xsd:enumeration value="RIX Technologies"/>
                    <xsd:enumeration value="Rīgas Biznesa skola"/>
                    <xsd:enumeration value="APPLY"/>
                    <xsd:enumeration value="Flex BI"/>
                    <xsd:enumeration value="IBSC"/>
                    <xsd:enumeration value="SunGIS"/>
                    <xsd:enumeration value="DELSKA Latvia"/>
                    <xsd:enumeration value="Ambero"/>
                    <xsd:enumeration value="Digiteo"/>
                    <xsd:enumeration value="ELIGENT"/>
                    <xsd:enumeration value="Mitigate"/>
                    <xsd:enumeration value="Uxinolab (Hacktribe)"/>
                    <xsd:enumeration value="SK ID Solutions AS filiāle Latvijā"/>
                    <xsd:enumeration value="SOLCRAFT"/>
                    <xsd:enumeration value="Sorsera"/>
                    <xsd:enumeration value="Swisscom DevOps Center Latvia"/>
                    <xsd:enumeration value="T MEDIA GROUP"/>
                    <xsd:enumeration value="TAPBOX"/>
                    <xsd:enumeration value="Telegrupa Baltijā"/>
                    <xsd:enumeration value="TET"/>
                    <xsd:enumeration value="Tietoevry Latvia"/>
                    <xsd:enumeration value="TILDE"/>
                    <xsd:enumeration value="Vidzemes Augstskola"/>
                    <xsd:enumeration value="Visma Enterprise"/>
                    <xsd:enumeration value="VIZULO Solutions"/>
                    <xsd:enumeration value="WeAreDots"/>
                    <xsd:enumeration value="White Digital"/>
                    <xsd:enumeration value="Zen IS"/>
                    <xsd:enumeration value="Zeta Industry"/>
                    <xsd:enumeration value="Zippy Vision"/>
                    <xsd:enumeration value="ZZ Dats"/>
                    <xsd:enumeration value="Bookla"/>
                    <xsd:enumeration value="&gt;15 biedri"/>
                    <xsd:enumeration value="Elektroniskie sakari"/>
                    <xsd:enumeration value="Redzi Digital"/>
                    <xsd:enumeration value="Snotor"/>
                    <xsd:enumeration value="Peero"/>
                    <xsd:enumeration value="STCase"/>
                    <xsd:enumeration value="RIXMIND"/>
                    <xsd:enumeration value="Sapiens BI"/>
                  </xsd:restriction>
                </xsd:simpleType>
              </xsd:element>
            </xsd:sequence>
          </xsd:extension>
        </xsd:complexContent>
      </xsd:complexType>
    </xsd:element>
    <xsd:element name="Pas_x0101_kumam_x0113_r_x0137_is" ma:index="29" nillable="true" ma:displayName="Mērķis" ma:format="Dropdown" ma:internalName="Pas_x0101_kumam_x0113_r_x0137_i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rsonāls"/>
                    <xsd:enumeration value="Eksports"/>
                    <xsd:enumeration value="Sadarbības partneru meklēšana"/>
                    <xsd:enumeration value="Reputācija, prestižs"/>
                    <xsd:enumeration value="Digitalizācija"/>
                    <xsd:enumeration value="Kopiena"/>
                    <xsd:enumeration value="MI"/>
                  </xsd:restriction>
                </xsd:simpleType>
              </xsd:element>
            </xsd:sequence>
          </xsd:extension>
        </xsd:complexContent>
      </xsd:complexType>
    </xsd:element>
    <xsd:element name="Pas_x0101_kumabeigudatums" ma:index="30" nillable="true" ma:displayName="Beigu datums" ma:format="DateOnly" ma:internalName="Pas_x0101_kumabeigudatums">
      <xsd:simpleType>
        <xsd:restriction base="dms:DateTime"/>
      </xsd:simpleType>
    </xsd:element>
    <xsd:element name="Koment_x0101_rs" ma:index="31" nillable="true" ma:displayName="Komentārs" ma:format="Dropdown" ma:internalName="Koment_x0101_rs">
      <xsd:simpleType>
        <xsd:restriction base="dms:Note">
          <xsd:maxLength value="255"/>
        </xsd:restriction>
      </xsd:simpleType>
    </xsd:element>
    <xsd:element name="Klasteraiesaiste" ma:index="32" nillable="true" ma:displayName="Klastera iesaiste" ma:format="Dropdown" ma:internalName="Klasteraiesaiste">
      <xsd:simpleType>
        <xsd:restriction base="dms:Choice">
          <xsd:enumeration value="Organizators"/>
          <xsd:enumeration value="Līdzorganizē"/>
          <xsd:enumeration value="Runātājs"/>
          <xsd:enumeration value="Dalībnieks"/>
          <xsd:enumeration value="Iekšējais"/>
        </xsd:restriction>
      </xsd:simpleType>
    </xsd:element>
    <xsd:element name="L_x012b_dzorganizators_x0028_jair_x0029_" ma:index="33" nillable="true" ma:displayName="Līdzorganizators (ja ir)" ma:format="Dropdown" ma:internalName="L_x012b_dzorganizators_x0028_jair_x0029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f1d61-3e2b-4e36-a9c1-270f426a8e2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c79fdde-c833-4f86-ac62-dcdbd186527f}" ma:internalName="TaxCatchAll" ma:showField="CatchAllData" ma:web="954f1d61-3e2b-4e36-a9c1-270f426a8e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EFEBD-3373-4DEC-B10A-4F129AB64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74A600-45AB-42E2-9B4C-A052FED3F579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18b9dd09-cbf8-4075-bb23-69c5189873bc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54f1d61-3e2b-4e36-a9c1-270f426a8e2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D43FE7D-2C98-4E01-A84A-8589873E1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9dd09-cbf8-4075-bb23-69c5189873bc"/>
    <ds:schemaRef ds:uri="954f1d61-3e2b-4e36-a9c1-270f426a8e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328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Latvia Community Meeting From Open Calls to Consortia</dc:title>
  <cp:lastModifiedBy>Inese Mūrniece</cp:lastModifiedBy>
  <cp:revision>6</cp:revision>
  <dcterms:created xsi:type="dcterms:W3CDTF">2006-08-16T00:00:00Z</dcterms:created>
  <dcterms:modified xsi:type="dcterms:W3CDTF">2026-06-11T09:53:56Z</dcterms:modified>
  <dc:identifier>DAHLsBhzd8c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0x01010089E96668F4FE5F4E8E6B7DDAD320EA45</vt:lpwstr>
  </property>
  <property fmtid="{D5CDD505-2E9C-101B-9397-08002B2CF9AE}" pid="3" name="MediaServiceImageTags">
    <vt:lpwstr/>
  </property>
</Properties>
</file>