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6" r:id="rId5"/>
    <p:sldId id="430" r:id="rId6"/>
    <p:sldId id="487" r:id="rId7"/>
    <p:sldId id="486" r:id="rId8"/>
    <p:sldId id="612" r:id="rId9"/>
    <p:sldId id="480" r:id="rId10"/>
    <p:sldId id="471" r:id="rId11"/>
    <p:sldId id="614" r:id="rId12"/>
    <p:sldId id="611" r:id="rId13"/>
    <p:sldId id="615" r:id="rId14"/>
    <p:sldId id="461" r:id="rId15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63" autoAdjust="0"/>
    <p:restoredTop sz="86065" autoAdjust="0"/>
  </p:normalViewPr>
  <p:slideViewPr>
    <p:cSldViewPr snapToGrid="0">
      <p:cViewPr varScale="1">
        <p:scale>
          <a:sx n="72" d="100"/>
          <a:sy n="7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a Kreicmane" userId="b7531efb-9efc-4f02-b033-8c64d51e3747" providerId="ADAL" clId="{EEB2683C-160E-40C7-AD5E-A6AF093DBC90}"/>
    <pc:docChg chg="undo custSel addSld delSld modSld sldOrd modNotesMaster">
      <pc:chgData name="Inga Kreicmane" userId="b7531efb-9efc-4f02-b033-8c64d51e3747" providerId="ADAL" clId="{EEB2683C-160E-40C7-AD5E-A6AF093DBC90}" dt="2026-06-09T08:23:12.835" v="2794" actId="478"/>
      <pc:docMkLst>
        <pc:docMk/>
      </pc:docMkLst>
      <pc:sldChg chg="delSp modSp mod">
        <pc:chgData name="Inga Kreicmane" userId="b7531efb-9efc-4f02-b033-8c64d51e3747" providerId="ADAL" clId="{EEB2683C-160E-40C7-AD5E-A6AF093DBC90}" dt="2026-06-09T08:23:12.835" v="2794" actId="478"/>
        <pc:sldMkLst>
          <pc:docMk/>
          <pc:sldMk cId="3844289120" sldId="461"/>
        </pc:sldMkLst>
        <pc:spChg chg="mod">
          <ac:chgData name="Inga Kreicmane" userId="b7531efb-9efc-4f02-b033-8c64d51e3747" providerId="ADAL" clId="{EEB2683C-160E-40C7-AD5E-A6AF093DBC90}" dt="2026-06-09T08:23:01.792" v="2792" actId="207"/>
          <ac:spMkLst>
            <pc:docMk/>
            <pc:sldMk cId="3844289120" sldId="461"/>
            <ac:spMk id="2" creationId="{1D11B129-13AC-299B-F618-0D7E90E9DDFC}"/>
          </ac:spMkLst>
        </pc:spChg>
        <pc:spChg chg="del mod">
          <ac:chgData name="Inga Kreicmane" userId="b7531efb-9efc-4f02-b033-8c64d51e3747" providerId="ADAL" clId="{EEB2683C-160E-40C7-AD5E-A6AF093DBC90}" dt="2026-06-09T08:23:12.835" v="2794" actId="478"/>
          <ac:spMkLst>
            <pc:docMk/>
            <pc:sldMk cId="3844289120" sldId="461"/>
            <ac:spMk id="5" creationId="{43513F19-0E69-D6D7-28F5-3960124696AA}"/>
          </ac:spMkLst>
        </pc:spChg>
      </pc:sldChg>
      <pc:sldChg chg="modSp mod">
        <pc:chgData name="Inga Kreicmane" userId="b7531efb-9efc-4f02-b033-8c64d51e3747" providerId="ADAL" clId="{EEB2683C-160E-40C7-AD5E-A6AF093DBC90}" dt="2026-06-09T08:16:11.554" v="2755" actId="20577"/>
        <pc:sldMkLst>
          <pc:docMk/>
          <pc:sldMk cId="1656662597" sldId="471"/>
        </pc:sldMkLst>
        <pc:spChg chg="mod">
          <ac:chgData name="Inga Kreicmane" userId="b7531efb-9efc-4f02-b033-8c64d51e3747" providerId="ADAL" clId="{EEB2683C-160E-40C7-AD5E-A6AF093DBC90}" dt="2026-06-09T08:16:11.554" v="2755" actId="20577"/>
          <ac:spMkLst>
            <pc:docMk/>
            <pc:sldMk cId="1656662597" sldId="471"/>
            <ac:spMk id="2" creationId="{86B01BF5-890C-9EC3-9D62-D303821D54E0}"/>
          </ac:spMkLst>
        </pc:spChg>
      </pc:sldChg>
      <pc:sldChg chg="modSp mod">
        <pc:chgData name="Inga Kreicmane" userId="b7531efb-9efc-4f02-b033-8c64d51e3747" providerId="ADAL" clId="{EEB2683C-160E-40C7-AD5E-A6AF093DBC90}" dt="2026-06-09T08:19:11.192" v="2758" actId="20577"/>
        <pc:sldMkLst>
          <pc:docMk/>
          <pc:sldMk cId="2831301126" sldId="614"/>
        </pc:sldMkLst>
        <pc:spChg chg="mod">
          <ac:chgData name="Inga Kreicmane" userId="b7531efb-9efc-4f02-b033-8c64d51e3747" providerId="ADAL" clId="{EEB2683C-160E-40C7-AD5E-A6AF093DBC90}" dt="2026-06-09T08:19:11.192" v="2758" actId="20577"/>
          <ac:spMkLst>
            <pc:docMk/>
            <pc:sldMk cId="2831301126" sldId="614"/>
            <ac:spMk id="3" creationId="{4045B3DA-06AB-EBC8-8023-9CA05588F15A}"/>
          </ac:spMkLst>
        </pc:spChg>
      </pc:sldChg>
      <pc:sldChg chg="modSp mod">
        <pc:chgData name="Inga Kreicmane" userId="b7531efb-9efc-4f02-b033-8c64d51e3747" providerId="ADAL" clId="{EEB2683C-160E-40C7-AD5E-A6AF093DBC90}" dt="2026-06-09T08:22:46.174" v="2791" actId="20577"/>
        <pc:sldMkLst>
          <pc:docMk/>
          <pc:sldMk cId="3059874475" sldId="615"/>
        </pc:sldMkLst>
        <pc:spChg chg="mod">
          <ac:chgData name="Inga Kreicmane" userId="b7531efb-9efc-4f02-b033-8c64d51e3747" providerId="ADAL" clId="{EEB2683C-160E-40C7-AD5E-A6AF093DBC90}" dt="2026-06-09T08:22:46.174" v="2791" actId="20577"/>
          <ac:spMkLst>
            <pc:docMk/>
            <pc:sldMk cId="3059874475" sldId="615"/>
            <ac:spMk id="3" creationId="{98E6DD2B-B511-CFB7-42A1-E926651EE213}"/>
          </ac:spMkLst>
        </pc:spChg>
      </pc:sldChg>
    </pc:docChg>
  </pc:docChgLst>
  <pc:docChgLst>
    <pc:chgData name="Inga Kreicmane" userId="b7531efb-9efc-4f02-b033-8c64d51e3747" providerId="ADAL" clId="{9C62F90B-E095-4388-9E3A-22E61EF59672}"/>
    <pc:docChg chg="custSel modSld">
      <pc:chgData name="Inga Kreicmane" userId="b7531efb-9efc-4f02-b033-8c64d51e3747" providerId="ADAL" clId="{9C62F90B-E095-4388-9E3A-22E61EF59672}" dt="2026-06-04T10:31:49.901" v="170" actId="115"/>
      <pc:docMkLst>
        <pc:docMk/>
      </pc:docMkLst>
      <pc:sldChg chg="modSp mod">
        <pc:chgData name="Inga Kreicmane" userId="b7531efb-9efc-4f02-b033-8c64d51e3747" providerId="ADAL" clId="{9C62F90B-E095-4388-9E3A-22E61EF59672}" dt="2026-06-04T10:26:01.167" v="10" actId="20577"/>
        <pc:sldMkLst>
          <pc:docMk/>
          <pc:sldMk cId="0" sldId="256"/>
        </pc:sldMkLst>
        <pc:spChg chg="mod">
          <ac:chgData name="Inga Kreicmane" userId="b7531efb-9efc-4f02-b033-8c64d51e3747" providerId="ADAL" clId="{9C62F90B-E095-4388-9E3A-22E61EF59672}" dt="2026-06-04T10:26:01.167" v="10" actId="20577"/>
          <ac:spMkLst>
            <pc:docMk/>
            <pc:sldMk cId="0" sldId="256"/>
            <ac:spMk id="2051" creationId="{00000000-0000-0000-0000-000000000000}"/>
          </ac:spMkLst>
        </pc:spChg>
      </pc:sldChg>
      <pc:sldChg chg="modSp mod">
        <pc:chgData name="Inga Kreicmane" userId="b7531efb-9efc-4f02-b033-8c64d51e3747" providerId="ADAL" clId="{9C62F90B-E095-4388-9E3A-22E61EF59672}" dt="2026-06-04T10:31:49.901" v="170" actId="115"/>
        <pc:sldMkLst>
          <pc:docMk/>
          <pc:sldMk cId="3844289120" sldId="461"/>
        </pc:sldMkLst>
        <pc:spChg chg="mod">
          <ac:chgData name="Inga Kreicmane" userId="b7531efb-9efc-4f02-b033-8c64d51e3747" providerId="ADAL" clId="{9C62F90B-E095-4388-9E3A-22E61EF59672}" dt="2026-06-04T10:31:49.901" v="170" actId="115"/>
          <ac:spMkLst>
            <pc:docMk/>
            <pc:sldMk cId="3844289120" sldId="461"/>
            <ac:spMk id="2" creationId="{1D11B129-13AC-299B-F618-0D7E90E9DDFC}"/>
          </ac:spMkLst>
        </pc:spChg>
      </pc:sldChg>
      <pc:sldChg chg="modSp mod">
        <pc:chgData name="Inga Kreicmane" userId="b7531efb-9efc-4f02-b033-8c64d51e3747" providerId="ADAL" clId="{9C62F90B-E095-4388-9E3A-22E61EF59672}" dt="2026-06-04T10:29:30.895" v="140" actId="20577"/>
        <pc:sldMkLst>
          <pc:docMk/>
          <pc:sldMk cId="2205467269" sldId="480"/>
        </pc:sldMkLst>
        <pc:spChg chg="mod">
          <ac:chgData name="Inga Kreicmane" userId="b7531efb-9efc-4f02-b033-8c64d51e3747" providerId="ADAL" clId="{9C62F90B-E095-4388-9E3A-22E61EF59672}" dt="2026-06-04T10:29:30.895" v="140" actId="20577"/>
          <ac:spMkLst>
            <pc:docMk/>
            <pc:sldMk cId="2205467269" sldId="480"/>
            <ac:spMk id="3" creationId="{69B049A1-F087-B6EE-6593-5C1099CA0907}"/>
          </ac:spMkLst>
        </pc:spChg>
      </pc:sldChg>
      <pc:sldChg chg="modSp mod">
        <pc:chgData name="Inga Kreicmane" userId="b7531efb-9efc-4f02-b033-8c64d51e3747" providerId="ADAL" clId="{9C62F90B-E095-4388-9E3A-22E61EF59672}" dt="2026-06-04T10:27:32.510" v="54" actId="20577"/>
        <pc:sldMkLst>
          <pc:docMk/>
          <pc:sldMk cId="2472041715" sldId="486"/>
        </pc:sldMkLst>
        <pc:spChg chg="mod">
          <ac:chgData name="Inga Kreicmane" userId="b7531efb-9efc-4f02-b033-8c64d51e3747" providerId="ADAL" clId="{9C62F90B-E095-4388-9E3A-22E61EF59672}" dt="2026-06-04T10:27:32.510" v="54" actId="20577"/>
          <ac:spMkLst>
            <pc:docMk/>
            <pc:sldMk cId="2472041715" sldId="486"/>
            <ac:spMk id="9" creationId="{48AA485D-7E52-435D-D74E-4395060E035C}"/>
          </ac:spMkLst>
        </pc:spChg>
      </pc:sldChg>
      <pc:sldChg chg="modSp mod">
        <pc:chgData name="Inga Kreicmane" userId="b7531efb-9efc-4f02-b033-8c64d51e3747" providerId="ADAL" clId="{9C62F90B-E095-4388-9E3A-22E61EF59672}" dt="2026-06-04T10:28:04.932" v="85" actId="20577"/>
        <pc:sldMkLst>
          <pc:docMk/>
          <pc:sldMk cId="2967585429" sldId="487"/>
        </pc:sldMkLst>
        <pc:spChg chg="mod">
          <ac:chgData name="Inga Kreicmane" userId="b7531efb-9efc-4f02-b033-8c64d51e3747" providerId="ADAL" clId="{9C62F90B-E095-4388-9E3A-22E61EF59672}" dt="2026-06-04T10:28:04.932" v="85" actId="20577"/>
          <ac:spMkLst>
            <pc:docMk/>
            <pc:sldMk cId="2967585429" sldId="487"/>
            <ac:spMk id="9" creationId="{6586D3E2-D20F-C5A7-B772-0D4656C3EC33}"/>
          </ac:spMkLst>
        </pc:spChg>
      </pc:sldChg>
      <pc:sldChg chg="modSp mod">
        <pc:chgData name="Inga Kreicmane" userId="b7531efb-9efc-4f02-b033-8c64d51e3747" providerId="ADAL" clId="{9C62F90B-E095-4388-9E3A-22E61EF59672}" dt="2026-06-04T10:28:18.855" v="99" actId="20577"/>
        <pc:sldMkLst>
          <pc:docMk/>
          <pc:sldMk cId="2419892394" sldId="612"/>
        </pc:sldMkLst>
        <pc:spChg chg="mod">
          <ac:chgData name="Inga Kreicmane" userId="b7531efb-9efc-4f02-b033-8c64d51e3747" providerId="ADAL" clId="{9C62F90B-E095-4388-9E3A-22E61EF59672}" dt="2026-06-04T10:28:18.855" v="99" actId="20577"/>
          <ac:spMkLst>
            <pc:docMk/>
            <pc:sldMk cId="2419892394" sldId="612"/>
            <ac:spMk id="2" creationId="{32D97F56-FCEA-E8F6-39AD-7E4919914F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BDBCB-6954-4F03-86BA-C9CAE68BD4AC}" type="datetimeFigureOut">
              <a:rPr lang="lv-LV" smtClean="0"/>
              <a:t>09.06.2026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11C0F-AEB1-4D75-AAEB-2058AD4659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336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11C0F-AEB1-4D75-AAEB-2058AD465924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86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11C0F-AEB1-4D75-AAEB-2058AD465924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6951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11C0F-AEB1-4D75-AAEB-2058AD465924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9603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11C0F-AEB1-4D75-AAEB-2058AD465924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9793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11C0F-AEB1-4D75-AAEB-2058AD465924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157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11C0F-AEB1-4D75-AAEB-2058AD465924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814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889"/>
            <a:ext cx="10363200" cy="1470025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24567" y="1940984"/>
            <a:ext cx="8227484" cy="3742267"/>
          </a:xfrm>
        </p:spPr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BE79-0C18-2C44-91A5-2DC7841BF03F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582D2-D454-4244-91C7-B6CB03056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04F58-3320-9D47-8E8D-1C3863DFD824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51AD5-F451-D74F-B189-B0DAD8804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7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61D26-D6F8-B746-8CCB-4FBBDDF9E46D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BA753-B76C-6D43-9DDB-6971E75F5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6BD05-8F6F-874B-B945-F52D20C182A2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64349-492A-9042-BDBC-88E070030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6E0DA-195C-A149-AB80-9297E707737B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D2282-42B7-6847-AF92-EC43C13BA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4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6B139-6009-2648-A633-F1FB03009EF1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ECA0-D79F-CF47-B512-A04F349D0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1F26A-4F10-804E-9CF2-9B329A6898D6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8BF6B-F94B-BE4D-B1CF-BB7A8272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1818218" y="1801285"/>
            <a:ext cx="8134349" cy="39073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1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9CC23-EBA9-F94E-AAD7-908615C121A5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1E6C0-BEBC-2644-B04A-DEFFCD132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5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384CA-B882-AE46-9035-344FBC4126BC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00E77-AE96-7341-BD1E-BDFB78667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2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925" y="521836"/>
            <a:ext cx="9697432" cy="566739"/>
          </a:xfrm>
        </p:spPr>
        <p:txBody>
          <a:bodyPr anchor="b"/>
          <a:lstStyle>
            <a:lvl1pPr algn="ctr">
              <a:defRPr sz="4267" b="0"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02912"/>
            <a:ext cx="5567349" cy="3397689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8563" y="1402912"/>
            <a:ext cx="5536239" cy="339768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29667" y="6288618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449F3-2CCC-5B41-BE80-18BF99D56A45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13D06-25CC-3046-B22A-350CBE86D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9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77334"/>
            <a:ext cx="109728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56267" y="2048935"/>
            <a:ext cx="9017000" cy="369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dirty="0"/>
              <a:t>Click to edit Master text styles</a:t>
            </a:r>
          </a:p>
          <a:p>
            <a:pPr lvl="0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85" rtl="0" fontAlgn="base">
        <a:spcBef>
          <a:spcPct val="0"/>
        </a:spcBef>
        <a:spcAft>
          <a:spcPct val="0"/>
        </a:spcAft>
        <a:defRPr sz="4267" kern="1200">
          <a:solidFill>
            <a:srgbClr val="80B623"/>
          </a:solidFill>
          <a:latin typeface="Arial"/>
          <a:ea typeface="ＭＳ Ｐゴシック" charset="0"/>
          <a:cs typeface="Arial"/>
        </a:defRPr>
      </a:lvl1pPr>
      <a:lvl2pPr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0" indent="0" algn="ctr" defTabSz="609585" rtl="0" fontAlgn="base">
        <a:lnSpc>
          <a:spcPts val="2767"/>
        </a:lnSpc>
        <a:spcBef>
          <a:spcPct val="20000"/>
        </a:spcBef>
        <a:spcAft>
          <a:spcPct val="0"/>
        </a:spcAft>
        <a:buFont typeface="Courier New"/>
        <a:buNone/>
        <a:defRPr sz="1733" kern="1200">
          <a:solidFill>
            <a:srgbClr val="364A5E"/>
          </a:solidFill>
          <a:latin typeface="Arial"/>
          <a:ea typeface="ＭＳ Ｐゴシック" charset="0"/>
          <a:cs typeface="Arial"/>
        </a:defRPr>
      </a:lvl1pPr>
      <a:lvl2pPr marL="609585" indent="0" algn="l" defTabSz="609585" rtl="0" fontAlgn="base">
        <a:lnSpc>
          <a:spcPts val="2767"/>
        </a:lnSpc>
        <a:spcBef>
          <a:spcPct val="20000"/>
        </a:spcBef>
        <a:spcAft>
          <a:spcPct val="0"/>
        </a:spcAft>
        <a:buFont typeface="Arial" charset="0"/>
        <a:buNone/>
        <a:defRPr sz="1733" kern="1200">
          <a:solidFill>
            <a:srgbClr val="364A5E"/>
          </a:solidFill>
          <a:latin typeface="Arial"/>
          <a:ea typeface="ＭＳ Ｐゴシック" charset="0"/>
          <a:cs typeface="Arial"/>
        </a:defRPr>
      </a:lvl2pPr>
      <a:lvl3pPr marL="1219170" indent="0" algn="ctr" defTabSz="609585" rtl="0" fontAlgn="base">
        <a:lnSpc>
          <a:spcPts val="2767"/>
        </a:lnSpc>
        <a:spcBef>
          <a:spcPct val="20000"/>
        </a:spcBef>
        <a:spcAft>
          <a:spcPct val="0"/>
        </a:spcAft>
        <a:buFont typeface="Courier New"/>
        <a:buNone/>
        <a:defRPr sz="1733" kern="1200">
          <a:solidFill>
            <a:srgbClr val="364A5E"/>
          </a:solidFill>
          <a:latin typeface="Arial"/>
          <a:ea typeface="ＭＳ Ｐゴシック" charset="0"/>
          <a:cs typeface="Arial"/>
        </a:defRPr>
      </a:lvl3pPr>
      <a:lvl4pPr marL="1828754" indent="0" algn="ctr" defTabSz="609585" rtl="0" fontAlgn="base">
        <a:lnSpc>
          <a:spcPts val="2767"/>
        </a:lnSpc>
        <a:spcBef>
          <a:spcPct val="20000"/>
        </a:spcBef>
        <a:spcAft>
          <a:spcPct val="0"/>
        </a:spcAft>
        <a:buFont typeface="Arial" charset="0"/>
        <a:buNone/>
        <a:defRPr sz="1733" kern="1200">
          <a:solidFill>
            <a:srgbClr val="364A5E"/>
          </a:solidFill>
          <a:latin typeface="Arial"/>
          <a:ea typeface="ＭＳ Ｐゴシック" charset="0"/>
          <a:cs typeface="Arial"/>
        </a:defRPr>
      </a:lvl4pPr>
      <a:lvl5pPr marL="2438339" indent="0" algn="ctr" defTabSz="609585" rtl="0" fontAlgn="base">
        <a:lnSpc>
          <a:spcPts val="2767"/>
        </a:lnSpc>
        <a:spcBef>
          <a:spcPct val="20000"/>
        </a:spcBef>
        <a:spcAft>
          <a:spcPct val="0"/>
        </a:spcAft>
        <a:buFont typeface="Arial" charset="0"/>
        <a:buNone/>
        <a:defRPr sz="1733" kern="1200">
          <a:solidFill>
            <a:srgbClr val="364A5E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nterreg-baltic.eu/project/startsu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969"/>
            <a:ext cx="122174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914400" y="2307570"/>
            <a:ext cx="10363200" cy="1148948"/>
          </a:xfrm>
        </p:spPr>
        <p:txBody>
          <a:bodyPr/>
          <a:lstStyle/>
          <a:p>
            <a:r>
              <a:rPr lang="lv-LV" sz="4400" noProof="1">
                <a:solidFill>
                  <a:schemeClr val="bg1"/>
                </a:solidFill>
                <a:latin typeface="Palatino Linotype" pitchFamily="18" charset="0"/>
                <a:cs typeface="Arial" charset="0"/>
              </a:rPr>
              <a:t>StartSun projekts: Saules energokopienas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body" sz="quarter" idx="10"/>
          </p:nvPr>
        </p:nvSpPr>
        <p:spPr>
          <a:xfrm>
            <a:off x="1828800" y="4201886"/>
            <a:ext cx="8534400" cy="2405741"/>
          </a:xfrm>
        </p:spPr>
        <p:txBody>
          <a:bodyPr/>
          <a:lstStyle/>
          <a:p>
            <a:r>
              <a:rPr lang="lv-LV" sz="2667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2026.gada jūnijs</a:t>
            </a:r>
          </a:p>
          <a:p>
            <a:r>
              <a:rPr lang="lv-LV" sz="2667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Inga Kreicmane</a:t>
            </a:r>
          </a:p>
          <a:p>
            <a:endParaRPr lang="en-US" sz="2667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6DD2B-B511-CFB7-42A1-E926651EE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600" noProof="1"/>
              <a:t>Pašvaldībām varbūt jāizvērtē, vai izdevīgāk ka katra ēka atsevišķi saražo daļu sev nepieciešamās elektrības, vai izmantot neto norēķinu sistēmu, kas paredz vairākus objektus – saskaņā ar MK 635. noteikumiem, vai dibināt energokopienu. Svarīgi būtu </a:t>
            </a:r>
            <a:r>
              <a:rPr lang="lv-LV" sz="1600" dirty="0"/>
              <a:t> salīdzināt vairāku elektroenerģijas tirgotāju piedāvājumu par AS Sadales tīkls infrastruktūrā ievadītās elektroenerģijas iepirkuma cenām (dinamiskajām vai fiksētājām) un pakalpojumu maksām. </a:t>
            </a:r>
            <a:r>
              <a:rPr lang="lv-LV" sz="1600" noProof="1"/>
              <a:t>Jārēķinās, ka  energokopienas gadījumā ir maksa par kopīgošanas pakalpojumu un/vai energokopienu universālo atpirkšanas pakalpojumu ap 100-200 EUR mēnesī (to publicējuši Tet, Virši, Enefit, AJ  Power</a:t>
            </a:r>
            <a:r>
              <a:rPr lang="lv-LV" sz="1600" dirty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87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B129-13AC-299B-F618-0D7E90E9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lv-LV" sz="3600" noProof="1">
                <a:latin typeface="Palatino Linotype" pitchFamily="18" charset="0"/>
                <a:cs typeface="Arial" charset="0"/>
              </a:rPr>
            </a:br>
            <a:r>
              <a:rPr lang="lv-LV" sz="3600" noProof="1">
                <a:latin typeface="Palatino Linotype" pitchFamily="18" charset="0"/>
                <a:cs typeface="Arial" charset="0"/>
              </a:rPr>
              <a:t>START-Up pakete energokopienām – pieejama </a:t>
            </a:r>
            <a:r>
              <a:rPr lang="lv-LV" sz="3600" u="sng" noProof="1">
                <a:solidFill>
                  <a:srgbClr val="0070C0"/>
                </a:solidFill>
                <a:latin typeface="Palatino Linotype" pitchFamily="18" charset="0"/>
                <a:cs typeface="Arial" charset="0"/>
              </a:rPr>
              <a:t>https://zrea.lv/</a:t>
            </a:r>
            <a:br>
              <a:rPr lang="lv-LV" sz="3600" u="sng" noProof="1">
                <a:solidFill>
                  <a:srgbClr val="0070C0"/>
                </a:solidFill>
                <a:latin typeface="Palatino Linotype" pitchFamily="18" charset="0"/>
                <a:cs typeface="Arial" charset="0"/>
              </a:rPr>
            </a:br>
            <a:endParaRPr lang="lv-LV" sz="3600" u="sng" noProof="1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FB355-D3CB-DC84-A450-5499319DF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Latvijas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Start-Up 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pakete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energokopienu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darbības uzsākšanai  - apkopota informācija, kas nepieciešama, lai nodibinātu un vadītu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energokopienu:</a:t>
            </a:r>
            <a:endParaRPr lang="lv-LV" sz="1800" dirty="0">
              <a:latin typeface="+mn-lt"/>
              <a:cs typeface="Times New Roman" panose="02020603050405020304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Tehniskā izpēte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Finanšu plānošana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Juridiskā izpēte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Iepirkuma dokumentācijas sagatavošana saules paneļu uzstādīšanai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Energokopienas vadība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Darbinieki un nepieciešamie pakalpojumi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Grāmatvedība un nodokļi 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lv-LV" sz="1800" dirty="0">
              <a:latin typeface="+mn-lt"/>
              <a:cs typeface="Times New Roman" panose="02020603050405020304" pitchFamily="18" charset="0"/>
            </a:endParaRPr>
          </a:p>
          <a:p>
            <a:pPr marL="0" lvl="1"/>
            <a:endParaRPr lang="lv-LV" sz="1800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lv-LV" sz="1600" dirty="0">
              <a:latin typeface="+mn-lt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EE5DEAFB-B924-C6A4-BA1D-2A8672331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569" y="6092456"/>
            <a:ext cx="1431924" cy="69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289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888F4-89B8-7335-7495-6AF63722A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C265-D238-6FDB-41D8-8849E74B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44" y="361166"/>
            <a:ext cx="10972800" cy="905933"/>
          </a:xfrm>
        </p:spPr>
        <p:txBody>
          <a:bodyPr/>
          <a:lstStyle/>
          <a:p>
            <a:r>
              <a:rPr lang="lv-LV" sz="3600" dirty="0">
                <a:latin typeface="Palatino Linotype" pitchFamily="18" charset="0"/>
                <a:cs typeface="Arial" charset="0"/>
              </a:rPr>
              <a:t>STARTSUN projekts: saules </a:t>
            </a:r>
            <a:r>
              <a:rPr lang="lv-LV" sz="3600" noProof="1">
                <a:latin typeface="Palatino Linotype" pitchFamily="18" charset="0"/>
                <a:cs typeface="Arial" charset="0"/>
              </a:rPr>
              <a:t>energokopienas</a:t>
            </a:r>
            <a:br>
              <a:rPr lang="lv-LV" sz="3600" dirty="0">
                <a:latin typeface="Palatino Linotype" pitchFamily="18" charset="0"/>
                <a:cs typeface="Arial" charset="0"/>
              </a:rPr>
            </a:br>
            <a:r>
              <a:rPr lang="lv-LV" sz="3600" dirty="0">
                <a:latin typeface="Palatino Linotype" pitchFamily="18" charset="0"/>
                <a:cs typeface="Arial" charset="0"/>
              </a:rPr>
              <a:t>  2023. – 2026. oktobris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E3C2D-375E-BF6E-8CFA-CBB46959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39" y="1267099"/>
            <a:ext cx="5370661" cy="4717504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Partneri Latvijā: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ZREA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Jelgavas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valstspilsēta</a:t>
            </a:r>
            <a:endParaRPr lang="lv-LV" sz="18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Jēkabpils novads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Biedrība Zaļā brīvība</a:t>
            </a:r>
          </a:p>
          <a:p>
            <a:pPr algn="just">
              <a:lnSpc>
                <a:spcPct val="100000"/>
              </a:lnSpc>
            </a:pPr>
            <a:endParaRPr lang="lv-LV" sz="1800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Energokopienu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izpēte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  <a:cs typeface="Times New Roman" panose="02020603050405020304" pitchFamily="18" charset="0"/>
              </a:rPr>
              <a:t>Start-Up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paketes izstrāde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energokopienu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dibināšanai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Saules paneļu sistēmu (elektrostaciju) uzstādīšana Jelgavas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valstspilsētā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un Jēkabpils novadā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  <a:cs typeface="Times New Roman" panose="02020603050405020304" pitchFamily="18" charset="0"/>
              </a:rPr>
              <a:t>Divu pilot  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energokopienu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dibināšana – Jelgavas </a:t>
            </a:r>
            <a:r>
              <a:rPr lang="lv-LV" sz="1800" dirty="0" err="1">
                <a:latin typeface="+mn-lt"/>
                <a:cs typeface="Times New Roman" panose="02020603050405020304" pitchFamily="18" charset="0"/>
              </a:rPr>
              <a:t>valstspilsētā</a:t>
            </a:r>
            <a:r>
              <a:rPr lang="lv-LV" sz="1800" dirty="0">
                <a:latin typeface="+mn-lt"/>
                <a:cs typeface="Times New Roman" panose="02020603050405020304" pitchFamily="18" charset="0"/>
              </a:rPr>
              <a:t> un Jēkabpils novadā</a:t>
            </a:r>
          </a:p>
          <a:p>
            <a:pPr algn="just">
              <a:lnSpc>
                <a:spcPct val="100000"/>
              </a:lnSpc>
            </a:pPr>
            <a:r>
              <a:rPr lang="lv-LV" sz="1800" dirty="0">
                <a:effectLst/>
                <a:hlinkClick r:id="rId2"/>
              </a:rPr>
              <a:t>https://interreg-baltic.eu/project/startsun/</a:t>
            </a:r>
            <a:endParaRPr lang="lv-LV" sz="1800" dirty="0"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lv-LV" sz="20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5321890-4E37-C05A-6C98-B03277244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9" t="5532" r="22070" b="9895"/>
          <a:stretch/>
        </p:blipFill>
        <p:spPr bwMode="auto">
          <a:xfrm>
            <a:off x="6300119" y="1701210"/>
            <a:ext cx="5715888" cy="4042686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F7262FBD-2740-4E94-35D4-01497D89B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88" y="6178007"/>
            <a:ext cx="1416271" cy="60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708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76A514-3C6C-64CE-7806-B368BDD36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6" y="793820"/>
            <a:ext cx="5895033" cy="5089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6EA2E-40AD-DBE1-7A3D-7BA02AF9F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3" y="793820"/>
            <a:ext cx="5656358" cy="5089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6D3E2-D20F-C5A7-B772-0D4656C3EC33}"/>
              </a:ext>
            </a:extLst>
          </p:cNvPr>
          <p:cNvSpPr txBox="1"/>
          <p:nvPr/>
        </p:nvSpPr>
        <p:spPr>
          <a:xfrm>
            <a:off x="275303" y="606418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Jelgavas </a:t>
            </a:r>
            <a:r>
              <a:rPr lang="lv-LV" sz="1600" dirty="0" err="1">
                <a:solidFill>
                  <a:srgbClr val="364A5E"/>
                </a:solidFill>
                <a:ea typeface="ＭＳ Ｐゴシック" charset="0"/>
                <a:cs typeface="Arial"/>
              </a:rPr>
              <a:t>valstspilsētas</a:t>
            </a:r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 pilotprojekts: Jelgavas kultūras nams, </a:t>
            </a:r>
          </a:p>
          <a:p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Pašvaldība </a:t>
            </a:r>
            <a:r>
              <a:rPr lang="lv-LV" sz="1600" dirty="0" err="1">
                <a:solidFill>
                  <a:srgbClr val="364A5E"/>
                </a:solidFill>
                <a:ea typeface="ＭＳ Ｐゴシック" charset="0"/>
                <a:cs typeface="Arial"/>
              </a:rPr>
              <a:t>uzstādītjusi</a:t>
            </a:r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 30 </a:t>
            </a:r>
            <a:r>
              <a:rPr lang="lv-LV" sz="1600" noProof="1">
                <a:solidFill>
                  <a:srgbClr val="364A5E"/>
                </a:solidFill>
                <a:ea typeface="ＭＳ Ｐゴシック" charset="0"/>
                <a:cs typeface="Arial"/>
              </a:rPr>
              <a:t>kW</a:t>
            </a:r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 saules paneļus, 30 </a:t>
            </a:r>
            <a:r>
              <a:rPr lang="lv-LV" sz="1600" noProof="1">
                <a:solidFill>
                  <a:srgbClr val="364A5E"/>
                </a:solidFill>
                <a:ea typeface="ＭＳ Ｐゴシック" charset="0"/>
                <a:cs typeface="Arial"/>
              </a:rPr>
              <a:t>kWh</a:t>
            </a:r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 bateriju </a:t>
            </a:r>
          </a:p>
        </p:txBody>
      </p:sp>
      <p:pic>
        <p:nvPicPr>
          <p:cNvPr id="2" name="Picture 1" descr="A close-up of a flag&#10;&#10;Description automatically generated">
            <a:extLst>
              <a:ext uri="{FF2B5EF4-FFF2-40B4-BE49-F238E27FC236}">
                <a16:creationId xmlns:a16="http://schemas.microsoft.com/office/drawing/2014/main" id="{769C2F8B-FCF8-103E-3A56-812B53969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88" y="6178007"/>
            <a:ext cx="1416271" cy="60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58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563BC-AD38-4043-948C-46E8517E9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580" y="206479"/>
            <a:ext cx="5420420" cy="56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F25CC-DD53-D320-1AB0-6942A8A7B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384" y="408756"/>
            <a:ext cx="5664804" cy="5260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A485D-7E52-435D-D74E-4395060E035C}"/>
              </a:ext>
            </a:extLst>
          </p:cNvPr>
          <p:cNvSpPr txBox="1"/>
          <p:nvPr/>
        </p:nvSpPr>
        <p:spPr>
          <a:xfrm>
            <a:off x="206477" y="60051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noProof="1">
                <a:solidFill>
                  <a:srgbClr val="364A5E"/>
                </a:solidFill>
                <a:latin typeface="Arial"/>
                <a:ea typeface="ＭＳ Ｐゴシック" charset="0"/>
                <a:cs typeface="Arial"/>
              </a:rPr>
              <a:t>Jelgavas Pārlielupes pamatskola</a:t>
            </a:r>
          </a:p>
          <a:p>
            <a:r>
              <a:rPr lang="lv-LV" sz="1600" noProof="1">
                <a:solidFill>
                  <a:srgbClr val="364A5E"/>
                </a:solidFill>
                <a:latin typeface="Arial"/>
                <a:ea typeface="ＭＳ Ｐゴシック" charset="0"/>
                <a:cs typeface="Arial"/>
              </a:rPr>
              <a:t>Pašvaldība uzstādījusi </a:t>
            </a:r>
            <a:r>
              <a:rPr lang="lv-LV" sz="1600" noProof="1">
                <a:solidFill>
                  <a:srgbClr val="364A5E"/>
                </a:solidFill>
                <a:ea typeface="ＭＳ Ｐゴシック" charset="0"/>
                <a:cs typeface="Arial"/>
              </a:rPr>
              <a:t>30kW saules paneļus, 30 kWh bateriju </a:t>
            </a:r>
            <a:endParaRPr lang="lv-LV" sz="1600" noProof="1">
              <a:solidFill>
                <a:srgbClr val="364A5E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 descr="A close-up of a flag&#10;&#10;Description automatically generated">
            <a:extLst>
              <a:ext uri="{FF2B5EF4-FFF2-40B4-BE49-F238E27FC236}">
                <a16:creationId xmlns:a16="http://schemas.microsoft.com/office/drawing/2014/main" id="{D717A78D-4A9D-0364-A632-B36FEBE76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88" y="6178007"/>
            <a:ext cx="1416271" cy="60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04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7F56-FCEA-E8F6-39AD-7E491991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dirty="0">
                <a:latin typeface="Palatino Linotype" pitchFamily="18" charset="0"/>
                <a:cs typeface="Arial" charset="0"/>
              </a:rPr>
              <a:t>2026.g.jūnijā plānots dibināt Jelgavas </a:t>
            </a:r>
            <a:r>
              <a:rPr lang="lv-LV" sz="3600" dirty="0" err="1">
                <a:latin typeface="Palatino Linotype" pitchFamily="18" charset="0"/>
                <a:cs typeface="Arial" charset="0"/>
              </a:rPr>
              <a:t>valstspilsētas</a:t>
            </a:r>
            <a:r>
              <a:rPr lang="lv-LV" sz="3600" dirty="0">
                <a:latin typeface="Palatino Linotype" pitchFamily="18" charset="0"/>
                <a:cs typeface="Arial" charset="0"/>
              </a:rPr>
              <a:t> </a:t>
            </a:r>
            <a:r>
              <a:rPr lang="lv-LV" sz="3600" noProof="1">
                <a:latin typeface="Palatino Linotype" pitchFamily="18" charset="0"/>
                <a:cs typeface="Arial" charset="0"/>
              </a:rPr>
              <a:t>energokopienu</a:t>
            </a:r>
            <a:endParaRPr lang="en-GB" sz="3600" dirty="0">
              <a:latin typeface="Palatino Linotype" pitchFamily="18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01A60-CB9A-356A-BB6C-ADEB6546D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29" y="1796903"/>
            <a:ext cx="5645889" cy="496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C1D9F042-B6E3-4EA4-0A34-B60D96B06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50" y="6146263"/>
            <a:ext cx="1416271" cy="60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89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12FA43-C27E-CD60-8C95-E1DB84A47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63" t="41995" r="50578" b="12575"/>
          <a:stretch>
            <a:fillRect/>
          </a:stretch>
        </p:blipFill>
        <p:spPr bwMode="auto">
          <a:xfrm>
            <a:off x="2317437" y="583495"/>
            <a:ext cx="7950417" cy="5327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5EBD07-6607-2281-349A-C0541A855031}"/>
              </a:ext>
            </a:extLst>
          </p:cNvPr>
          <p:cNvSpPr txBox="1"/>
          <p:nvPr/>
        </p:nvSpPr>
        <p:spPr>
          <a:xfrm>
            <a:off x="7246374" y="5726274"/>
            <a:ext cx="311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Foto: Jēkabpils novads</a:t>
            </a:r>
            <a:endParaRPr lang="en-GB" dirty="0"/>
          </a:p>
        </p:txBody>
      </p:sp>
      <p:pic>
        <p:nvPicPr>
          <p:cNvPr id="2" name="Picture 1" descr="A close-up of a flag&#10;&#10;Description automatically generated">
            <a:extLst>
              <a:ext uri="{FF2B5EF4-FFF2-40B4-BE49-F238E27FC236}">
                <a16:creationId xmlns:a16="http://schemas.microsoft.com/office/drawing/2014/main" id="{BC9BF4B2-BFD9-C72E-42BD-44406BE49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88" y="6178007"/>
            <a:ext cx="1416271" cy="60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049A1-F087-B6EE-6593-5C1099CA0907}"/>
              </a:ext>
            </a:extLst>
          </p:cNvPr>
          <p:cNvSpPr txBox="1"/>
          <p:nvPr/>
        </p:nvSpPr>
        <p:spPr>
          <a:xfrm>
            <a:off x="314632" y="6029546"/>
            <a:ext cx="5345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solidFill>
                  <a:srgbClr val="364A5E"/>
                </a:solidFill>
                <a:latin typeface="Arial"/>
                <a:ea typeface="ＭＳ Ｐゴシック" charset="0"/>
                <a:cs typeface="Arial"/>
              </a:rPr>
              <a:t>Jēkabpils novada pilotprojekts: Jēkabpils 2.vidusskola, </a:t>
            </a:r>
          </a:p>
          <a:p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Pašvaldība uzstādījusi 60</a:t>
            </a:r>
            <a:r>
              <a:rPr lang="lv-LV" sz="1600" noProof="1">
                <a:solidFill>
                  <a:srgbClr val="364A5E"/>
                </a:solidFill>
                <a:ea typeface="ＭＳ Ｐゴシック" charset="0"/>
                <a:cs typeface="Arial"/>
              </a:rPr>
              <a:t>kW saules paneļus, 30 kWh </a:t>
            </a:r>
            <a:r>
              <a:rPr lang="lv-LV" sz="1600" dirty="0">
                <a:solidFill>
                  <a:srgbClr val="364A5E"/>
                </a:solidFill>
                <a:ea typeface="ＭＳ Ｐゴシック" charset="0"/>
                <a:cs typeface="Arial"/>
              </a:rPr>
              <a:t>bateriju</a:t>
            </a:r>
            <a:endParaRPr lang="en-GB" sz="1600" dirty="0">
              <a:solidFill>
                <a:srgbClr val="364A5E"/>
              </a:solidFill>
              <a:ea typeface="ＭＳ Ｐゴシック" charset="0"/>
              <a:cs typeface="Arial"/>
            </a:endParaRPr>
          </a:p>
          <a:p>
            <a:endParaRPr lang="en-GB" sz="1600" dirty="0">
              <a:solidFill>
                <a:srgbClr val="364A5E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46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01BF5-890C-9EC3-9D62-D303821D54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3600" dirty="0">
                <a:latin typeface="Palatino Linotype" pitchFamily="18" charset="0"/>
                <a:cs typeface="Arial" charset="0"/>
              </a:rPr>
              <a:t>2026.g. plānots dibināt Jēkabpils </a:t>
            </a:r>
            <a:r>
              <a:rPr lang="lv-LV" sz="3600" noProof="1">
                <a:latin typeface="Palatino Linotype" pitchFamily="18" charset="0"/>
                <a:cs typeface="Arial" charset="0"/>
              </a:rPr>
              <a:t>energokopienu</a:t>
            </a:r>
            <a:endParaRPr lang="en-GB" sz="3600" dirty="0">
              <a:latin typeface="Palatino Linotype" pitchFamily="18" charset="0"/>
              <a:cs typeface="Arial" charset="0"/>
            </a:endParaRPr>
          </a:p>
        </p:txBody>
      </p:sp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06A2A1ED-7013-CFD4-79DE-0652F3481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569" y="6092456"/>
            <a:ext cx="1431924" cy="69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6DC7B2-1C93-0DC9-8D4A-764E644D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7" y="1594884"/>
            <a:ext cx="5445125" cy="5192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662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415E8-0712-A6E8-388B-4F4B79BE6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dirty="0">
                <a:latin typeface="Palatino Linotype" pitchFamily="18" charset="0"/>
                <a:cs typeface="Arial" charset="0"/>
              </a:rPr>
              <a:t>Atziņas</a:t>
            </a:r>
            <a:endParaRPr lang="en-GB" sz="3600" dirty="0">
              <a:latin typeface="Palatino Linotype" pitchFamily="18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5B3DA-06AB-EBC8-8023-9CA05588F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266" y="1488559"/>
            <a:ext cx="9580329" cy="4251844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</a:rPr>
              <a:t>Izvēloties ēkas laicīgi jāpieprasa būvinženiera tehniskais atzinums, vai, ņemot vērā ēkas/būves konstrukciju izturību, drīkst uz šīs ēkas jumta uzstādīt saules paneļus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</a:rPr>
              <a:t>Nepieciešams domes lēmums par </a:t>
            </a:r>
            <a:r>
              <a:rPr lang="lv-LV" sz="1800" noProof="1">
                <a:latin typeface="+mn-lt"/>
              </a:rPr>
              <a:t>energokopienas </a:t>
            </a:r>
            <a:r>
              <a:rPr lang="lv-LV" sz="1800" dirty="0">
                <a:latin typeface="+mn-lt"/>
              </a:rPr>
              <a:t>dibināšanu</a:t>
            </a:r>
            <a:endParaRPr lang="lv-LV" sz="1800" noProof="1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</a:rPr>
              <a:t>Uzstādot 60kW saules elektrostaciju un 30-60 kWh bateriju, mūsu aptuvenie aprēķini rāda, ka elektrības rēķinus varētu samazināt par aptuveni 8000 -10 000 EUR katru gadu, bet pēc 1.darbības gada varēsim pateikt kā tas ir realitātē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</a:rPr>
              <a:t>Energokopienai</a:t>
            </a:r>
            <a:r>
              <a:rPr lang="lv-LV" sz="1800" dirty="0">
                <a:latin typeface="+mn-lt"/>
              </a:rPr>
              <a:t> ir pienākums veikt tās administratīvo vadību un segt savus rēķinus — kā minimums - grāmatveža alga/vai ārpakalpojuma izmaksas, bankas konta izmaksas, auditora izmaksas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</a:rPr>
              <a:t>Tiek apsvērts, ka </a:t>
            </a:r>
            <a:r>
              <a:rPr lang="lv-LV" sz="1800" noProof="1">
                <a:latin typeface="+mn-lt"/>
              </a:rPr>
              <a:t>energokopienās </a:t>
            </a:r>
            <a:r>
              <a:rPr lang="lv-LV" sz="1800" dirty="0">
                <a:latin typeface="+mn-lt"/>
              </a:rPr>
              <a:t>pirmajā darbības gadā varētu noteikt nelielu  biedru maksu katram biedram, lai segtu </a:t>
            </a:r>
            <a:r>
              <a:rPr lang="lv-LV" sz="1800" noProof="1">
                <a:latin typeface="+mn-lt"/>
              </a:rPr>
              <a:t>energokopienas</a:t>
            </a:r>
            <a:r>
              <a:rPr lang="lv-LV" sz="1800" dirty="0">
                <a:latin typeface="+mn-lt"/>
              </a:rPr>
              <a:t> izmaksas</a:t>
            </a:r>
          </a:p>
          <a:p>
            <a:endParaRPr lang="en-GB" dirty="0"/>
          </a:p>
        </p:txBody>
      </p:sp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5E29695E-1D13-E94A-F4F9-EFD481C9F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569" y="6092456"/>
            <a:ext cx="1431924" cy="69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30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B0FCE-24E3-DE8A-58CC-A38626478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753927"/>
            <a:ext cx="9017000" cy="4157135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dirty="0">
                <a:latin typeface="+mn-lt"/>
              </a:rPr>
              <a:t>Biedrību – </a:t>
            </a:r>
            <a:r>
              <a:rPr lang="lv-LV" sz="1800" noProof="1">
                <a:latin typeface="+mn-lt"/>
              </a:rPr>
              <a:t>energokopienu nodibināt var, piereģistrēt ERIS sistēmā var (</a:t>
            </a:r>
            <a:r>
              <a:rPr lang="lv-LV" sz="1800" noProof="1">
                <a:latin typeface="+mn-lt"/>
                <a:cs typeface="Times New Roman" panose="02020603050405020304" pitchFamily="18" charset="0"/>
              </a:rPr>
              <a:t>energokopienu reģistrā bis.gov.lv – sadaļā ERIS (EVA/VVD)</a:t>
            </a:r>
            <a:endParaRPr lang="lv-LV" sz="1800" noProof="1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</a:rPr>
              <a:t>Visgrūtākais bija atrast elektroenerģijas tirgotāju, kas būtu ar mieru slēgt kopīgošanas līgumu, šobrīd ceram, ka to izdosies ar Elektrum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lv-LV" sz="1800" noProof="1">
                <a:latin typeface="+mn-lt"/>
              </a:rPr>
              <a:t>Izpētot saules paneļu versiju, šķiet, ka vislabākais scenārijs ir uzstādīt tādas jaudas saules paneļus katrai ēkai, cik tā pati var patērēt, noteikti vajadzīga baterija/akumulators, jāfokusējas uz konkrētās ēkas pašpatēriņu, tas ir visizdevīgākais, jo saulainā laikā elektrības cena ir zema un  tīklā nodot/kopīgot iespējams, ka nebūs tik izdevīgi.</a:t>
            </a:r>
          </a:p>
        </p:txBody>
      </p:sp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9867BD68-79F3-E6C1-CCEE-09CFEB0B7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569" y="6092456"/>
            <a:ext cx="1431924" cy="69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6473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d5c7e3-3dab-445c-850a-be126f6727c1">
      <Terms xmlns="http://schemas.microsoft.com/office/infopath/2007/PartnerControls"/>
    </lcf76f155ced4ddcb4097134ff3c332f>
    <TaxCatchAll xmlns="4e557306-7efc-45cb-ba9a-bb2d89b089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3FE8728CBBBA48ACF310DE1AF257D5" ma:contentTypeVersion="14" ma:contentTypeDescription="Create a new document." ma:contentTypeScope="" ma:versionID="c23c76d29e2942c2529604d14aec3e10">
  <xsd:schema xmlns:xsd="http://www.w3.org/2001/XMLSchema" xmlns:xs="http://www.w3.org/2001/XMLSchema" xmlns:p="http://schemas.microsoft.com/office/2006/metadata/properties" xmlns:ns2="2ad5c7e3-3dab-445c-850a-be126f6727c1" xmlns:ns3="4e557306-7efc-45cb-ba9a-bb2d89b089cc" targetNamespace="http://schemas.microsoft.com/office/2006/metadata/properties" ma:root="true" ma:fieldsID="45ddcc6f475afcadff4cc131c11c9e68" ns2:_="" ns3:_="">
    <xsd:import namespace="2ad5c7e3-3dab-445c-850a-be126f6727c1"/>
    <xsd:import namespace="4e557306-7efc-45cb-ba9a-bb2d89b089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5c7e3-3dab-445c-850a-be126f6727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42246db-08f2-40e0-a444-7c8da737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57306-7efc-45cb-ba9a-bb2d89b089c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4496349-24d1-4e9e-9dac-7a8946b48eef}" ma:internalName="TaxCatchAll" ma:showField="CatchAllData" ma:web="4e557306-7efc-45cb-ba9a-bb2d89b089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B9EAFA-EE85-4011-B511-01B2D22075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3620C-F9D2-4BAD-8B0D-1ABFBBECA6AB}">
  <ds:schemaRefs>
    <ds:schemaRef ds:uri="http://schemas.microsoft.com/office/2006/documentManagement/types"/>
    <ds:schemaRef ds:uri="http://purl.org/dc/dcmitype/"/>
    <ds:schemaRef ds:uri="2ad5c7e3-3dab-445c-850a-be126f6727c1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e557306-7efc-45cb-ba9a-bb2d89b089c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096F451-54A1-4A86-ACDC-80E34BBD8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d5c7e3-3dab-445c-850a-be126f6727c1"/>
    <ds:schemaRef ds:uri="4e557306-7efc-45cb-ba9a-bb2d89b089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12838</TotalTime>
  <Words>529</Words>
  <Application>Microsoft Office PowerPoint</Application>
  <PresentationFormat>Widescreen</PresentationFormat>
  <Paragraphs>55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Arial</vt:lpstr>
      <vt:lpstr>Calibri</vt:lpstr>
      <vt:lpstr>Courier New</vt:lpstr>
      <vt:lpstr>Palatino Linotype</vt:lpstr>
      <vt:lpstr>Times New Roman</vt:lpstr>
      <vt:lpstr>Wingdings</vt:lpstr>
      <vt:lpstr>1_Office Theme</vt:lpstr>
      <vt:lpstr>StartSun projekts: Saules energokopienas</vt:lpstr>
      <vt:lpstr>STARTSUN projekts: saules energokopienas   2023. – 2026. oktobris</vt:lpstr>
      <vt:lpstr>PowerPoint Presentation</vt:lpstr>
      <vt:lpstr>PowerPoint Presentation</vt:lpstr>
      <vt:lpstr>2026.g.jūnijā plānots dibināt Jelgavas valstspilsētas energokopienu</vt:lpstr>
      <vt:lpstr>PowerPoint Presentation</vt:lpstr>
      <vt:lpstr>2026.g. plānots dibināt Jēkabpils energokopienu</vt:lpstr>
      <vt:lpstr>Atziņas</vt:lpstr>
      <vt:lpstr>PowerPoint Presentation</vt:lpstr>
      <vt:lpstr>PowerPoint Presentation</vt:lpstr>
      <vt:lpstr> START-Up pakete energokopienām – pieejama https://zrea.lv/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Startsun energokopienas</dc:title>
  <dc:creator>ZREA</dc:creator>
  <cp:lastModifiedBy>Inga Kreicmane</cp:lastModifiedBy>
  <cp:revision>280</cp:revision>
  <cp:lastPrinted>2026-05-05T12:48:47Z</cp:lastPrinted>
  <dcterms:created xsi:type="dcterms:W3CDTF">2020-03-23T16:08:29Z</dcterms:created>
  <dcterms:modified xsi:type="dcterms:W3CDTF">2026-06-09T08:23:21Z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0x010100A53FE8728CBBBA48ACF310DE1AF257D5</vt:lpwstr>
  </property>
  <property fmtid="{D5CDD505-2E9C-101B-9397-08002B2CF9AE}" pid="3" name="MediaServiceImageTags">
    <vt:lpwstr/>
  </property>
</Properties>
</file>