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597" r:id="rId5"/>
    <p:sldId id="272" r:id="rId6"/>
    <p:sldId id="614" r:id="rId7"/>
    <p:sldId id="612" r:id="rId8"/>
    <p:sldId id="264" r:id="rId9"/>
    <p:sldId id="613" r:id="rId10"/>
    <p:sldId id="263" r:id="rId11"/>
    <p:sldId id="266" r:id="rId12"/>
    <p:sldId id="269" r:id="rId13"/>
    <p:sldId id="61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C7D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48" y="112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A67B7-E3FE-45D2-A227-78DEBC31FC59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0E3BA-3475-4EC3-88EB-379CE3C61C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663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/>
              <a:t>Considering step on identifying challenges are common for all unless we have </a:t>
            </a:r>
            <a:r>
              <a:rPr lang="en-IN" err="1"/>
              <a:t>specefic</a:t>
            </a:r>
            <a:r>
              <a:rPr lang="en-IN"/>
              <a:t> roadmap for </a:t>
            </a:r>
            <a:r>
              <a:rPr lang="en-IN" err="1"/>
              <a:t>specefic</a:t>
            </a:r>
            <a:r>
              <a:rPr lang="en-IN"/>
              <a:t> challenge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E3BA-3475-4EC3-88EB-379CE3C61C19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828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D76F8-9002-F0E5-2B89-0ED87C680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4F997-A1E9-4AA1-CDB5-3F6D20AC8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2FFF4-9A87-068A-5532-AA1898CBC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999E6-7E65-D340-6CC7-17DE80C6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847CA-58CF-343E-DDC2-20251508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AFD88F-CEDA-99D8-281D-464AE5786A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673" y="0"/>
            <a:ext cx="4449327" cy="18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0610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C7DA5-7D91-EC9F-74E2-472C7B6F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86514-0BB2-E11B-1B4B-D5603304A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3BF74-1054-54E3-0C6A-EB304717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1C617-1233-0B5B-E8B4-22616B7C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2ED7D-3A1C-0CD9-3B9C-3F004F0F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5836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01EC19-A55D-AFDE-85BD-EEB796A2E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4C13C8-24E8-A046-48E9-86D659BD8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5E5F9-CB48-21F2-958B-F29B07D5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B3E2B-4441-B01B-FA2B-E37BE051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0E4AA-1713-4086-B2BE-9CDF7DC9F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968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70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86254-6EBC-9D0C-B36F-037A7E7B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502FE-C611-B52E-2B93-69A33FC39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E6A6D-38A7-941B-0566-28A084E9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64F9A-F032-3E00-CB96-CC514375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0E11F-8BFF-73F3-BA00-98E4D235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95BCD3-CB2E-E3C3-2E18-6A80D4AE79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673" y="0"/>
            <a:ext cx="4449327" cy="18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438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C9A3A-F4B1-70E2-7713-2655A75B3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B5EB8-66FF-B3EE-F4FB-EF15C2438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516E3-4EE1-0CF3-1307-B780DF9E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81A1D-C522-3A1B-1179-9D0D4662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FF3F0-E296-431D-3EF1-04C1BB38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334217-015B-1013-404B-E569B6779C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673" y="0"/>
            <a:ext cx="4449327" cy="18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11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03CD-7FBE-F3F2-C34C-333F4265B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D3DAC-DA1F-918D-F434-3E07532D4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1BCDD-2B28-A3E3-691D-CD794CCDB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41F10-E54C-2897-DF93-0C4466932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71F17B-6136-3DE4-3411-00ABB556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79D7-7344-A4D9-0D64-30E76FC3A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469E9B-AF03-D048-8E65-A6666A2D19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673" y="0"/>
            <a:ext cx="4449327" cy="18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15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D9458-3573-F7C6-E8F4-2820FCC38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BC472-B1A6-0622-92C0-0B730502F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0BA8F-005D-F508-366A-64E213A4D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0AA092-0494-2EBD-07F7-C55FF46AD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04EE52-4B4D-8E13-CDB9-6E7592898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1D4E7F-E5CF-2F6F-8392-B152CE80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5344C6-F202-1C83-B439-FA5921781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14A012-A2D1-8F14-9B18-53192775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948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3E16-2C4A-8881-4713-688D1B9B3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A97FD3-97C2-2E34-9BFE-5FF841BB9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D4C49-324C-0235-DD39-7B070067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42A2A-C908-FB75-A691-65623CCD3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793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BED9B8-3BF2-B0D0-5E53-5CAE17FD8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E96D10-A92E-28D1-3FC9-B514C555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C2C01-557E-59A1-9BCC-8B658796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733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3B646-1B8D-AE98-B361-267C97390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4EE-2850-2994-8026-A8D182EED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D67B9-46E6-C902-DF47-A967DFBC5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13F78-5E54-922E-EFB8-6C0EB8765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B749F5-105E-820C-DA5F-F9849292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B477E-EE56-8ED3-755F-B0C06DFB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252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773AB-F195-4CB2-9115-D4F3510A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BF46E5-7E7B-2A12-F767-519121FD0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C202E-996A-739A-AB57-A17C42F23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C6249-07FE-FF8D-50E9-C9D60AC2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089F5-5373-3444-0632-A7E4B07CF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BBF74-6D45-51E6-F46B-E7A775FB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53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EA1548-504B-65FF-DB14-BB555048E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1EBC2-06BF-999E-3CA5-AB9212AF1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5F013-2E57-1C12-5D4B-1156AB75CE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84B341-5731-4119-8D85-89FD8EA66DE2}" type="datetimeFigureOut">
              <a:rPr lang="en-IN" smtClean="0"/>
              <a:t>09-06-2026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51FE-EFFE-D49E-0A2A-198A146F6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B84EA-EA5E-1C8D-2C85-B82F082D1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C949B0-0DC5-42C0-BB5C-D3C4F413C3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688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>
            <a:extLst>
              <a:ext uri="{FF2B5EF4-FFF2-40B4-BE49-F238E27FC236}">
                <a16:creationId xmlns:a16="http://schemas.microsoft.com/office/drawing/2014/main" id="{FD2DC581-C076-A17E-A34A-210281A75455}"/>
              </a:ext>
            </a:extLst>
          </p:cNvPr>
          <p:cNvSpPr/>
          <p:nvPr/>
        </p:nvSpPr>
        <p:spPr>
          <a:xfrm>
            <a:off x="8071063" y="2838894"/>
            <a:ext cx="4019106" cy="4019106"/>
          </a:xfrm>
          <a:prstGeom prst="ellipse">
            <a:avLst/>
          </a:prstGeom>
          <a:solidFill>
            <a:srgbClr val="5D7997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platzhalter 12"/>
          <p:cNvSpPr txBox="1">
            <a:spLocks/>
          </p:cNvSpPr>
          <p:nvPr/>
        </p:nvSpPr>
        <p:spPr>
          <a:xfrm>
            <a:off x="1706520" y="4679267"/>
            <a:ext cx="6603913" cy="938334"/>
          </a:xfrm>
          <a:prstGeom prst="rect">
            <a:avLst/>
          </a:prstGeom>
          <a:noFill/>
        </p:spPr>
        <p:txBody>
          <a:bodyPr wrap="square" lIns="0" tIns="45720" rIns="0" bIns="45720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80"/>
              </a:lnSpc>
            </a:pPr>
            <a:r>
              <a:rPr lang="lv-LV" b="1" dirty="0">
                <a:solidFill>
                  <a:srgbClr val="2F724B"/>
                </a:solidFill>
                <a:latin typeface="+mn-lt"/>
                <a:ea typeface="Calibri"/>
                <a:cs typeface="Calibri"/>
              </a:rPr>
              <a:t>Projekta ieviešana Zemgales plānošanas reģionā</a:t>
            </a:r>
            <a:endParaRPr lang="es-ES" b="1" dirty="0">
              <a:solidFill>
                <a:srgbClr val="2F724B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2905449" y="5790622"/>
            <a:ext cx="3935968" cy="362270"/>
          </a:xfrm>
          <a:prstGeom prst="rect">
            <a:avLst/>
          </a:prstGeom>
          <a:noFill/>
        </p:spPr>
        <p:txBody>
          <a:bodyPr vert="horz" wrap="none" lIns="0" tIns="18000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i="0" kern="1200" spc="100" baseline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b="1" baseline="30000" dirty="0">
                <a:solidFill>
                  <a:srgbClr val="2F724B"/>
                </a:solidFill>
                <a:latin typeface="+mn-lt"/>
                <a:cs typeface="Arial"/>
              </a:rPr>
              <a:t>10</a:t>
            </a:r>
            <a:r>
              <a:rPr lang="de-DE" sz="2400" b="1" baseline="30000" dirty="0">
                <a:solidFill>
                  <a:srgbClr val="2F724B"/>
                </a:solidFill>
                <a:latin typeface="+mn-lt"/>
                <a:cs typeface="Arial"/>
              </a:rPr>
              <a:t>/06/2026</a:t>
            </a:r>
            <a:br>
              <a:rPr lang="de-DE" sz="2400" b="1" baseline="30000" dirty="0">
                <a:latin typeface="+mn-lt"/>
              </a:rPr>
            </a:br>
            <a:br>
              <a:rPr lang="de-DE" sz="2400" b="1" baseline="30000" dirty="0">
                <a:latin typeface="+mn-lt"/>
              </a:rPr>
            </a:br>
            <a:br>
              <a:rPr lang="de-DE" sz="2400" b="1" baseline="30000" dirty="0">
                <a:latin typeface="+mn-lt"/>
              </a:rPr>
            </a:br>
            <a:endParaRPr lang="de-DE" sz="2400" baseline="30000" dirty="0">
              <a:solidFill>
                <a:srgbClr val="2F724B"/>
              </a:solidFill>
              <a:latin typeface="+mn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E0FA0F7-7118-AF8C-609D-8885850C0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10899" cy="245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61BB307-77C6-4437-9349-2EF8771D3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063" y="2838894"/>
            <a:ext cx="4019106" cy="401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35CF63-9052-4ECE-0B2B-4C8919CA7503}"/>
              </a:ext>
            </a:extLst>
          </p:cNvPr>
          <p:cNvSpPr txBox="1"/>
          <p:nvPr/>
        </p:nvSpPr>
        <p:spPr>
          <a:xfrm>
            <a:off x="0" y="2459281"/>
            <a:ext cx="9843247" cy="178510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lv-LV" sz="4400" b="1" dirty="0" err="1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Energy</a:t>
            </a:r>
            <a:r>
              <a:rPr lang="lv-LV" sz="4400" b="1" dirty="0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4400" b="1" dirty="0" err="1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circle</a:t>
            </a:r>
            <a:r>
              <a:rPr lang="lv-LV" sz="4400" b="1" dirty="0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Enerģijas aprite </a:t>
            </a:r>
          </a:p>
          <a:p>
            <a:pPr algn="ctr"/>
            <a:r>
              <a:rPr lang="lv-LV" sz="24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RobustaTLPro-Regular"/>
              </a:rPr>
              <a:t>Nr. #C074 “Aprites ekonomikas pieejas veicināšana </a:t>
            </a:r>
          </a:p>
          <a:p>
            <a:pPr algn="ctr"/>
            <a:r>
              <a:rPr lang="lv-LV" sz="24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RobustaTLPro-Regular"/>
              </a:rPr>
              <a:t>enerģētiskās neatkarības nodrošināšanai</a:t>
            </a:r>
          </a:p>
          <a:p>
            <a:pPr algn="ctr"/>
            <a:r>
              <a:rPr lang="lv-LV" sz="24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RobustaTLPro-Regular"/>
              </a:rPr>
              <a:t> uzņēmumos un kopienās”</a:t>
            </a:r>
            <a:endParaRPr lang="en-US" sz="2400" b="1" dirty="0">
              <a:solidFill>
                <a:srgbClr val="004E8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015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>
            <a:extLst>
              <a:ext uri="{FF2B5EF4-FFF2-40B4-BE49-F238E27FC236}">
                <a16:creationId xmlns:a16="http://schemas.microsoft.com/office/drawing/2014/main" id="{FD2DC581-C076-A17E-A34A-210281A75455}"/>
              </a:ext>
            </a:extLst>
          </p:cNvPr>
          <p:cNvSpPr/>
          <p:nvPr/>
        </p:nvSpPr>
        <p:spPr>
          <a:xfrm>
            <a:off x="8071063" y="2838894"/>
            <a:ext cx="4019106" cy="4019106"/>
          </a:xfrm>
          <a:prstGeom prst="ellipse">
            <a:avLst/>
          </a:prstGeom>
          <a:solidFill>
            <a:srgbClr val="5D7997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platzhalter 12"/>
          <p:cNvSpPr txBox="1">
            <a:spLocks/>
          </p:cNvSpPr>
          <p:nvPr/>
        </p:nvSpPr>
        <p:spPr>
          <a:xfrm>
            <a:off x="1847922" y="3819222"/>
            <a:ext cx="6603913" cy="527965"/>
          </a:xfrm>
          <a:prstGeom prst="rect">
            <a:avLst/>
          </a:prstGeom>
          <a:noFill/>
        </p:spPr>
        <p:txBody>
          <a:bodyPr wrap="square" lIns="0" tIns="45720" rIns="0" bIns="45720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80"/>
              </a:lnSpc>
            </a:pPr>
            <a:r>
              <a:rPr lang="lv-LV" b="1" dirty="0">
                <a:solidFill>
                  <a:srgbClr val="2F724B"/>
                </a:solidFill>
                <a:latin typeface="+mn-lt"/>
                <a:ea typeface="Calibri"/>
                <a:cs typeface="Calibri"/>
              </a:rPr>
              <a:t>Paldies par uzmanību!</a:t>
            </a:r>
            <a:endParaRPr lang="es-ES" b="1" dirty="0">
              <a:solidFill>
                <a:srgbClr val="2F724B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2988298" y="5230893"/>
            <a:ext cx="4954350" cy="1110385"/>
          </a:xfrm>
          <a:prstGeom prst="rect">
            <a:avLst/>
          </a:prstGeom>
          <a:noFill/>
        </p:spPr>
        <p:txBody>
          <a:bodyPr vert="horz" wrap="none" lIns="0" tIns="18000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i="0" kern="1200" spc="100" baseline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400" b="1" baseline="30000" dirty="0">
                <a:solidFill>
                  <a:srgbClr val="2F724B"/>
                </a:solidFill>
                <a:latin typeface="+mn-lt"/>
                <a:cs typeface="Arial"/>
              </a:rPr>
              <a:t>Saziņai:  liga.vodopjanova-upane@zpr.gov.lv </a:t>
            </a:r>
          </a:p>
          <a:p>
            <a:r>
              <a:rPr lang="lv-LV" sz="2400" b="1" baseline="30000" dirty="0">
                <a:solidFill>
                  <a:srgbClr val="2F724B"/>
                </a:solidFill>
                <a:latin typeface="+mn-lt"/>
                <a:cs typeface="Arial"/>
              </a:rPr>
              <a:t>	sabine.kokina@zpr.gov.lv</a:t>
            </a:r>
          </a:p>
          <a:p>
            <a:pPr algn="ctr"/>
            <a:br>
              <a:rPr lang="de-DE" sz="2400" b="1" baseline="30000" dirty="0">
                <a:latin typeface="+mn-lt"/>
              </a:rPr>
            </a:br>
            <a:br>
              <a:rPr lang="de-DE" sz="2400" b="1" baseline="30000" dirty="0">
                <a:latin typeface="+mn-lt"/>
              </a:rPr>
            </a:br>
            <a:br>
              <a:rPr lang="de-DE" sz="2400" b="1" baseline="30000" dirty="0">
                <a:latin typeface="+mn-lt"/>
              </a:rPr>
            </a:br>
            <a:endParaRPr lang="de-DE" sz="2400" baseline="30000" dirty="0">
              <a:solidFill>
                <a:srgbClr val="2F724B"/>
              </a:solidFill>
              <a:latin typeface="+mn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E0FA0F7-7118-AF8C-609D-8885850C0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10899" cy="245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61BB307-77C6-4437-9349-2EF8771D3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063" y="2838894"/>
            <a:ext cx="4019106" cy="401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35CF63-9052-4ECE-0B2B-4C8919CA7503}"/>
              </a:ext>
            </a:extLst>
          </p:cNvPr>
          <p:cNvSpPr txBox="1"/>
          <p:nvPr/>
        </p:nvSpPr>
        <p:spPr>
          <a:xfrm>
            <a:off x="237369" y="2459727"/>
            <a:ext cx="9843247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lv-LV" sz="4400" b="1" dirty="0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 Enerģija rit! </a:t>
            </a:r>
            <a:endParaRPr lang="en-US" sz="4400" b="1" dirty="0">
              <a:solidFill>
                <a:srgbClr val="004E8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5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E57BB-1FCA-C07C-47B8-5ADA94BAD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58E7D8A-0EB6-1C92-8487-E9A953D86E5F}"/>
              </a:ext>
            </a:extLst>
          </p:cNvPr>
          <p:cNvSpPr/>
          <p:nvPr/>
        </p:nvSpPr>
        <p:spPr>
          <a:xfrm>
            <a:off x="0" y="1605280"/>
            <a:ext cx="12192000" cy="5252720"/>
          </a:xfrm>
          <a:prstGeom prst="rect">
            <a:avLst/>
          </a:prstGeom>
          <a:solidFill>
            <a:srgbClr val="EBCC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609226B-9EE6-7272-A6F5-E6159C99B862}"/>
              </a:ext>
            </a:extLst>
          </p:cNvPr>
          <p:cNvSpPr txBox="1">
            <a:spLocks/>
          </p:cNvSpPr>
          <p:nvPr/>
        </p:nvSpPr>
        <p:spPr>
          <a:xfrm>
            <a:off x="861753" y="1967336"/>
            <a:ext cx="914400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b="1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/>
              <a:t>Projekta mērķis:</a:t>
            </a:r>
            <a:endParaRPr lang="en-IN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A778FD8-93FF-A59B-9A61-B582D217A136}"/>
              </a:ext>
            </a:extLst>
          </p:cNvPr>
          <p:cNvSpPr txBox="1">
            <a:spLocks/>
          </p:cNvSpPr>
          <p:nvPr/>
        </p:nvSpPr>
        <p:spPr>
          <a:xfrm>
            <a:off x="693642" y="3006500"/>
            <a:ext cx="11193558" cy="19697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b="1">
                <a:solidFill>
                  <a:srgbClr val="004E8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3200" b="0" dirty="0"/>
              <a:t>Piedāvāt mērķa grupām – biznesa atbalsta organizācijām un vietējām pašvaldībām risinājumu kopumu, lai atbalstītu pāreju uz aprites ekonomikas enerģētisko neatkarību, pamatojoties uz ilgtermiņa plāniem</a:t>
            </a:r>
            <a:endParaRPr lang="en-IN" sz="3200" b="0" dirty="0"/>
          </a:p>
        </p:txBody>
      </p:sp>
    </p:spTree>
    <p:extLst>
      <p:ext uri="{BB962C8B-B14F-4D97-AF65-F5344CB8AC3E}">
        <p14:creationId xmlns:p14="http://schemas.microsoft.com/office/powerpoint/2010/main" val="284409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2ECB0DA-85C1-FF76-D8F2-32B192F2F0DF}"/>
              </a:ext>
            </a:extLst>
          </p:cNvPr>
          <p:cNvSpPr txBox="1"/>
          <p:nvPr/>
        </p:nvSpPr>
        <p:spPr>
          <a:xfrm>
            <a:off x="1243290" y="2172360"/>
            <a:ext cx="9606961" cy="172354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b="0" dirty="0"/>
              <a:t>Info par projektu un sadarbības partneru darbības profilu: Mājas lapā: https://www.zemgale.lv/lv/projekts/aprites-ekonomikas-pieejas-veicinasana-energetiskas-neatkaribas-nodrosinasanai-uznemumos-un-kopienas-energy-circle</a:t>
            </a:r>
            <a:endParaRPr lang="en-IN" b="0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EF70AA0-B6C0-6484-35B8-5BEA9B009E40}"/>
              </a:ext>
            </a:extLst>
          </p:cNvPr>
          <p:cNvSpPr txBox="1">
            <a:spLocks/>
          </p:cNvSpPr>
          <p:nvPr/>
        </p:nvSpPr>
        <p:spPr>
          <a:xfrm>
            <a:off x="1243290" y="5643121"/>
            <a:ext cx="9050780" cy="8617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b="1" dirty="0">
                <a:solidFill>
                  <a:srgbClr val="FF0000"/>
                </a:solidFill>
              </a:rPr>
              <a:t>!!! </a:t>
            </a:r>
            <a:r>
              <a:rPr lang="lv-LV" b="1" dirty="0"/>
              <a:t>Metodoloģija enerģijas neatkarības veicināšanas </a:t>
            </a:r>
            <a:r>
              <a:rPr lang="lv-LV" b="1" dirty="0" err="1"/>
              <a:t>ceļakarte</a:t>
            </a:r>
            <a:r>
              <a:rPr lang="lv-LV" b="1" dirty="0"/>
              <a:t> – izstrādes procesā – no katra projekta partnera 20 </a:t>
            </a:r>
            <a:r>
              <a:rPr lang="lv-LV" b="1" dirty="0" err="1"/>
              <a:t>ceļakartes</a:t>
            </a:r>
            <a:r>
              <a:rPr lang="lv-LV" b="1" dirty="0"/>
              <a:t> </a:t>
            </a:r>
            <a:r>
              <a:rPr lang="lv-LV" b="1" dirty="0">
                <a:solidFill>
                  <a:srgbClr val="FF0000"/>
                </a:solidFill>
              </a:rPr>
              <a:t>!!!</a:t>
            </a:r>
            <a:endParaRPr lang="en-IN" b="1" dirty="0">
              <a:solidFill>
                <a:srgbClr val="FF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B3616A-93A2-D7F2-8E63-ACACCFD0D0FB}"/>
              </a:ext>
            </a:extLst>
          </p:cNvPr>
          <p:cNvSpPr txBox="1"/>
          <p:nvPr/>
        </p:nvSpPr>
        <p:spPr>
          <a:xfrm>
            <a:off x="1292519" y="1406383"/>
            <a:ext cx="6096000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Šobrīd izdarītais: 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5A31C0-C8BF-36B1-5057-4E7A30688867}"/>
              </a:ext>
            </a:extLst>
          </p:cNvPr>
          <p:cNvSpPr txBox="1"/>
          <p:nvPr/>
        </p:nvSpPr>
        <p:spPr>
          <a:xfrm>
            <a:off x="1292519" y="4446442"/>
            <a:ext cx="9606961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Metodoloģija biznesa atbalsta organizāciju iekšējam auditam – </a:t>
            </a:r>
            <a:r>
              <a:rPr lang="lv-LV" b="0" dirty="0"/>
              <a:t>tiek pabeigta platformas izstrāde</a:t>
            </a:r>
            <a:endParaRPr lang="en-IN" b="0" dirty="0"/>
          </a:p>
        </p:txBody>
      </p:sp>
    </p:spTree>
    <p:extLst>
      <p:ext uri="{BB962C8B-B14F-4D97-AF65-F5344CB8AC3E}">
        <p14:creationId xmlns:p14="http://schemas.microsoft.com/office/powerpoint/2010/main" val="3114024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6FFF5-EA61-78A6-C514-97CF9AA42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8E67063A-C06D-4DA7-2EAB-D33757AD047A}"/>
              </a:ext>
            </a:extLst>
          </p:cNvPr>
          <p:cNvSpPr/>
          <p:nvPr/>
        </p:nvSpPr>
        <p:spPr>
          <a:xfrm>
            <a:off x="157944" y="2825054"/>
            <a:ext cx="1774061" cy="4034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EFC899-6AD5-737C-917B-B14D994BBA2F}"/>
              </a:ext>
            </a:extLst>
          </p:cNvPr>
          <p:cNvSpPr txBox="1"/>
          <p:nvPr/>
        </p:nvSpPr>
        <p:spPr>
          <a:xfrm>
            <a:off x="2855480" y="1572620"/>
            <a:ext cx="1061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dirty="0"/>
              <a:t>MVU</a:t>
            </a:r>
            <a:endParaRPr lang="en-I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E189D6-E1A2-938E-E54F-920BB0A0D144}"/>
              </a:ext>
            </a:extLst>
          </p:cNvPr>
          <p:cNvSpPr txBox="1"/>
          <p:nvPr/>
        </p:nvSpPr>
        <p:spPr>
          <a:xfrm>
            <a:off x="-63293" y="4143044"/>
            <a:ext cx="2963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r"/>
            <a:r>
              <a:rPr lang="lv-LV" sz="1400" dirty="0"/>
              <a:t>Darbības izmaksas vai investīcijas</a:t>
            </a:r>
            <a:endParaRPr lang="en-IN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D5E0B9-1CF6-6C9A-7001-ED903B262CFA}"/>
              </a:ext>
            </a:extLst>
          </p:cNvPr>
          <p:cNvSpPr txBox="1"/>
          <p:nvPr/>
        </p:nvSpPr>
        <p:spPr>
          <a:xfrm>
            <a:off x="611634" y="4510184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pPr algn="r"/>
            <a:r>
              <a:rPr lang="lv-LV" dirty="0"/>
              <a:t>Darbības ietekme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9814AF-6D1E-81D2-F9AA-A5BCBF6C44BD}"/>
              </a:ext>
            </a:extLst>
          </p:cNvPr>
          <p:cNvSpPr txBox="1"/>
          <p:nvPr/>
        </p:nvSpPr>
        <p:spPr>
          <a:xfrm>
            <a:off x="6349765" y="1201849"/>
            <a:ext cx="1122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bg1"/>
                </a:solidFill>
                <a:latin typeface="Raavi" panose="020B0502040204020203" pitchFamily="34" charset="0"/>
                <a:cs typeface="Raavi" panose="020B0502040204020203" pitchFamily="34" charset="0"/>
              </a:rPr>
              <a:t>Who you are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EB59DC0-291A-AA42-6EBF-7EF426A3A421}"/>
              </a:ext>
            </a:extLst>
          </p:cNvPr>
          <p:cNvSpPr txBox="1"/>
          <p:nvPr/>
        </p:nvSpPr>
        <p:spPr>
          <a:xfrm>
            <a:off x="508000" y="450036"/>
            <a:ext cx="6096000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 </a:t>
            </a:r>
            <a:r>
              <a:rPr lang="en-US" dirty="0" err="1"/>
              <a:t>Methodolo</a:t>
            </a:r>
            <a:r>
              <a:rPr lang="lv-LV" dirty="0" err="1"/>
              <a:t>ģijas</a:t>
            </a:r>
            <a:r>
              <a:rPr lang="lv-LV" dirty="0"/>
              <a:t> darbības ietvars</a:t>
            </a:r>
            <a:endParaRPr lang="en-IN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A7FF089-BE7A-DFE8-878B-474E5D154835}"/>
              </a:ext>
            </a:extLst>
          </p:cNvPr>
          <p:cNvSpPr txBox="1"/>
          <p:nvPr/>
        </p:nvSpPr>
        <p:spPr>
          <a:xfrm>
            <a:off x="6706137" y="1563752"/>
            <a:ext cx="183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dirty="0"/>
              <a:t>Publiskais sektors</a:t>
            </a:r>
            <a:endParaRPr lang="en-IN" sz="1600" dirty="0"/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130E359E-36ED-98AA-2B3D-D0BEB65520B8}"/>
              </a:ext>
            </a:extLst>
          </p:cNvPr>
          <p:cNvCxnSpPr>
            <a:cxnSpLocks/>
            <a:stCxn id="2" idx="0"/>
            <a:endCxn id="45" idx="0"/>
          </p:cNvCxnSpPr>
          <p:nvPr/>
        </p:nvCxnSpPr>
        <p:spPr>
          <a:xfrm rot="5400000" flipH="1" flipV="1">
            <a:off x="5500247" y="-550034"/>
            <a:ext cx="8868" cy="4236440"/>
          </a:xfrm>
          <a:prstGeom prst="bentConnector3">
            <a:avLst>
              <a:gd name="adj1" fmla="val 2677808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26CAE3-99A8-939E-B2C9-822368E42A14}"/>
              </a:ext>
            </a:extLst>
          </p:cNvPr>
          <p:cNvCxnSpPr>
            <a:cxnSpLocks/>
          </p:cNvCxnSpPr>
          <p:nvPr/>
        </p:nvCxnSpPr>
        <p:spPr>
          <a:xfrm>
            <a:off x="5532370" y="1099241"/>
            <a:ext cx="0" cy="3689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15ED9F4-8C04-A3AC-5725-191A7484B6AE}"/>
              </a:ext>
            </a:extLst>
          </p:cNvPr>
          <p:cNvSpPr txBox="1"/>
          <p:nvPr/>
        </p:nvSpPr>
        <p:spPr>
          <a:xfrm>
            <a:off x="2206461" y="1903567"/>
            <a:ext cx="1483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r"/>
            <a:r>
              <a:rPr lang="lv-LV" sz="1200" dirty="0"/>
              <a:t>Ražotājs</a:t>
            </a:r>
            <a:endParaRPr lang="en-IN" sz="1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07A776A-AA8F-3400-6378-22D57846F43B}"/>
              </a:ext>
            </a:extLst>
          </p:cNvPr>
          <p:cNvSpPr txBox="1"/>
          <p:nvPr/>
        </p:nvSpPr>
        <p:spPr>
          <a:xfrm>
            <a:off x="1896729" y="2138405"/>
            <a:ext cx="17933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r"/>
            <a:r>
              <a:rPr lang="lv-LV" sz="1200" dirty="0"/>
              <a:t>Pakalpojuma sniedzējs</a:t>
            </a:r>
            <a:endParaRPr lang="en-IN" sz="1200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0ADC0C8-794C-7A65-DFD9-18C3171AF3B9}"/>
              </a:ext>
            </a:extLst>
          </p:cNvPr>
          <p:cNvGrpSpPr/>
          <p:nvPr/>
        </p:nvGrpSpPr>
        <p:grpSpPr>
          <a:xfrm>
            <a:off x="3964565" y="1550933"/>
            <a:ext cx="1878205" cy="1101298"/>
            <a:chOff x="1256408" y="2137495"/>
            <a:chExt cx="1878205" cy="1101298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32122BC-FFB8-CAEF-36E9-864809011A7D}"/>
                </a:ext>
              </a:extLst>
            </p:cNvPr>
            <p:cNvSpPr txBox="1"/>
            <p:nvPr/>
          </p:nvSpPr>
          <p:spPr>
            <a:xfrm>
              <a:off x="2072651" y="2137495"/>
              <a:ext cx="10619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dirty="0"/>
                <a:t>Ēkas</a:t>
              </a:r>
              <a:endParaRPr lang="en-IN" sz="1600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54116F0-A826-27A1-D6D0-475B01ED778F}"/>
                </a:ext>
              </a:extLst>
            </p:cNvPr>
            <p:cNvSpPr txBox="1"/>
            <p:nvPr/>
          </p:nvSpPr>
          <p:spPr>
            <a:xfrm>
              <a:off x="1566140" y="2479702"/>
              <a:ext cx="14836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600"/>
              </a:lvl1pPr>
            </a:lstStyle>
            <a:p>
              <a:pPr algn="r"/>
              <a:r>
                <a:rPr lang="lv-LV" sz="1200" dirty="0"/>
                <a:t>Patstāvīga ēka</a:t>
              </a:r>
              <a:endParaRPr lang="en-IN" sz="1200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51A6938-271D-58DD-B608-90F03ED704ED}"/>
                </a:ext>
              </a:extLst>
            </p:cNvPr>
            <p:cNvSpPr txBox="1"/>
            <p:nvPr/>
          </p:nvSpPr>
          <p:spPr>
            <a:xfrm>
              <a:off x="1256408" y="2714540"/>
              <a:ext cx="17933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600"/>
              </a:lvl1pPr>
            </a:lstStyle>
            <a:p>
              <a:pPr algn="r"/>
              <a:r>
                <a:rPr lang="lv-LV" sz="1200" dirty="0" err="1"/>
                <a:t>Vienģimenes</a:t>
              </a:r>
              <a:r>
                <a:rPr lang="lv-LV" sz="1200" dirty="0"/>
                <a:t> ēka</a:t>
              </a:r>
              <a:endParaRPr lang="en-IN" sz="12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81DA359-5E80-0377-E880-9C70D8DD58E8}"/>
                </a:ext>
              </a:extLst>
            </p:cNvPr>
            <p:cNvSpPr txBox="1"/>
            <p:nvPr/>
          </p:nvSpPr>
          <p:spPr>
            <a:xfrm>
              <a:off x="1256408" y="2961794"/>
              <a:ext cx="17933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600"/>
              </a:lvl1pPr>
            </a:lstStyle>
            <a:p>
              <a:pPr algn="r"/>
              <a:r>
                <a:rPr lang="lv-LV" sz="1200" dirty="0"/>
                <a:t>Ēku </a:t>
              </a:r>
              <a:r>
                <a:rPr lang="lv-LV" sz="1200" dirty="0" err="1"/>
                <a:t>klāsteris</a:t>
              </a:r>
              <a:r>
                <a:rPr lang="lv-LV" sz="1200" dirty="0"/>
                <a:t>/kvartāls</a:t>
              </a:r>
              <a:endParaRPr lang="en-IN" sz="1200" dirty="0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09B2ECDA-7930-F43B-AC8A-8EAAC51AF3AB}"/>
              </a:ext>
            </a:extLst>
          </p:cNvPr>
          <p:cNvSpPr txBox="1"/>
          <p:nvPr/>
        </p:nvSpPr>
        <p:spPr>
          <a:xfrm>
            <a:off x="6754589" y="1908656"/>
            <a:ext cx="1833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lv-LV" sz="1200" dirty="0"/>
              <a:t>Konkrēta pašvaldība</a:t>
            </a:r>
            <a:endParaRPr lang="en-IN" sz="12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DC9B06D-74D4-1E50-26CD-544E94D485BB}"/>
              </a:ext>
            </a:extLst>
          </p:cNvPr>
          <p:cNvSpPr txBox="1"/>
          <p:nvPr/>
        </p:nvSpPr>
        <p:spPr>
          <a:xfrm>
            <a:off x="6746284" y="2149028"/>
            <a:ext cx="2199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lv-LV" sz="1200" dirty="0"/>
              <a:t>Specifiskas pašvaldības ēkas</a:t>
            </a:r>
            <a:endParaRPr lang="en-IN" sz="12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1DE9B42-E1D9-A216-669D-E19A33F80D13}"/>
              </a:ext>
            </a:extLst>
          </p:cNvPr>
          <p:cNvSpPr txBox="1"/>
          <p:nvPr/>
        </p:nvSpPr>
        <p:spPr>
          <a:xfrm>
            <a:off x="6746284" y="2389400"/>
            <a:ext cx="2199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en-IN" sz="1200" dirty="0" err="1"/>
              <a:t>Specif</a:t>
            </a:r>
            <a:r>
              <a:rPr lang="lv-LV" sz="1200" dirty="0" err="1"/>
              <a:t>iskas</a:t>
            </a:r>
            <a:r>
              <a:rPr lang="lv-LV" sz="1200" dirty="0"/>
              <a:t> rīcības pašvaldībā</a:t>
            </a:r>
            <a:endParaRPr lang="en-IN" sz="12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81D47E77-B0AA-214E-597D-D3CC6014D7BE}"/>
              </a:ext>
            </a:extLst>
          </p:cNvPr>
          <p:cNvSpPr txBox="1"/>
          <p:nvPr/>
        </p:nvSpPr>
        <p:spPr>
          <a:xfrm>
            <a:off x="2602994" y="2899485"/>
            <a:ext cx="20915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lv-LV" sz="1100" dirty="0"/>
              <a:t>Atkritumu plūsmas pārvaldība</a:t>
            </a:r>
            <a:endParaRPr lang="en-IN" sz="1100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12493D9-F6B6-3531-74B3-F7D8A12D2E8F}"/>
              </a:ext>
            </a:extLst>
          </p:cNvPr>
          <p:cNvSpPr txBox="1"/>
          <p:nvPr/>
        </p:nvSpPr>
        <p:spPr>
          <a:xfrm>
            <a:off x="6927782" y="2918353"/>
            <a:ext cx="18986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lv-LV" sz="1100" dirty="0"/>
              <a:t>Enerģijas patēriņa optimizācija</a:t>
            </a:r>
            <a:endParaRPr lang="en-IN" sz="1100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FC32B3A-1707-539A-3EC9-FC6534EEFE6A}"/>
              </a:ext>
            </a:extLst>
          </p:cNvPr>
          <p:cNvSpPr txBox="1"/>
          <p:nvPr/>
        </p:nvSpPr>
        <p:spPr>
          <a:xfrm>
            <a:off x="5029163" y="2918353"/>
            <a:ext cx="17171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lv-LV" sz="1100" dirty="0"/>
              <a:t>Pašu enerģijas ražošana</a:t>
            </a:r>
            <a:endParaRPr lang="en-IN" sz="1100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7EB3739-6C0E-3536-126A-5A47075B8F5C}"/>
              </a:ext>
            </a:extLst>
          </p:cNvPr>
          <p:cNvSpPr txBox="1"/>
          <p:nvPr/>
        </p:nvSpPr>
        <p:spPr>
          <a:xfrm>
            <a:off x="8945551" y="2918353"/>
            <a:ext cx="17171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lv-LV" sz="1100" dirty="0"/>
              <a:t>Enerģijas/materiālu aprite</a:t>
            </a:r>
            <a:endParaRPr lang="en-IN" sz="1100" dirty="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6262733-3C12-7D6F-6F0D-9486DFF6F3D0}"/>
              </a:ext>
            </a:extLst>
          </p:cNvPr>
          <p:cNvSpPr txBox="1"/>
          <p:nvPr/>
        </p:nvSpPr>
        <p:spPr>
          <a:xfrm>
            <a:off x="157944" y="2892048"/>
            <a:ext cx="1854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lv-LV" sz="1400" dirty="0">
                <a:solidFill>
                  <a:schemeClr val="bg1"/>
                </a:solidFill>
              </a:rPr>
              <a:t>Ko Jūs vēlaties</a:t>
            </a:r>
            <a:r>
              <a:rPr lang="en-IN" sz="14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BFFE406C-CD18-C1C4-32F6-C5B6F20EE1C7}"/>
              </a:ext>
            </a:extLst>
          </p:cNvPr>
          <p:cNvSpPr txBox="1"/>
          <p:nvPr/>
        </p:nvSpPr>
        <p:spPr>
          <a:xfrm>
            <a:off x="10336781" y="2908042"/>
            <a:ext cx="15786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l"/>
            <a:r>
              <a:rPr lang="lv-LV" sz="1100" dirty="0"/>
              <a:t>Emisiju samazinājums</a:t>
            </a:r>
            <a:endParaRPr lang="en-IN" sz="1100" dirty="0"/>
          </a:p>
        </p:txBody>
      </p: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6B6FDEC4-4101-8D4B-58D1-CB13376697A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078300" y="-952778"/>
            <a:ext cx="12700" cy="7705008"/>
          </a:xfrm>
          <a:prstGeom prst="bentConnector3">
            <a:avLst>
              <a:gd name="adj1" fmla="val 1800000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B3880216-0E83-1F25-399D-AD7E49B9A604}"/>
              </a:ext>
            </a:extLst>
          </p:cNvPr>
          <p:cNvSpPr txBox="1"/>
          <p:nvPr/>
        </p:nvSpPr>
        <p:spPr>
          <a:xfrm>
            <a:off x="381527" y="3830226"/>
            <a:ext cx="25182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r"/>
            <a:r>
              <a:rPr lang="lv-LV" sz="1400" dirty="0"/>
              <a:t>Visrentablākais potenciāls</a:t>
            </a:r>
            <a:endParaRPr lang="en-IN" sz="1400" dirty="0"/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B486ABEA-BAB4-DAA0-8C24-CB1618423913}"/>
              </a:ext>
            </a:extLst>
          </p:cNvPr>
          <p:cNvSpPr/>
          <p:nvPr/>
        </p:nvSpPr>
        <p:spPr>
          <a:xfrm>
            <a:off x="157944" y="1911174"/>
            <a:ext cx="1774061" cy="42336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FBF2C3D-E8A1-1733-4C66-F6B7D89BD0BD}"/>
              </a:ext>
            </a:extLst>
          </p:cNvPr>
          <p:cNvSpPr txBox="1"/>
          <p:nvPr/>
        </p:nvSpPr>
        <p:spPr>
          <a:xfrm>
            <a:off x="77769" y="2019313"/>
            <a:ext cx="1854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lv-LV" sz="1400" dirty="0">
                <a:solidFill>
                  <a:schemeClr val="bg1"/>
                </a:solidFill>
              </a:rPr>
              <a:t>Kas Jūs esat</a:t>
            </a:r>
            <a:r>
              <a:rPr lang="en-IN" sz="14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E1A02BC-90EE-8B7B-3BDC-EE051F2688D2}"/>
              </a:ext>
            </a:extLst>
          </p:cNvPr>
          <p:cNvSpPr txBox="1"/>
          <p:nvPr/>
        </p:nvSpPr>
        <p:spPr>
          <a:xfrm>
            <a:off x="1045563" y="3457209"/>
            <a:ext cx="1854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pPr algn="r"/>
            <a:r>
              <a:rPr lang="lv-LV" sz="1400" dirty="0"/>
              <a:t>Esošā situācija</a:t>
            </a:r>
            <a:endParaRPr lang="en-IN" sz="1400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BE54910-D137-1DA4-7B4B-8254F6B0AB06}"/>
              </a:ext>
            </a:extLst>
          </p:cNvPr>
          <p:cNvSpPr txBox="1"/>
          <p:nvPr/>
        </p:nvSpPr>
        <p:spPr>
          <a:xfrm>
            <a:off x="3964565" y="5722024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 err="1"/>
              <a:t>Obligati</a:t>
            </a:r>
            <a:endParaRPr lang="en-IN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734A2FA3-E80B-3649-4EDA-1BFA8E01D8F7}"/>
              </a:ext>
            </a:extLst>
          </p:cNvPr>
          <p:cNvSpPr txBox="1"/>
          <p:nvPr/>
        </p:nvSpPr>
        <p:spPr>
          <a:xfrm>
            <a:off x="8701167" y="5722024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Brīvprātīgi</a:t>
            </a:r>
            <a:endParaRPr lang="en-IN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B4F006B8-649D-53D1-9DB3-3F320E067B8E}"/>
              </a:ext>
            </a:extLst>
          </p:cNvPr>
          <p:cNvSpPr txBox="1"/>
          <p:nvPr/>
        </p:nvSpPr>
        <p:spPr>
          <a:xfrm>
            <a:off x="617885" y="4884089"/>
            <a:ext cx="1895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pPr algn="r"/>
            <a:r>
              <a:rPr lang="lv-LV" dirty="0"/>
              <a:t>Faktori laika skalā</a:t>
            </a:r>
            <a:endParaRPr lang="en-IN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658AA46-E648-81AE-6C5F-653057F29004}"/>
              </a:ext>
            </a:extLst>
          </p:cNvPr>
          <p:cNvSpPr txBox="1"/>
          <p:nvPr/>
        </p:nvSpPr>
        <p:spPr>
          <a:xfrm>
            <a:off x="3964565" y="5307067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IN" dirty="0"/>
              <a:t>CO2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DBDCF9FA-69BF-824E-3726-C2E891C0771C}"/>
              </a:ext>
            </a:extLst>
          </p:cNvPr>
          <p:cNvSpPr txBox="1"/>
          <p:nvPr/>
        </p:nvSpPr>
        <p:spPr>
          <a:xfrm>
            <a:off x="6548305" y="5294247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IN" dirty="0"/>
              <a:t>Net</a:t>
            </a:r>
            <a:r>
              <a:rPr lang="lv-LV" dirty="0"/>
              <a:t>o</a:t>
            </a:r>
            <a:r>
              <a:rPr lang="en-IN" dirty="0"/>
              <a:t> </a:t>
            </a:r>
            <a:r>
              <a:rPr lang="lv-LV" dirty="0"/>
              <a:t>nulle</a:t>
            </a:r>
            <a:endParaRPr lang="en-IN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C6E339E0-5C95-569D-3C82-0D1473DF19A3}"/>
              </a:ext>
            </a:extLst>
          </p:cNvPr>
          <p:cNvSpPr txBox="1"/>
          <p:nvPr/>
        </p:nvSpPr>
        <p:spPr>
          <a:xfrm>
            <a:off x="8945794" y="5294248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 err="1"/>
              <a:t>CIts</a:t>
            </a:r>
            <a:endParaRPr lang="en-IN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563597B-871B-994E-4F84-0196895D616C}"/>
              </a:ext>
            </a:extLst>
          </p:cNvPr>
          <p:cNvSpPr txBox="1"/>
          <p:nvPr/>
        </p:nvSpPr>
        <p:spPr>
          <a:xfrm>
            <a:off x="4020441" y="4488395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Zems</a:t>
            </a:r>
            <a:endParaRPr lang="en-IN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DA2866AB-3532-5CAB-21EC-EA144B2A0761}"/>
              </a:ext>
            </a:extLst>
          </p:cNvPr>
          <p:cNvSpPr txBox="1"/>
          <p:nvPr/>
        </p:nvSpPr>
        <p:spPr>
          <a:xfrm>
            <a:off x="6548305" y="4488395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Vidējs</a:t>
            </a:r>
            <a:endParaRPr lang="en-IN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987B0C45-A998-F962-8F04-0B961BF30387}"/>
              </a:ext>
            </a:extLst>
          </p:cNvPr>
          <p:cNvSpPr txBox="1"/>
          <p:nvPr/>
        </p:nvSpPr>
        <p:spPr>
          <a:xfrm>
            <a:off x="8945794" y="4488395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Augsts</a:t>
            </a:r>
            <a:endParaRPr lang="en-IN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2DAA158-FFA5-DFDD-C02F-8C4D167147C7}"/>
              </a:ext>
            </a:extLst>
          </p:cNvPr>
          <p:cNvSpPr txBox="1"/>
          <p:nvPr/>
        </p:nvSpPr>
        <p:spPr>
          <a:xfrm>
            <a:off x="4020441" y="4138003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Zems</a:t>
            </a:r>
            <a:endParaRPr lang="en-IN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557E7F9-4426-E5DF-4E2C-42405AB4767F}"/>
              </a:ext>
            </a:extLst>
          </p:cNvPr>
          <p:cNvSpPr txBox="1"/>
          <p:nvPr/>
        </p:nvSpPr>
        <p:spPr>
          <a:xfrm>
            <a:off x="6548305" y="4138003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Vidējs</a:t>
            </a:r>
            <a:endParaRPr lang="en-IN" dirty="0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404F7F72-E084-DEEA-DEBD-015C8F3D988F}"/>
              </a:ext>
            </a:extLst>
          </p:cNvPr>
          <p:cNvSpPr txBox="1"/>
          <p:nvPr/>
        </p:nvSpPr>
        <p:spPr>
          <a:xfrm>
            <a:off x="8945794" y="4138003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Augsts</a:t>
            </a:r>
            <a:endParaRPr lang="en-IN" dirty="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F9A0D0-04B9-431C-A4D5-0C82B432AD08}"/>
              </a:ext>
            </a:extLst>
          </p:cNvPr>
          <p:cNvSpPr txBox="1"/>
          <p:nvPr/>
        </p:nvSpPr>
        <p:spPr>
          <a:xfrm>
            <a:off x="617885" y="5674249"/>
            <a:ext cx="1991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pPr algn="r"/>
            <a:r>
              <a:rPr lang="lv-LV" dirty="0"/>
              <a:t>Normatīvie akti un ziņojumu vajadzība</a:t>
            </a:r>
            <a:endParaRPr lang="en-IN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FB84DA7-676D-BDD5-1ABF-C85C6B520383}"/>
              </a:ext>
            </a:extLst>
          </p:cNvPr>
          <p:cNvSpPr txBox="1"/>
          <p:nvPr/>
        </p:nvSpPr>
        <p:spPr>
          <a:xfrm>
            <a:off x="617885" y="5298564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pPr algn="r"/>
            <a:r>
              <a:rPr lang="lv-LV" dirty="0"/>
              <a:t>Emisiju samazinājums</a:t>
            </a:r>
            <a:endParaRPr lang="en-IN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FDE4E64F-68A1-825E-DE8D-834AC69C254A}"/>
              </a:ext>
            </a:extLst>
          </p:cNvPr>
          <p:cNvSpPr txBox="1"/>
          <p:nvPr/>
        </p:nvSpPr>
        <p:spPr>
          <a:xfrm>
            <a:off x="3964565" y="4915247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Īstermiņa</a:t>
            </a:r>
            <a:endParaRPr lang="en-IN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2157D6C-0061-CF42-F3BF-0F28CFB875B9}"/>
              </a:ext>
            </a:extLst>
          </p:cNvPr>
          <p:cNvSpPr txBox="1"/>
          <p:nvPr/>
        </p:nvSpPr>
        <p:spPr>
          <a:xfrm>
            <a:off x="6548305" y="4902427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Vidēja termiņa</a:t>
            </a:r>
            <a:endParaRPr lang="en-IN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A90E202-2733-FAEE-3768-3FFE2C554164}"/>
              </a:ext>
            </a:extLst>
          </p:cNvPr>
          <p:cNvSpPr txBox="1"/>
          <p:nvPr/>
        </p:nvSpPr>
        <p:spPr>
          <a:xfrm>
            <a:off x="8945794" y="4902428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lv-LV" dirty="0"/>
              <a:t>Ilgtermiņa</a:t>
            </a:r>
            <a:endParaRPr lang="en-IN" dirty="0"/>
          </a:p>
        </p:txBody>
      </p:sp>
      <p:cxnSp>
        <p:nvCxnSpPr>
          <p:cNvPr id="175" name="Connector: Elbow 174">
            <a:extLst>
              <a:ext uri="{FF2B5EF4-FFF2-40B4-BE49-F238E27FC236}">
                <a16:creationId xmlns:a16="http://schemas.microsoft.com/office/drawing/2014/main" id="{95F38967-9FEA-3BE8-0DED-CA89D34DD787}"/>
              </a:ext>
            </a:extLst>
          </p:cNvPr>
          <p:cNvCxnSpPr>
            <a:cxnSpLocks/>
            <a:stCxn id="169" idx="1"/>
            <a:endCxn id="158" idx="1"/>
          </p:cNvCxnSpPr>
          <p:nvPr/>
        </p:nvCxnSpPr>
        <p:spPr>
          <a:xfrm rot="10800000">
            <a:off x="617885" y="5037979"/>
            <a:ext cx="12700" cy="897881"/>
          </a:xfrm>
          <a:prstGeom prst="bentConnector3">
            <a:avLst>
              <a:gd name="adj1" fmla="val 1800000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Connector: Elbow 181">
            <a:extLst>
              <a:ext uri="{FF2B5EF4-FFF2-40B4-BE49-F238E27FC236}">
                <a16:creationId xmlns:a16="http://schemas.microsoft.com/office/drawing/2014/main" id="{48859D3D-3F43-9BB3-E410-E87B93D3987F}"/>
              </a:ext>
            </a:extLst>
          </p:cNvPr>
          <p:cNvCxnSpPr>
            <a:cxnSpLocks/>
            <a:stCxn id="162" idx="3"/>
            <a:endCxn id="168" idx="3"/>
          </p:cNvCxnSpPr>
          <p:nvPr/>
        </p:nvCxnSpPr>
        <p:spPr>
          <a:xfrm flipV="1">
            <a:off x="10937154" y="4291892"/>
            <a:ext cx="12700" cy="1156245"/>
          </a:xfrm>
          <a:prstGeom prst="bentConnector3">
            <a:avLst>
              <a:gd name="adj1" fmla="val 5526315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Connector: Elbow 187">
            <a:extLst>
              <a:ext uri="{FF2B5EF4-FFF2-40B4-BE49-F238E27FC236}">
                <a16:creationId xmlns:a16="http://schemas.microsoft.com/office/drawing/2014/main" id="{B2F7602C-18FF-6733-74F8-3B9070D00136}"/>
              </a:ext>
            </a:extLst>
          </p:cNvPr>
          <p:cNvCxnSpPr>
            <a:cxnSpLocks/>
          </p:cNvCxnSpPr>
          <p:nvPr/>
        </p:nvCxnSpPr>
        <p:spPr>
          <a:xfrm rot="16200000" flipV="1">
            <a:off x="10807448" y="4825585"/>
            <a:ext cx="836030" cy="409074"/>
          </a:xfrm>
          <a:prstGeom prst="bentConnector3">
            <a:avLst>
              <a:gd name="adj1" fmla="val 98931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TextBox 194">
            <a:extLst>
              <a:ext uri="{FF2B5EF4-FFF2-40B4-BE49-F238E27FC236}">
                <a16:creationId xmlns:a16="http://schemas.microsoft.com/office/drawing/2014/main" id="{C779F24F-F4E8-DC06-E079-564419B481D6}"/>
              </a:ext>
            </a:extLst>
          </p:cNvPr>
          <p:cNvSpPr txBox="1"/>
          <p:nvPr/>
        </p:nvSpPr>
        <p:spPr>
          <a:xfrm>
            <a:off x="617885" y="6197469"/>
            <a:ext cx="1991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pPr algn="r"/>
            <a:r>
              <a:rPr lang="lv-LV" dirty="0"/>
              <a:t>Eksperta padoms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918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221764F-554E-2FDF-6721-2FC4F6374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372026"/>
              </p:ext>
            </p:extLst>
          </p:nvPr>
        </p:nvGraphicFramePr>
        <p:xfrm>
          <a:off x="3069218" y="2602447"/>
          <a:ext cx="8727438" cy="23574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8640">
                  <a:extLst>
                    <a:ext uri="{9D8B030D-6E8A-4147-A177-3AD203B41FA5}">
                      <a16:colId xmlns:a16="http://schemas.microsoft.com/office/drawing/2014/main" val="3117010059"/>
                    </a:ext>
                  </a:extLst>
                </a:gridCol>
                <a:gridCol w="1258583">
                  <a:extLst>
                    <a:ext uri="{9D8B030D-6E8A-4147-A177-3AD203B41FA5}">
                      <a16:colId xmlns:a16="http://schemas.microsoft.com/office/drawing/2014/main" val="1153621136"/>
                    </a:ext>
                  </a:extLst>
                </a:gridCol>
                <a:gridCol w="1708137">
                  <a:extLst>
                    <a:ext uri="{9D8B030D-6E8A-4147-A177-3AD203B41FA5}">
                      <a16:colId xmlns:a16="http://schemas.microsoft.com/office/drawing/2014/main" val="252626245"/>
                    </a:ext>
                  </a:extLst>
                </a:gridCol>
                <a:gridCol w="1412240">
                  <a:extLst>
                    <a:ext uri="{9D8B030D-6E8A-4147-A177-3AD203B41FA5}">
                      <a16:colId xmlns:a16="http://schemas.microsoft.com/office/drawing/2014/main" val="3271598925"/>
                    </a:ext>
                  </a:extLst>
                </a:gridCol>
                <a:gridCol w="1075265">
                  <a:extLst>
                    <a:ext uri="{9D8B030D-6E8A-4147-A177-3AD203B41FA5}">
                      <a16:colId xmlns:a16="http://schemas.microsoft.com/office/drawing/2014/main" val="1596571635"/>
                    </a:ext>
                  </a:extLst>
                </a:gridCol>
                <a:gridCol w="1454573">
                  <a:extLst>
                    <a:ext uri="{9D8B030D-6E8A-4147-A177-3AD203B41FA5}">
                      <a16:colId xmlns:a16="http://schemas.microsoft.com/office/drawing/2014/main" val="3639628012"/>
                    </a:ext>
                  </a:extLst>
                </a:gridCol>
              </a:tblGrid>
              <a:tr h="66037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854801"/>
                  </a:ext>
                </a:extLst>
              </a:tr>
              <a:tr h="78269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Apkure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Apgaismojums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Industrija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833069"/>
                  </a:ext>
                </a:extLst>
              </a:tr>
              <a:tr h="66037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Naftas bāzētā apkure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Elektrība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Gāze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Šķelda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8798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F0133F2-88CE-A788-A3AB-CAF162A3E51A}"/>
              </a:ext>
            </a:extLst>
          </p:cNvPr>
          <p:cNvSpPr txBox="1"/>
          <p:nvPr/>
        </p:nvSpPr>
        <p:spPr>
          <a:xfrm>
            <a:off x="508000" y="450037"/>
            <a:ext cx="6096000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1</a:t>
            </a:r>
            <a:r>
              <a:rPr lang="lv-LV" dirty="0"/>
              <a:t>. solis</a:t>
            </a:r>
            <a:r>
              <a:rPr lang="en-US" dirty="0"/>
              <a:t> -  </a:t>
            </a:r>
            <a:r>
              <a:rPr lang="lv-LV" dirty="0"/>
              <a:t>kāda ir esošā situācija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846FEE-63DD-BF29-001B-B8C48405C93B}"/>
              </a:ext>
            </a:extLst>
          </p:cNvPr>
          <p:cNvSpPr txBox="1"/>
          <p:nvPr/>
        </p:nvSpPr>
        <p:spPr>
          <a:xfrm>
            <a:off x="395194" y="2410522"/>
            <a:ext cx="26720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Enerģijas lietotāju kartēšana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179B3E-E0DD-A5E6-6CB1-DEB3724BE36E}"/>
              </a:ext>
            </a:extLst>
          </p:cNvPr>
          <p:cNvSpPr txBox="1"/>
          <p:nvPr/>
        </p:nvSpPr>
        <p:spPr>
          <a:xfrm>
            <a:off x="3376365" y="2705684"/>
            <a:ext cx="14256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Ēku veidi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76540D-FB28-5333-6981-CD8D653B0A51}"/>
              </a:ext>
            </a:extLst>
          </p:cNvPr>
          <p:cNvSpPr txBox="1"/>
          <p:nvPr/>
        </p:nvSpPr>
        <p:spPr>
          <a:xfrm>
            <a:off x="2971538" y="3306825"/>
            <a:ext cx="20293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Enerģijas lietojums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F7E5AD-39C2-7517-BC5B-99D307509C8E}"/>
              </a:ext>
            </a:extLst>
          </p:cNvPr>
          <p:cNvSpPr txBox="1"/>
          <p:nvPr/>
        </p:nvSpPr>
        <p:spPr>
          <a:xfrm>
            <a:off x="3098799" y="4322941"/>
            <a:ext cx="1774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Enerģijas veids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6783F8-BC0B-A231-4BDF-320848FFB114}"/>
              </a:ext>
            </a:extLst>
          </p:cNvPr>
          <p:cNvSpPr txBox="1"/>
          <p:nvPr/>
        </p:nvSpPr>
        <p:spPr>
          <a:xfrm>
            <a:off x="5017854" y="2705684"/>
            <a:ext cx="1425647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/>
              </a:rPr>
              <a:t>M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/>
              </a:rPr>
              <a:t>ājoklis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63A569-9450-8B36-69F7-21762CBB9FE3}"/>
              </a:ext>
            </a:extLst>
          </p:cNvPr>
          <p:cNvSpPr txBox="1"/>
          <p:nvPr/>
        </p:nvSpPr>
        <p:spPr>
          <a:xfrm>
            <a:off x="6368693" y="2598580"/>
            <a:ext cx="1557729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dirty="0">
                <a:latin typeface="Times New Roman"/>
                <a:ea typeface="Times New Roman" panose="02020603050405020304" pitchFamily="18" charset="0"/>
                <a:cs typeface="Times New Roman"/>
              </a:rPr>
              <a:t>Publiskā infrastruktūra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CF26DF-2075-042B-481B-007975C646F0}"/>
              </a:ext>
            </a:extLst>
          </p:cNvPr>
          <p:cNvSpPr txBox="1"/>
          <p:nvPr/>
        </p:nvSpPr>
        <p:spPr>
          <a:xfrm>
            <a:off x="8100767" y="2601022"/>
            <a:ext cx="1425647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/>
              </a:rPr>
              <a:t>Izglītība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F776FA-97EC-2A64-7D3B-500B493DD475}"/>
              </a:ext>
            </a:extLst>
          </p:cNvPr>
          <p:cNvSpPr txBox="1"/>
          <p:nvPr/>
        </p:nvSpPr>
        <p:spPr>
          <a:xfrm>
            <a:off x="9309806" y="2621404"/>
            <a:ext cx="2242113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Industrija/ noliktava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01B81D-C312-AD11-2811-0ECC2ED84C4B}"/>
              </a:ext>
            </a:extLst>
          </p:cNvPr>
          <p:cNvSpPr txBox="1"/>
          <p:nvPr/>
        </p:nvSpPr>
        <p:spPr>
          <a:xfrm>
            <a:off x="395194" y="5119609"/>
            <a:ext cx="267208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b="1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Enerģijas zudumu kartēšana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76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2ECB0DA-85C1-FF76-D8F2-32B192F2F0DF}"/>
              </a:ext>
            </a:extLst>
          </p:cNvPr>
          <p:cNvSpPr txBox="1"/>
          <p:nvPr/>
        </p:nvSpPr>
        <p:spPr>
          <a:xfrm>
            <a:off x="1243291" y="1874857"/>
            <a:ext cx="6096000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Uzņēmumu iekšējā audita iespējas – enerģijas simbiozes potenciāla audits</a:t>
            </a:r>
            <a:endParaRPr lang="en-IN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EF70AA0-B6C0-6484-35B8-5BEA9B009E40}"/>
              </a:ext>
            </a:extLst>
          </p:cNvPr>
          <p:cNvSpPr txBox="1">
            <a:spLocks/>
          </p:cNvSpPr>
          <p:nvPr/>
        </p:nvSpPr>
        <p:spPr>
          <a:xfrm>
            <a:off x="1026475" y="3570980"/>
            <a:ext cx="9144000" cy="19059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ea typeface="Calibri" panose="020F0502020204030204" pitchFamily="34" charset="0"/>
                <a:cs typeface="Calibri" panose="020F0502020204030204" pitchFamily="34" charset="0"/>
              </a:rPr>
              <a:t>Sadarbībā ar GIA projekta izstrādātājiem </a:t>
            </a:r>
            <a:r>
              <a:rPr lang="lv-LV" dirty="0" err="1">
                <a:ea typeface="Calibri" panose="020F0502020204030204" pitchFamily="34" charset="0"/>
                <a:cs typeface="Calibri" panose="020F0502020204030204" pitchFamily="34" charset="0"/>
              </a:rPr>
              <a:t>Kalumburgā</a:t>
            </a:r>
            <a:r>
              <a:rPr lang="lv-LV" dirty="0"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lv-LV" dirty="0">
                <a:ea typeface="Calibri" panose="020F0502020204030204" pitchFamily="34" charset="0"/>
                <a:cs typeface="Calibri" panose="020F0502020204030204" pitchFamily="34" charset="0"/>
              </a:rPr>
              <a:t>https://greenindustrialareas.github.io/screening-tool/</a:t>
            </a:r>
          </a:p>
          <a:p>
            <a:pPr algn="l"/>
            <a:endParaRPr lang="en-IN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Attēls 1">
            <a:extLst>
              <a:ext uri="{FF2B5EF4-FFF2-40B4-BE49-F238E27FC236}">
                <a16:creationId xmlns:a16="http://schemas.microsoft.com/office/drawing/2014/main" id="{A59C77BB-06FB-6EF6-901F-229997B07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302" y="4577857"/>
            <a:ext cx="3902698" cy="158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9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B26937-CC5C-4C37-F7B6-3670A5C4BC6A}"/>
              </a:ext>
            </a:extLst>
          </p:cNvPr>
          <p:cNvSpPr txBox="1"/>
          <p:nvPr/>
        </p:nvSpPr>
        <p:spPr>
          <a:xfrm>
            <a:off x="508000" y="234593"/>
            <a:ext cx="6096000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2. solis</a:t>
            </a:r>
            <a:r>
              <a:rPr lang="en-US" dirty="0"/>
              <a:t> -  </a:t>
            </a:r>
            <a:r>
              <a:rPr lang="lv-LV" dirty="0"/>
              <a:t>Zini savu atjaunojamās enerģijas potenciālu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460E47-4B38-5E61-ECA4-AC090D674C85}"/>
              </a:ext>
            </a:extLst>
          </p:cNvPr>
          <p:cNvSpPr txBox="1"/>
          <p:nvPr/>
        </p:nvSpPr>
        <p:spPr>
          <a:xfrm>
            <a:off x="518160" y="1976589"/>
            <a:ext cx="303784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b="1" dirty="0">
                <a:latin typeface="Times New Roman"/>
                <a:ea typeface="Times New Roman" panose="02020603050405020304" pitchFamily="18" charset="0"/>
                <a:cs typeface="Times New Roman"/>
              </a:rPr>
              <a:t>Izmantojiet esošos kritērijus/pamata noteikumus atbilstoši jūsu valstij</a:t>
            </a:r>
            <a:endParaRPr lang="en-IN" sz="1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952351-E4A2-9DD0-1081-420C3482F9AC}"/>
              </a:ext>
            </a:extLst>
          </p:cNvPr>
          <p:cNvSpPr txBox="1"/>
          <p:nvPr/>
        </p:nvSpPr>
        <p:spPr>
          <a:xfrm>
            <a:off x="508000" y="3882357"/>
            <a:ext cx="267208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 nepieciešams, “Kā tiek aprēķināts potenciāls” var būt dokuments datu bankā, pamatojoties uz Somijas enerģijas aprēķinu metodēm.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5736AF-7943-47F1-59C6-D240261F1001}"/>
              </a:ext>
            </a:extLst>
          </p:cNvPr>
          <p:cNvSpPr txBox="1"/>
          <p:nvPr/>
        </p:nvSpPr>
        <p:spPr>
          <a:xfrm>
            <a:off x="384810" y="1113329"/>
            <a:ext cx="90144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Ziniet savu ienesīgāko un ilgtspējīgāko enerģijas avotu</a:t>
            </a:r>
            <a:endParaRPr lang="en-US" dirty="0"/>
          </a:p>
        </p:txBody>
      </p:sp>
      <p:graphicFrame>
        <p:nvGraphicFramePr>
          <p:cNvPr id="18" name="Tabula 17">
            <a:extLst>
              <a:ext uri="{FF2B5EF4-FFF2-40B4-BE49-F238E27FC236}">
                <a16:creationId xmlns:a16="http://schemas.microsoft.com/office/drawing/2014/main" id="{E144DCEF-2879-A5AB-AFB1-10ADEA7B5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371417"/>
              </p:ext>
            </p:extLst>
          </p:nvPr>
        </p:nvGraphicFramePr>
        <p:xfrm>
          <a:off x="3751498" y="2576753"/>
          <a:ext cx="8127999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1393848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4716118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724992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 err="1"/>
                        <a:t>Atjaunoajamais</a:t>
                      </a:r>
                      <a:r>
                        <a:rPr lang="lv-LV" dirty="0"/>
                        <a:t> </a:t>
                      </a:r>
                      <a:r>
                        <a:rPr lang="lv-LV" dirty="0" err="1"/>
                        <a:t>enerģijs</a:t>
                      </a:r>
                      <a:r>
                        <a:rPr lang="lv-LV" dirty="0"/>
                        <a:t> avots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Esošais lietojums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Potenciāls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045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Koksne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359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Saule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576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err="1"/>
                        <a:t>Siltumsūkņi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785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Biogāze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65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Vēja enerģija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05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Ūdens sistēmas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566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Citas iespējamās materiāla aprite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584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688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C0933-ED27-9EA9-2461-0312B4F82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EB357B-558B-5469-68E7-992B9C1F47E7}"/>
              </a:ext>
            </a:extLst>
          </p:cNvPr>
          <p:cNvSpPr txBox="1"/>
          <p:nvPr/>
        </p:nvSpPr>
        <p:spPr>
          <a:xfrm>
            <a:off x="913352" y="743641"/>
            <a:ext cx="6096000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3. Solis </a:t>
            </a:r>
            <a:r>
              <a:rPr lang="en-US" dirty="0"/>
              <a:t>– </a:t>
            </a:r>
            <a:r>
              <a:rPr lang="en-US" dirty="0" err="1"/>
              <a:t>Salīdziniet</a:t>
            </a:r>
            <a:r>
              <a:rPr lang="en-US" dirty="0"/>
              <a:t> </a:t>
            </a:r>
            <a:r>
              <a:rPr lang="en-US" dirty="0" err="1"/>
              <a:t>scenāriju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monitoringa</a:t>
            </a:r>
            <a:r>
              <a:rPr lang="en-US" dirty="0"/>
              <a:t> </a:t>
            </a:r>
            <a:r>
              <a:rPr lang="en-US" dirty="0" err="1"/>
              <a:t>aspektu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B51DC-65BF-BCA7-CF6F-5E675148686E}"/>
              </a:ext>
            </a:extLst>
          </p:cNvPr>
          <p:cNvSpPr txBox="1"/>
          <p:nvPr/>
        </p:nvSpPr>
        <p:spPr>
          <a:xfrm>
            <a:off x="2339340" y="2569264"/>
            <a:ext cx="2072404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-IN" sz="1800" b="1" dirty="0" err="1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Izprotiet</a:t>
            </a:r>
            <a:r>
              <a:rPr lang="en-IN" sz="1800" b="1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IN" sz="1800" b="1" dirty="0" err="1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investīciju</a:t>
            </a:r>
            <a:r>
              <a:rPr lang="en-IN" sz="1800" b="1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IN" sz="1800" b="1" dirty="0" err="1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faktoru</a:t>
            </a:r>
            <a:endParaRPr lang="en-IN" sz="1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DAC80B-23C1-CB08-52C2-D4780E23AD99}"/>
              </a:ext>
            </a:extLst>
          </p:cNvPr>
          <p:cNvSpPr txBox="1"/>
          <p:nvPr/>
        </p:nvSpPr>
        <p:spPr>
          <a:xfrm>
            <a:off x="5313680" y="2691078"/>
            <a:ext cx="303784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b="1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Aprēķiniet atmaksas periodu</a:t>
            </a:r>
            <a:endParaRPr lang="en-IN" sz="1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002370-7D5F-45FF-3805-6867E4631E0C}"/>
              </a:ext>
            </a:extLst>
          </p:cNvPr>
          <p:cNvSpPr txBox="1"/>
          <p:nvPr/>
        </p:nvSpPr>
        <p:spPr>
          <a:xfrm>
            <a:off x="9012025" y="2691078"/>
            <a:ext cx="317997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 err="1">
                <a:latin typeface="Times New Roman"/>
                <a:ea typeface="Times New Roman" panose="02020603050405020304" pitchFamily="18" charset="0"/>
                <a:cs typeface="Times New Roman"/>
              </a:rPr>
              <a:t>Ziniet</a:t>
            </a:r>
            <a:r>
              <a:rPr lang="en-US" b="1" dirty="0">
                <a:latin typeface="Times New Roman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 panose="02020603050405020304" pitchFamily="18" charset="0"/>
                <a:cs typeface="Times New Roman"/>
              </a:rPr>
              <a:t>savas</a:t>
            </a:r>
            <a:r>
              <a:rPr lang="en-US" b="1" dirty="0">
                <a:latin typeface="Times New Roman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 panose="02020603050405020304" pitchFamily="18" charset="0"/>
                <a:cs typeface="Times New Roman"/>
              </a:rPr>
              <a:t>finansēšanas</a:t>
            </a:r>
            <a:r>
              <a:rPr lang="en-US" b="1" dirty="0">
                <a:latin typeface="Times New Roman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US" b="1" dirty="0" err="1">
                <a:latin typeface="Times New Roman"/>
                <a:ea typeface="Times New Roman" panose="02020603050405020304" pitchFamily="18" charset="0"/>
                <a:cs typeface="Times New Roman"/>
              </a:rPr>
              <a:t>iespējas</a:t>
            </a:r>
            <a:endParaRPr lang="en-IN" sz="1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8FC5F1-B8AB-45EB-3868-704C18DC6C64}"/>
              </a:ext>
            </a:extLst>
          </p:cNvPr>
          <p:cNvSpPr txBox="1"/>
          <p:nvPr/>
        </p:nvSpPr>
        <p:spPr>
          <a:xfrm>
            <a:off x="151130" y="2707764"/>
            <a:ext cx="118872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b="1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Resursi</a:t>
            </a:r>
            <a:endParaRPr lang="en-IN" sz="1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pic>
        <p:nvPicPr>
          <p:cNvPr id="8" name="Graphic 7" descr="Chevron arrows outline">
            <a:extLst>
              <a:ext uri="{FF2B5EF4-FFF2-40B4-BE49-F238E27FC236}">
                <a16:creationId xmlns:a16="http://schemas.microsoft.com/office/drawing/2014/main" id="{891554F7-A1CB-01D1-FD2A-180B72F2E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9370" y="2465710"/>
            <a:ext cx="914400" cy="914400"/>
          </a:xfrm>
          <a:prstGeom prst="rect">
            <a:avLst/>
          </a:prstGeom>
        </p:spPr>
      </p:pic>
      <p:pic>
        <p:nvPicPr>
          <p:cNvPr id="9" name="Graphic 8" descr="Chevron arrows outline">
            <a:extLst>
              <a:ext uri="{FF2B5EF4-FFF2-40B4-BE49-F238E27FC236}">
                <a16:creationId xmlns:a16="http://schemas.microsoft.com/office/drawing/2014/main" id="{A3D22AA1-0B8D-7236-EB09-AC0286627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77360" y="2465710"/>
            <a:ext cx="914400" cy="914400"/>
          </a:xfrm>
          <a:prstGeom prst="rect">
            <a:avLst/>
          </a:prstGeom>
        </p:spPr>
      </p:pic>
      <p:pic>
        <p:nvPicPr>
          <p:cNvPr id="10" name="Graphic 9" descr="Chevron arrows outline">
            <a:extLst>
              <a:ext uri="{FF2B5EF4-FFF2-40B4-BE49-F238E27FC236}">
                <a16:creationId xmlns:a16="http://schemas.microsoft.com/office/drawing/2014/main" id="{8D106912-AAF1-1533-544F-623914629C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88960" y="246571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70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5002C-741A-8944-FD62-226612212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B11F3C-5E57-97D2-0C91-AA0C557725BD}"/>
              </a:ext>
            </a:extLst>
          </p:cNvPr>
          <p:cNvSpPr txBox="1"/>
          <p:nvPr/>
        </p:nvSpPr>
        <p:spPr>
          <a:xfrm>
            <a:off x="508000" y="450037"/>
            <a:ext cx="6096000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004E84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lv-LV" dirty="0"/>
              <a:t>Atrodi ekspertu savā reģionā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726CBB-5505-512C-215A-C21F75A3E506}"/>
              </a:ext>
            </a:extLst>
          </p:cNvPr>
          <p:cNvSpPr txBox="1"/>
          <p:nvPr/>
        </p:nvSpPr>
        <p:spPr>
          <a:xfrm>
            <a:off x="6791356" y="2958470"/>
            <a:ext cx="303784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>
                <a:latin typeface="Times New Roman"/>
                <a:ea typeface="Times New Roman" panose="02020603050405020304" pitchFamily="18" charset="0"/>
                <a:cs typeface="Times New Roman"/>
              </a:rPr>
              <a:t>Energy Circle </a:t>
            </a:r>
            <a:r>
              <a:rPr lang="lv-LV" b="1" dirty="0">
                <a:latin typeface="Times New Roman"/>
                <a:ea typeface="Times New Roman" panose="02020603050405020304" pitchFamily="18" charset="0"/>
                <a:cs typeface="Times New Roman"/>
              </a:rPr>
              <a:t>Datu banka</a:t>
            </a:r>
            <a:endParaRPr lang="en-IN" sz="1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C8B5F6-3CB5-C567-E51B-F24E5729D117}"/>
              </a:ext>
            </a:extLst>
          </p:cNvPr>
          <p:cNvSpPr/>
          <p:nvPr/>
        </p:nvSpPr>
        <p:spPr>
          <a:xfrm>
            <a:off x="5843770" y="3524227"/>
            <a:ext cx="5140403" cy="238409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03BEEA-DF70-BAFC-678A-453ED47453A5}"/>
              </a:ext>
            </a:extLst>
          </p:cNvPr>
          <p:cNvSpPr txBox="1"/>
          <p:nvPr/>
        </p:nvSpPr>
        <p:spPr>
          <a:xfrm>
            <a:off x="6096000" y="3864009"/>
            <a:ext cx="4739887" cy="150810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800" b="1" dirty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Biznesa atbalsta organizāciju bibliotēka</a:t>
            </a:r>
            <a:endParaRPr lang="en-US" sz="1800" b="1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b="1" dirty="0">
                <a:latin typeface="Times New Roman"/>
                <a:ea typeface="Times New Roman" panose="02020603050405020304" pitchFamily="18" charset="0"/>
                <a:cs typeface="Times New Roman"/>
              </a:rPr>
              <a:t>Ekspertu datu bāze</a:t>
            </a:r>
            <a:endParaRPr lang="en-US" b="1" dirty="0">
              <a:latin typeface="Times New Roman"/>
              <a:ea typeface="Times New Roman" panose="02020603050405020304" pitchFamily="18" charset="0"/>
              <a:cs typeface="Times New Roman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Vienas pieturas aģentūras enerģētikas jautājumos</a:t>
            </a:r>
            <a:endParaRPr lang="en-IN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57E552-AB47-E827-E9E7-07B1EA4604BA}"/>
              </a:ext>
            </a:extLst>
          </p:cNvPr>
          <p:cNvSpPr txBox="1"/>
          <p:nvPr/>
        </p:nvSpPr>
        <p:spPr>
          <a:xfrm>
            <a:off x="670210" y="2233353"/>
            <a:ext cx="4231728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800" b="1" dirty="0">
                <a:latin typeface="Times New Roman"/>
                <a:ea typeface="Times New Roman" panose="02020603050405020304" pitchFamily="18" charset="0"/>
                <a:cs typeface="Times New Roman"/>
              </a:rPr>
              <a:t>Atrodiet ekspertu atvasinātajām darbībām savā reģionā</a:t>
            </a:r>
            <a:endParaRPr lang="en-IN" sz="2800" dirty="0">
              <a:effectLst/>
              <a:latin typeface="Times New Roman"/>
              <a:ea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464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EC9BC888080948AC925B79C1DB1984" ma:contentTypeVersion="12" ma:contentTypeDescription="Create a new document." ma:contentTypeScope="" ma:versionID="d5585642d1f258c0181deec94e72c97f">
  <xsd:schema xmlns:xsd="http://www.w3.org/2001/XMLSchema" xmlns:xs="http://www.w3.org/2001/XMLSchema" xmlns:p="http://schemas.microsoft.com/office/2006/metadata/properties" xmlns:ns2="80fe1b20-ed19-46b3-9322-f1d9e9c25ba6" xmlns:ns3="e815e7ed-543e-4ddc-a905-724c2416282d" targetNamespace="http://schemas.microsoft.com/office/2006/metadata/properties" ma:root="true" ma:fieldsID="f0a7873046091afd86f72f7157d63ecf" ns2:_="" ns3:_="">
    <xsd:import namespace="80fe1b20-ed19-46b3-9322-f1d9e9c25ba6"/>
    <xsd:import namespace="e815e7ed-543e-4ddc-a905-724c241628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fe1b20-ed19-46b3-9322-f1d9e9c25b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8906064-9b22-448c-b4b3-930ab468ca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5e7ed-543e-4ddc-a905-724c2416282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94f7aeb-96c7-4ebd-8e39-44680d90d443}" ma:internalName="TaxCatchAll" ma:showField="CatchAllData" ma:web="e815e7ed-543e-4ddc-a905-724c241628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815e7ed-543e-4ddc-a905-724c2416282d" xsi:nil="true"/>
    <lcf76f155ced4ddcb4097134ff3c332f xmlns="80fe1b20-ed19-46b3-9322-f1d9e9c25ba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15F4F7-204C-4CE7-A617-8ACC443D4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fe1b20-ed19-46b3-9322-f1d9e9c25ba6"/>
    <ds:schemaRef ds:uri="e815e7ed-543e-4ddc-a905-724c241628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E3EEEB-BE68-4502-AE05-E9BF5B44DA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E7706-88EB-4D16-89A1-40FF4CBB6CA4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ae7024bd-4d33-4763-a06d-5054cded28db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e815e7ed-543e-4ddc-a905-724c2416282d"/>
    <ds:schemaRef ds:uri="80fe1b20-ed19-46b3-9322-f1d9e9c25b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436</Words>
  <Application>Microsoft Office PowerPoint</Application>
  <PresentationFormat>Platekrāna</PresentationFormat>
  <Paragraphs>108</Paragraphs>
  <Slides>10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Raavi</vt:lpstr>
      <vt:lpstr>RobustaTLPro-Regular</vt:lpstr>
      <vt:lpstr>Times New Roman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Shri Khot</dc:creator>
  <cp:lastModifiedBy>Līga Vodopjanova-Upāne</cp:lastModifiedBy>
  <cp:revision>8</cp:revision>
  <dcterms:created xsi:type="dcterms:W3CDTF">2026-04-08T07:12:11Z</dcterms:created>
  <dcterms:modified xsi:type="dcterms:W3CDTF">2026-06-10T06:15:35Z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0x01010095EC9BC888080948AC925B79C1DB1984</vt:lpwstr>
  </property>
</Properties>
</file>