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7" r:id="rId2"/>
    <p:sldId id="289" r:id="rId3"/>
    <p:sldId id="282" r:id="rId4"/>
    <p:sldId id="286" r:id="rId5"/>
    <p:sldId id="287" r:id="rId6"/>
    <p:sldId id="277" r:id="rId7"/>
    <p:sldId id="280" r:id="rId8"/>
    <p:sldId id="278" r:id="rId9"/>
    <p:sldId id="271" r:id="rId10"/>
    <p:sldId id="288" r:id="rId11"/>
    <p:sldId id="269" r:id="rId12"/>
    <p:sldId id="260" r:id="rId13"/>
  </p:sldIdLst>
  <p:sldSz cx="12192000" cy="6858000"/>
  <p:notesSz cx="6797675" cy="9926638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PR ZPR" initials="ZZ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Vidējs stils 2 - izcēlum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42" autoAdjust="0"/>
    <p:restoredTop sz="95405" autoAdjust="0"/>
  </p:normalViewPr>
  <p:slideViewPr>
    <p:cSldViewPr snapToGrid="0">
      <p:cViewPr>
        <p:scale>
          <a:sx n="76" d="100"/>
          <a:sy n="76" d="100"/>
        </p:scale>
        <p:origin x="-90" y="-85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332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9" y="1"/>
            <a:ext cx="2946400" cy="496332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r">
              <a:defRPr sz="1200"/>
            </a:lvl1pPr>
          </a:lstStyle>
          <a:p>
            <a:fld id="{DAC1AF1E-7A5D-48BF-ADCC-0C01B273CDEC}" type="datetimeFigureOut">
              <a:rPr lang="lv-LV" smtClean="0"/>
              <a:t>2018.02.07.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712"/>
            <a:ext cx="2946400" cy="496332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9" y="9428712"/>
            <a:ext cx="2946400" cy="496332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r">
              <a:defRPr sz="1200"/>
            </a:lvl1pPr>
          </a:lstStyle>
          <a:p>
            <a:fld id="{ACC510F3-1882-4A3E-AF40-089EA086947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9886684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alvenes vietturis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072" cy="498008"/>
          </a:xfrm>
          <a:prstGeom prst="rect">
            <a:avLst/>
          </a:prstGeom>
        </p:spPr>
        <p:txBody>
          <a:bodyPr vert="horz" lIns="92034" tIns="46017" rIns="92034" bIns="46017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uma vietturis 2"/>
          <p:cNvSpPr>
            <a:spLocks noGrp="1"/>
          </p:cNvSpPr>
          <p:nvPr>
            <p:ph type="dt" idx="1"/>
          </p:nvPr>
        </p:nvSpPr>
        <p:spPr>
          <a:xfrm>
            <a:off x="3851002" y="0"/>
            <a:ext cx="2945072" cy="498008"/>
          </a:xfrm>
          <a:prstGeom prst="rect">
            <a:avLst/>
          </a:prstGeom>
        </p:spPr>
        <p:txBody>
          <a:bodyPr vert="horz" lIns="92034" tIns="46017" rIns="92034" bIns="46017" rtlCol="0"/>
          <a:lstStyle>
            <a:lvl1pPr algn="r">
              <a:defRPr sz="1200"/>
            </a:lvl1pPr>
          </a:lstStyle>
          <a:p>
            <a:fld id="{366709E8-906B-435D-A788-1B39F3C223A7}" type="datetimeFigureOut">
              <a:rPr lang="lv-LV" smtClean="0"/>
              <a:t>2018.02.07.</a:t>
            </a:fld>
            <a:endParaRPr lang="lv-LV"/>
          </a:p>
        </p:txBody>
      </p:sp>
      <p:sp>
        <p:nvSpPr>
          <p:cNvPr id="4" name="Slaida attēla vietturis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39838"/>
            <a:ext cx="59563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034" tIns="46017" rIns="92034" bIns="46017" rtlCol="0" anchor="ctr"/>
          <a:lstStyle/>
          <a:p>
            <a:endParaRPr lang="lv-LV"/>
          </a:p>
        </p:txBody>
      </p:sp>
      <p:sp>
        <p:nvSpPr>
          <p:cNvPr id="5" name="Piezīmju vietturis 4"/>
          <p:cNvSpPr>
            <a:spLocks noGrp="1"/>
          </p:cNvSpPr>
          <p:nvPr>
            <p:ph type="body" sz="quarter" idx="3"/>
          </p:nvPr>
        </p:nvSpPr>
        <p:spPr>
          <a:xfrm>
            <a:off x="680249" y="4777365"/>
            <a:ext cx="5437179" cy="3909042"/>
          </a:xfrm>
          <a:prstGeom prst="rect">
            <a:avLst/>
          </a:prstGeom>
        </p:spPr>
        <p:txBody>
          <a:bodyPr vert="horz" lIns="92034" tIns="46017" rIns="92034" bIns="46017" rtlCol="0"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4"/>
          </p:nvPr>
        </p:nvSpPr>
        <p:spPr>
          <a:xfrm>
            <a:off x="0" y="9428630"/>
            <a:ext cx="2945072" cy="498008"/>
          </a:xfrm>
          <a:prstGeom prst="rect">
            <a:avLst/>
          </a:prstGeom>
        </p:spPr>
        <p:txBody>
          <a:bodyPr vert="horz" lIns="92034" tIns="46017" rIns="92034" bIns="46017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5"/>
          </p:nvPr>
        </p:nvSpPr>
        <p:spPr>
          <a:xfrm>
            <a:off x="3851002" y="9428630"/>
            <a:ext cx="2945072" cy="498008"/>
          </a:xfrm>
          <a:prstGeom prst="rect">
            <a:avLst/>
          </a:prstGeom>
        </p:spPr>
        <p:txBody>
          <a:bodyPr vert="horz" lIns="92034" tIns="46017" rIns="92034" bIns="46017" rtlCol="0" anchor="b"/>
          <a:lstStyle>
            <a:lvl1pPr algn="r">
              <a:defRPr sz="1200"/>
            </a:lvl1pPr>
          </a:lstStyle>
          <a:p>
            <a:fld id="{E102933F-5A53-4CAB-B391-7EE01BE8C08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534178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2933F-5A53-4CAB-B391-7EE01BE8C085}" type="slidenum">
              <a:rPr lang="lv-LV" smtClean="0"/>
              <a:t>6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775951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Virsraksta slai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Apakšvirsrakst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v-LV" smtClean="0"/>
              <a:t>Rediģēt šablona apakšvirsraksta stilu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25203-765C-4393-83FB-D8935B241C6E}" type="datetime1">
              <a:rPr lang="lv-LV" smtClean="0"/>
              <a:t>2018.02.07.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136850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Virsraksts un vertikāls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Vertikāls teksta vietturi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29503-F2EF-4613-8A2A-9D191DFABD1C}" type="datetime1">
              <a:rPr lang="lv-LV" smtClean="0"/>
              <a:t>2018.02.07.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841590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āls virsraksts un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āls virsrakst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Vertikāls teksta vietturis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136F3-DE19-4B58-B5C3-F068F979FF2E}" type="datetime1">
              <a:rPr lang="lv-LV" smtClean="0"/>
              <a:t>2018.02.07.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251542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irsraksts un sat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049F1-09FA-431F-86F6-C40E99607775}" type="datetime1">
              <a:rPr lang="lv-LV" smtClean="0"/>
              <a:t>2018.02.07.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329132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adaļas galve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F1ABA-AFEA-45AC-848A-8B27FAA27C13}" type="datetime1">
              <a:rPr lang="lv-LV" smtClean="0"/>
              <a:t>2018.02.07.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89638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ivi satu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Satura vietturis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Satura vietturis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17AB1-4EA6-4917-9CA2-2FF147B1375B}" type="datetime1">
              <a:rPr lang="lv-LV" smtClean="0"/>
              <a:t>2018.02.07.</a:t>
            </a:fld>
            <a:endParaRPr lang="lv-LV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775715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līdzināj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4" name="Satura vietturis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5" name="Teksta vietturis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6" name="Satura vietturis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7" name="Datuma vietturis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BCAD-575A-4713-85F6-122EE9039E9E}" type="datetime1">
              <a:rPr lang="lv-LV" smtClean="0"/>
              <a:t>2018.02.07.</a:t>
            </a:fld>
            <a:endParaRPr lang="lv-LV"/>
          </a:p>
        </p:txBody>
      </p:sp>
      <p:sp>
        <p:nvSpPr>
          <p:cNvPr id="8" name="Kājenes vietturis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aida numura vietturis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67412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ai virsra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Datuma vietturis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557C-AA16-4B00-A255-C97C96266148}" type="datetime1">
              <a:rPr lang="lv-LV" smtClean="0"/>
              <a:t>2018.02.07.</a:t>
            </a:fld>
            <a:endParaRPr lang="lv-LV"/>
          </a:p>
        </p:txBody>
      </p:sp>
      <p:sp>
        <p:nvSpPr>
          <p:cNvPr id="4" name="Kājenes vietturi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aida numura vietturis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665261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k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a vietturis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3396B-D71C-47CD-BB0D-A7539BFF4BD7}" type="datetime1">
              <a:rPr lang="lv-LV" smtClean="0"/>
              <a:t>2018.02.07.</a:t>
            </a:fld>
            <a:endParaRPr lang="lv-LV"/>
          </a:p>
        </p:txBody>
      </p:sp>
      <p:sp>
        <p:nvSpPr>
          <p:cNvPr id="3" name="Kājenes vietturis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538756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tur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Teksta vietturi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31BF6-F7D8-427B-B672-4EEFEA43F223}" type="datetime1">
              <a:rPr lang="lv-LV" smtClean="0"/>
              <a:t>2018.02.07.</a:t>
            </a:fld>
            <a:endParaRPr lang="lv-LV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889987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ttēl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Attēla vietturis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ksta vietturi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ACE52-8426-4C57-893C-A23B0829D851}" type="datetime1">
              <a:rPr lang="lv-LV" smtClean="0"/>
              <a:t>2018.02.07.</a:t>
            </a:fld>
            <a:endParaRPr lang="lv-LV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945199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a viettur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8ED4DF-7746-462E-A233-068D861355A6}" type="datetime1">
              <a:rPr lang="lv-LV" smtClean="0"/>
              <a:t>2018.02.07.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190062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6533" y="1323776"/>
            <a:ext cx="11142133" cy="372409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endParaRPr lang="lv-LV" sz="4000" b="1" dirty="0" smtClean="0">
              <a:latin typeface="Oswald Regular" panose="02000503000000000000" pitchFamily="2" charset="-70"/>
            </a:endParaRPr>
          </a:p>
          <a:p>
            <a:pPr algn="ctr"/>
            <a:r>
              <a:rPr lang="lv-LV" sz="5400" b="1" dirty="0" smtClean="0">
                <a:latin typeface="Garamond" panose="02020404030301010803" pitchFamily="18" charset="0"/>
              </a:rPr>
              <a:t>Enerģētikas plānošana reģiona līmenī</a:t>
            </a:r>
            <a:endParaRPr lang="lv-LV" sz="5400" b="1" dirty="0">
              <a:latin typeface="Garamond" panose="02020404030301010803" pitchFamily="18" charset="0"/>
            </a:endParaRPr>
          </a:p>
          <a:p>
            <a:pPr algn="ctr"/>
            <a:endParaRPr lang="lv-LV" sz="2800" b="1" dirty="0" smtClean="0">
              <a:latin typeface="Garamond" panose="02020404030301010803" pitchFamily="18" charset="0"/>
            </a:endParaRPr>
          </a:p>
          <a:p>
            <a:pPr algn="ctr"/>
            <a:r>
              <a:rPr lang="lv-LV" sz="2000" b="1" dirty="0" smtClean="0">
                <a:latin typeface="Garamond" panose="02020404030301010803" pitchFamily="18" charset="0"/>
              </a:rPr>
              <a:t>Jelgava</a:t>
            </a:r>
          </a:p>
          <a:p>
            <a:pPr algn="ctr"/>
            <a:r>
              <a:rPr lang="lv-LV" sz="2000" b="1" dirty="0" smtClean="0">
                <a:latin typeface="Garamond" panose="02020404030301010803" pitchFamily="18" charset="0"/>
              </a:rPr>
              <a:t>07.02.2018.</a:t>
            </a:r>
          </a:p>
          <a:p>
            <a:pPr algn="r"/>
            <a:r>
              <a:rPr lang="lv-LV" sz="200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Evija </a:t>
            </a:r>
            <a:r>
              <a:rPr lang="lv-LV" sz="2000" b="1" dirty="0" err="1" smtClean="0">
                <a:solidFill>
                  <a:schemeClr val="bg1"/>
                </a:solidFill>
                <a:latin typeface="Garamond" panose="02020404030301010803" pitchFamily="18" charset="0"/>
              </a:rPr>
              <a:t>Ērkšķe</a:t>
            </a:r>
            <a:endParaRPr lang="lv-LV" sz="1200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2" name="Slaida numura vietturis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1</a:t>
            </a:fld>
            <a:endParaRPr lang="lv-LV"/>
          </a:p>
        </p:txBody>
      </p:sp>
      <p:pic>
        <p:nvPicPr>
          <p:cNvPr id="3" name="Attēls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2292" y="119759"/>
            <a:ext cx="1910576" cy="864767"/>
          </a:xfrm>
          <a:prstGeom prst="rect">
            <a:avLst/>
          </a:prstGeom>
        </p:spPr>
      </p:pic>
      <p:pic>
        <p:nvPicPr>
          <p:cNvPr id="5" name="Attēls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981" y="251344"/>
            <a:ext cx="1695238" cy="733333"/>
          </a:xfrm>
          <a:prstGeom prst="rect">
            <a:avLst/>
          </a:prstGeom>
        </p:spPr>
      </p:pic>
      <p:pic>
        <p:nvPicPr>
          <p:cNvPr id="6" name="Attēls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9941" y="268129"/>
            <a:ext cx="2548569" cy="731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67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8200" y="749423"/>
            <a:ext cx="10515600" cy="1439334"/>
          </a:xfrm>
        </p:spPr>
        <p:txBody>
          <a:bodyPr>
            <a:normAutofit/>
          </a:bodyPr>
          <a:lstStyle/>
          <a:p>
            <a:pPr algn="ctr"/>
            <a:r>
              <a:rPr lang="lv-LV" b="1" dirty="0" smtClean="0">
                <a:latin typeface="Garamond" panose="02020404030301010803" pitchFamily="18" charset="0"/>
              </a:rPr>
              <a:t>AER izmantošana transportā </a:t>
            </a:r>
            <a:br>
              <a:rPr lang="lv-LV" b="1" dirty="0" smtClean="0">
                <a:latin typeface="Garamond" panose="02020404030301010803" pitchFamily="18" charset="0"/>
              </a:rPr>
            </a:br>
            <a:r>
              <a:rPr lang="lv-LV" b="1" dirty="0" smtClean="0">
                <a:latin typeface="Garamond" panose="02020404030301010803" pitchFamily="18" charset="0"/>
              </a:rPr>
              <a:t>Zemgales reģionā</a:t>
            </a:r>
            <a:endParaRPr lang="lv-LV" b="1" dirty="0">
              <a:latin typeface="Garamond" panose="02020404030301010803" pitchFamily="18" charset="0"/>
            </a:endParaRPr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1405466" y="2489199"/>
            <a:ext cx="9948333" cy="36877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lv-LV" sz="3200" dirty="0" smtClean="0">
                <a:latin typeface="Garamond" panose="02020404030301010803" pitchFamily="18" charset="0"/>
              </a:rPr>
              <a:t>AER pielietojuma transportā tehnoloģiskais apraksts;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lv-LV" sz="3200" dirty="0" smtClean="0">
                <a:latin typeface="Garamond" panose="02020404030301010803" pitchFamily="18" charset="0"/>
              </a:rPr>
              <a:t>Izejvielu resursi reģionā;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lv-LV" sz="3200" dirty="0" smtClean="0">
                <a:latin typeface="Garamond" panose="02020404030301010803" pitchFamily="18" charset="0"/>
              </a:rPr>
              <a:t>Transportlīdzekļu stāvoklis reģionā;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lv-LV" sz="3200" dirty="0" smtClean="0">
                <a:latin typeface="Garamond" panose="02020404030301010803" pitchFamily="18" charset="0"/>
              </a:rPr>
              <a:t>Mērķis un virzība uz tā sasniegšanu.</a:t>
            </a:r>
          </a:p>
          <a:p>
            <a:endParaRPr lang="lv-LV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>
                <a:solidFill>
                  <a:schemeClr val="tx1"/>
                </a:solidFill>
              </a:rPr>
              <a:t>10</a:t>
            </a:fld>
            <a:endParaRPr lang="lv-LV" dirty="0">
              <a:solidFill>
                <a:schemeClr val="tx1"/>
              </a:solidFill>
            </a:endParaRPr>
          </a:p>
        </p:txBody>
      </p:sp>
      <p:sp>
        <p:nvSpPr>
          <p:cNvPr id="5" name="Virsraksts 1"/>
          <p:cNvSpPr txBox="1">
            <a:spLocks/>
          </p:cNvSpPr>
          <p:nvPr/>
        </p:nvSpPr>
        <p:spPr>
          <a:xfrm>
            <a:off x="0" y="0"/>
            <a:ext cx="8170333" cy="749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sz="2400" b="1" dirty="0" smtClean="0">
                <a:solidFill>
                  <a:schemeClr val="bg1">
                    <a:lumMod val="50000"/>
                  </a:schemeClr>
                </a:solidFill>
                <a:latin typeface="Garamond" panose="02020404030301010803" pitchFamily="18" charset="0"/>
              </a:rPr>
              <a:t>Zemgales reģiona rīcības plāns Enerģētikā 2018.-2025.gadam</a:t>
            </a:r>
            <a:endParaRPr lang="lv-LV" sz="2400" b="1" dirty="0">
              <a:solidFill>
                <a:schemeClr val="bg1">
                  <a:lumMod val="50000"/>
                </a:schemeClr>
              </a:solidFill>
              <a:latin typeface="Garamond" panose="02020404030301010803" pitchFamily="18" charset="0"/>
            </a:endParaRPr>
          </a:p>
        </p:txBody>
      </p:sp>
      <p:pic>
        <p:nvPicPr>
          <p:cNvPr id="6" name="Attēls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8756" y="3765681"/>
            <a:ext cx="2269594" cy="1134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8526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dirty="0"/>
              <a:t/>
            </a:r>
            <a:br>
              <a:rPr lang="lv-LV" dirty="0"/>
            </a:br>
            <a:endParaRPr lang="lv-LV" dirty="0"/>
          </a:p>
        </p:txBody>
      </p:sp>
      <p:pic>
        <p:nvPicPr>
          <p:cNvPr id="4" name="Picture 3" descr="C:\Documents and Settings\Lietotajs\My Documents\Google disks\Raitis\Projekti\2007-2013\INTERREG IV C\EU 2020 Go Local\31.augusta meteriāls\DSC0299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5468" y="1528176"/>
            <a:ext cx="3569918" cy="2580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1004" y="1528176"/>
            <a:ext cx="3440914" cy="2580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 descr="C:\Documents and Settings\Lietotajs\My Documents\Google disks\Raitis\Projekti\2007-2013\INTERREG IV C\EU 2020 Go Local\31.augusta meteriāls\DSC0377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4131" y="3806722"/>
            <a:ext cx="3793310" cy="2644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aida numura vietturis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>
                <a:solidFill>
                  <a:schemeClr val="tx1"/>
                </a:solidFill>
              </a:rPr>
              <a:t>11</a:t>
            </a:fld>
            <a:endParaRPr lang="lv-LV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108699" y="4470400"/>
            <a:ext cx="5625759" cy="9286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b="1" dirty="0" smtClean="0">
                <a:latin typeface="Garamond" panose="02020404030301010803" pitchFamily="18" charset="0"/>
              </a:rPr>
              <a:t>Paldies par uzmanību!</a:t>
            </a:r>
            <a:endParaRPr lang="lv-LV" b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78584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numura vietturis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>
                <a:solidFill>
                  <a:schemeClr val="tx1"/>
                </a:solidFill>
              </a:rPr>
              <a:t>12</a:t>
            </a:fld>
            <a:endParaRPr lang="lv-LV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92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b="1" dirty="0">
                <a:latin typeface="Garamond" panose="02020404030301010803" pitchFamily="18" charset="0"/>
              </a:rPr>
              <a:t>Zemgales Plānošanas reģiona </a:t>
            </a:r>
            <a:br>
              <a:rPr lang="lv-LV" b="1" dirty="0">
                <a:latin typeface="Garamond" panose="02020404030301010803" pitchFamily="18" charset="0"/>
              </a:rPr>
            </a:br>
            <a:r>
              <a:rPr lang="lv-LV" b="1" dirty="0">
                <a:latin typeface="Garamond" panose="02020404030301010803" pitchFamily="18" charset="0"/>
              </a:rPr>
              <a:t>plānošanas dokumenti</a:t>
            </a:r>
            <a:endParaRPr lang="lv-LV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>
                <a:solidFill>
                  <a:schemeClr val="tx1"/>
                </a:solidFill>
              </a:rPr>
              <a:t>2</a:t>
            </a:fld>
            <a:endParaRPr lang="lv-LV" dirty="0">
              <a:solidFill>
                <a:schemeClr val="tx1"/>
              </a:solidFill>
            </a:endParaRPr>
          </a:p>
        </p:txBody>
      </p:sp>
      <p:pic>
        <p:nvPicPr>
          <p:cNvPr id="7" name="Satura vietturis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047" y="2060905"/>
            <a:ext cx="9761905" cy="3038095"/>
          </a:xfrm>
        </p:spPr>
      </p:pic>
      <p:sp>
        <p:nvSpPr>
          <p:cNvPr id="3" name="Taisnstūris 2"/>
          <p:cNvSpPr/>
          <p:nvPr/>
        </p:nvSpPr>
        <p:spPr>
          <a:xfrm>
            <a:off x="55755" y="2652664"/>
            <a:ext cx="11592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v-LV" b="1" dirty="0" smtClean="0">
                <a:latin typeface="Garamond" panose="02020404030301010803" pitchFamily="18" charset="0"/>
              </a:rPr>
              <a:t>&gt; 25 gadi </a:t>
            </a:r>
            <a:endParaRPr lang="lv-LV" dirty="0"/>
          </a:p>
        </p:txBody>
      </p:sp>
      <p:sp>
        <p:nvSpPr>
          <p:cNvPr id="6" name="Taisnstūris 5"/>
          <p:cNvSpPr/>
          <p:nvPr/>
        </p:nvSpPr>
        <p:spPr>
          <a:xfrm>
            <a:off x="55755" y="3281339"/>
            <a:ext cx="10502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v-LV" b="1" dirty="0" smtClean="0">
                <a:latin typeface="Garamond" panose="02020404030301010803" pitchFamily="18" charset="0"/>
              </a:rPr>
              <a:t>&gt; 7 gadi </a:t>
            </a:r>
            <a:endParaRPr lang="lv-LV" dirty="0"/>
          </a:p>
        </p:txBody>
      </p:sp>
      <p:sp>
        <p:nvSpPr>
          <p:cNvPr id="8" name="Taisnstūris 7"/>
          <p:cNvSpPr/>
          <p:nvPr/>
        </p:nvSpPr>
        <p:spPr>
          <a:xfrm>
            <a:off x="78881" y="4249527"/>
            <a:ext cx="10502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v-LV" b="1" dirty="0" smtClean="0">
                <a:latin typeface="Garamond" panose="02020404030301010803" pitchFamily="18" charset="0"/>
              </a:rPr>
              <a:t>&gt; 3 gadi 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28410407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b="1" dirty="0" smtClean="0">
                <a:latin typeface="Garamond" panose="02020404030301010803" pitchFamily="18" charset="0"/>
              </a:rPr>
              <a:t>Zemgales Plānošanas reģiona </a:t>
            </a:r>
            <a:br>
              <a:rPr lang="lv-LV" b="1" dirty="0" smtClean="0">
                <a:latin typeface="Garamond" panose="02020404030301010803" pitchFamily="18" charset="0"/>
              </a:rPr>
            </a:br>
            <a:r>
              <a:rPr lang="lv-LV" b="1" dirty="0" smtClean="0">
                <a:latin typeface="Garamond" panose="02020404030301010803" pitchFamily="18" charset="0"/>
              </a:rPr>
              <a:t>plānošanas dokumenti</a:t>
            </a:r>
            <a:endParaRPr lang="lv-LV" b="1" dirty="0">
              <a:latin typeface="Garamond" panose="02020404030301010803" pitchFamily="18" charset="0"/>
            </a:endParaRPr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1013012" y="1851256"/>
            <a:ext cx="10340788" cy="4325706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lv-LV" b="1" dirty="0">
                <a:latin typeface="Garamond" panose="02020404030301010803" pitchFamily="18" charset="0"/>
              </a:rPr>
              <a:t>I</a:t>
            </a:r>
            <a:r>
              <a:rPr lang="lv-LV" b="1" dirty="0" smtClean="0">
                <a:latin typeface="Garamond" panose="02020404030301010803" pitchFamily="18" charset="0"/>
              </a:rPr>
              <a:t>lgtspējīgas </a:t>
            </a:r>
            <a:r>
              <a:rPr lang="lv-LV" b="1" dirty="0">
                <a:latin typeface="Garamond" panose="02020404030301010803" pitchFamily="18" charset="0"/>
              </a:rPr>
              <a:t>attīstības </a:t>
            </a:r>
            <a:r>
              <a:rPr lang="lv-LV" b="1" dirty="0" smtClean="0">
                <a:latin typeface="Garamond" panose="02020404030301010803" pitchFamily="18" charset="0"/>
              </a:rPr>
              <a:t>stratēģija (2015.-2030.g.)</a:t>
            </a:r>
            <a:r>
              <a:rPr lang="lv-LV" dirty="0" smtClean="0">
                <a:latin typeface="Garamond" panose="02020404030301010803" pitchFamily="18" charset="0"/>
              </a:rPr>
              <a:t> </a:t>
            </a:r>
            <a:r>
              <a:rPr lang="lv-LV" dirty="0">
                <a:latin typeface="Garamond" panose="02020404030301010803" pitchFamily="18" charset="0"/>
              </a:rPr>
              <a:t>ir </a:t>
            </a:r>
            <a:r>
              <a:rPr lang="lv-LV" u="sng" dirty="0" smtClean="0">
                <a:latin typeface="Garamond" panose="02020404030301010803" pitchFamily="18" charset="0"/>
              </a:rPr>
              <a:t>ilgtermiņa</a:t>
            </a:r>
            <a:r>
              <a:rPr lang="lv-LV" dirty="0">
                <a:latin typeface="Garamond" panose="02020404030301010803" pitchFamily="18" charset="0"/>
              </a:rPr>
              <a:t> </a:t>
            </a:r>
            <a:r>
              <a:rPr lang="lv-LV" dirty="0" smtClean="0">
                <a:latin typeface="Garamond" panose="02020404030301010803" pitchFamily="18" charset="0"/>
              </a:rPr>
              <a:t>teritorijas </a:t>
            </a:r>
            <a:r>
              <a:rPr lang="lv-LV" dirty="0">
                <a:latin typeface="Garamond" panose="02020404030301010803" pitchFamily="18" charset="0"/>
              </a:rPr>
              <a:t>attīstības plānošanas dokuments, kurā nosaka plānošanas reģiona ilgtermiņa attīstības redzējumu, stratēģiskos mērķus, prioritātes un telpiskās attīstības perspektīvu </a:t>
            </a:r>
            <a:r>
              <a:rPr lang="lv-LV" dirty="0" err="1">
                <a:latin typeface="Garamond" panose="02020404030301010803" pitchFamily="18" charset="0"/>
              </a:rPr>
              <a:t>rakstveidā</a:t>
            </a:r>
            <a:r>
              <a:rPr lang="lv-LV" dirty="0">
                <a:latin typeface="Garamond" panose="02020404030301010803" pitchFamily="18" charset="0"/>
              </a:rPr>
              <a:t> un grafiskā veidā</a:t>
            </a:r>
            <a:r>
              <a:rPr lang="lv-LV" dirty="0" smtClean="0">
                <a:latin typeface="Garamond" panose="02020404030301010803" pitchFamily="18" charset="0"/>
              </a:rPr>
              <a:t>.</a:t>
            </a:r>
          </a:p>
          <a:p>
            <a:pPr marL="0" indent="0" algn="just">
              <a:buNone/>
            </a:pPr>
            <a:endParaRPr lang="lv-LV" sz="1000" dirty="0">
              <a:latin typeface="Garamond" panose="02020404030301010803" pitchFamily="18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lv-LV" b="1" dirty="0">
                <a:latin typeface="Garamond" panose="02020404030301010803" pitchFamily="18" charset="0"/>
              </a:rPr>
              <a:t>A</a:t>
            </a:r>
            <a:r>
              <a:rPr lang="lv-LV" b="1" dirty="0" smtClean="0">
                <a:latin typeface="Garamond" panose="02020404030301010803" pitchFamily="18" charset="0"/>
              </a:rPr>
              <a:t>ttīstības programma (2015.-2020.g.)</a:t>
            </a:r>
            <a:r>
              <a:rPr lang="lv-LV" dirty="0" smtClean="0">
                <a:latin typeface="Garamond" panose="02020404030301010803" pitchFamily="18" charset="0"/>
              </a:rPr>
              <a:t> </a:t>
            </a:r>
            <a:r>
              <a:rPr lang="lv-LV" dirty="0">
                <a:latin typeface="Garamond" panose="02020404030301010803" pitchFamily="18" charset="0"/>
              </a:rPr>
              <a:t>ir ilgtspējīgas attīstības stratēģijas īstenošanas dokuments un nosaka </a:t>
            </a:r>
            <a:r>
              <a:rPr lang="lv-LV" u="sng" dirty="0">
                <a:latin typeface="Garamond" panose="02020404030301010803" pitchFamily="18" charset="0"/>
              </a:rPr>
              <a:t>vidēja </a:t>
            </a:r>
            <a:r>
              <a:rPr lang="lv-LV" u="sng" dirty="0" smtClean="0">
                <a:latin typeface="Garamond" panose="02020404030301010803" pitchFamily="18" charset="0"/>
              </a:rPr>
              <a:t>termiņa</a:t>
            </a:r>
            <a:r>
              <a:rPr lang="lv-LV" dirty="0">
                <a:latin typeface="Garamond" panose="02020404030301010803" pitchFamily="18" charset="0"/>
              </a:rPr>
              <a:t> </a:t>
            </a:r>
            <a:r>
              <a:rPr lang="lv-LV" dirty="0" smtClean="0">
                <a:latin typeface="Garamond" panose="02020404030301010803" pitchFamily="18" charset="0"/>
              </a:rPr>
              <a:t>prioritātes</a:t>
            </a:r>
            <a:r>
              <a:rPr lang="lv-LV" dirty="0">
                <a:latin typeface="Garamond" panose="02020404030301010803" pitchFamily="18" charset="0"/>
              </a:rPr>
              <a:t>, to īstenošanai paredzēto pasākumu kopumu un attīstības programmas īstenošanas uzraudzības kārtību. </a:t>
            </a:r>
          </a:p>
          <a:p>
            <a:endParaRPr lang="lv-LV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>
                <a:solidFill>
                  <a:schemeClr val="tx1"/>
                </a:solidFill>
              </a:rPr>
              <a:t>3</a:t>
            </a:fld>
            <a:endParaRPr lang="lv-LV" dirty="0">
              <a:solidFill>
                <a:schemeClr val="tx1"/>
              </a:solidFill>
            </a:endParaRPr>
          </a:p>
        </p:txBody>
      </p:sp>
      <p:pic>
        <p:nvPicPr>
          <p:cNvPr id="5" name="Attēls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8505" y="525693"/>
            <a:ext cx="1419495" cy="1063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2855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b="1" dirty="0" smtClean="0">
                <a:latin typeface="Garamond" panose="02020404030301010803" pitchFamily="18" charset="0"/>
              </a:rPr>
              <a:t>Vidēja termiņa (5 gadi) attīstības prioritātes </a:t>
            </a:r>
            <a:endParaRPr lang="lv-LV" b="1" dirty="0">
              <a:latin typeface="Garamond" panose="02020404030301010803" pitchFamily="18" charset="0"/>
            </a:endParaRPr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1612900" y="2017059"/>
            <a:ext cx="9740900" cy="4159903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lv-LV" u="sng" dirty="0" smtClean="0">
                <a:latin typeface="Garamond" panose="02020404030301010803" pitchFamily="18" charset="0"/>
              </a:rPr>
              <a:t>Efektīva un kvalitatīva transporta sistēma un infrastruktūra</a:t>
            </a:r>
            <a:r>
              <a:rPr lang="lv-LV" dirty="0" smtClean="0">
                <a:latin typeface="Garamond" panose="02020404030301010803" pitchFamily="18" charset="0"/>
              </a:rPr>
              <a:t>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lv-LV" u="sng" dirty="0" smtClean="0">
                <a:latin typeface="Garamond" panose="02020404030301010803" pitchFamily="18" charset="0"/>
              </a:rPr>
              <a:t>Vides un dabas resursu ilgtspējīga apsaimniekošana un attīstība</a:t>
            </a:r>
            <a:r>
              <a:rPr lang="lv-LV" dirty="0" smtClean="0">
                <a:latin typeface="Garamond" panose="02020404030301010803" pitchFamily="18" charset="0"/>
              </a:rPr>
              <a:t>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lv-LV" u="sng" dirty="0" smtClean="0">
                <a:latin typeface="Garamond" panose="02020404030301010803" pitchFamily="18" charset="0"/>
              </a:rPr>
              <a:t>Efektīva pakalpojumu sistēma</a:t>
            </a:r>
            <a:r>
              <a:rPr lang="lv-LV" dirty="0" smtClean="0">
                <a:latin typeface="Garamond" panose="02020404030301010803" pitchFamily="18" charset="0"/>
              </a:rPr>
              <a:t>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lv-LV" dirty="0" smtClean="0">
                <a:latin typeface="Garamond" panose="02020404030301010803" pitchFamily="18" charset="0"/>
              </a:rPr>
              <a:t>Uzņēmējdarbībai pievilcīga vide;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lv-LV" dirty="0" smtClean="0">
                <a:latin typeface="Garamond" panose="02020404030301010803" pitchFamily="18" charset="0"/>
              </a:rPr>
              <a:t>Elastīga izglītība mūža garumā;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lv-LV" dirty="0" smtClean="0">
                <a:latin typeface="Garamond" panose="02020404030301010803" pitchFamily="18" charset="0"/>
              </a:rPr>
              <a:t>Kultūrvide un identitāte.</a:t>
            </a:r>
          </a:p>
          <a:p>
            <a:endParaRPr lang="lv-LV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>
                <a:solidFill>
                  <a:schemeClr val="tx1"/>
                </a:solidFill>
              </a:rPr>
              <a:t>4</a:t>
            </a:fld>
            <a:endParaRPr lang="lv-LV" dirty="0">
              <a:solidFill>
                <a:schemeClr val="tx1"/>
              </a:solidFill>
            </a:endParaRPr>
          </a:p>
        </p:txBody>
      </p:sp>
      <p:pic>
        <p:nvPicPr>
          <p:cNvPr id="6" name="Attēls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486" y="3594100"/>
            <a:ext cx="2694214" cy="159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465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b="1" dirty="0" smtClean="0">
                <a:latin typeface="Garamond" panose="02020404030301010803" pitchFamily="18" charset="0"/>
              </a:rPr>
              <a:t>Nozaru attīstības programma</a:t>
            </a:r>
            <a:endParaRPr lang="lv-LV" b="1" dirty="0">
              <a:latin typeface="Garamond" panose="02020404030301010803" pitchFamily="18" charset="0"/>
            </a:endParaRPr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222375"/>
          </a:xfrm>
        </p:spPr>
        <p:txBody>
          <a:bodyPr/>
          <a:lstStyle/>
          <a:p>
            <a:pPr marL="0" indent="0">
              <a:buNone/>
            </a:pPr>
            <a:r>
              <a:rPr lang="lv-LV" u="sng" dirty="0" smtClean="0">
                <a:latin typeface="Garamond" panose="02020404030301010803" pitchFamily="18" charset="0"/>
              </a:rPr>
              <a:t>Enerģētika</a:t>
            </a:r>
            <a:r>
              <a:rPr lang="lv-LV" dirty="0" smtClean="0">
                <a:latin typeface="Garamond" panose="02020404030301010803" pitchFamily="18" charset="0"/>
              </a:rPr>
              <a:t>:</a:t>
            </a:r>
          </a:p>
          <a:p>
            <a:pPr marL="0" indent="0">
              <a:buNone/>
            </a:pPr>
            <a:r>
              <a:rPr lang="lv-LV" dirty="0" smtClean="0">
                <a:latin typeface="Garamond" panose="02020404030301010803" pitchFamily="18" charset="0"/>
              </a:rPr>
              <a:t>Zemgales </a:t>
            </a:r>
            <a:r>
              <a:rPr lang="lv-LV" dirty="0">
                <a:latin typeface="Garamond" panose="02020404030301010803" pitchFamily="18" charset="0"/>
              </a:rPr>
              <a:t>reģiona </a:t>
            </a:r>
            <a:r>
              <a:rPr lang="lv-LV" dirty="0" smtClean="0">
                <a:latin typeface="Garamond" panose="02020404030301010803" pitchFamily="18" charset="0"/>
              </a:rPr>
              <a:t>rīcības plāns </a:t>
            </a:r>
            <a:r>
              <a:rPr lang="lv-LV" dirty="0">
                <a:latin typeface="Garamond" panose="02020404030301010803" pitchFamily="18" charset="0"/>
              </a:rPr>
              <a:t>Enerģētikā 2012.-</a:t>
            </a:r>
            <a:r>
              <a:rPr lang="lv-LV" dirty="0" smtClean="0">
                <a:latin typeface="Garamond" panose="02020404030301010803" pitchFamily="18" charset="0"/>
              </a:rPr>
              <a:t>2020.gadam.</a:t>
            </a:r>
            <a:endParaRPr lang="lv-LV" dirty="0">
              <a:latin typeface="Garamond" panose="02020404030301010803" pitchFamily="18" charset="0"/>
            </a:endParaRPr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>
                <a:solidFill>
                  <a:schemeClr val="tx1"/>
                </a:solidFill>
              </a:rPr>
              <a:t>5</a:t>
            </a:fld>
            <a:endParaRPr lang="lv-LV" dirty="0">
              <a:solidFill>
                <a:schemeClr val="tx1"/>
              </a:solidFill>
            </a:endParaRPr>
          </a:p>
        </p:txBody>
      </p:sp>
      <p:pic>
        <p:nvPicPr>
          <p:cNvPr id="5" name="Attēls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3182937"/>
            <a:ext cx="6780069" cy="211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1302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b="1" dirty="0" smtClean="0">
                <a:latin typeface="Garamond" panose="02020404030301010803" pitchFamily="18" charset="0"/>
              </a:rPr>
              <a:t>Zemgales reģiona rīcības plāns Enerģētikā 2012.-2020.gadam</a:t>
            </a:r>
            <a:endParaRPr lang="lv-LV" b="1" dirty="0">
              <a:latin typeface="Garamond" panose="02020404030301010803" pitchFamily="18" charset="0"/>
            </a:endParaRPr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440267" y="1690688"/>
            <a:ext cx="11413066" cy="4665662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lv-LV" sz="3000" dirty="0">
                <a:latin typeface="Garamond" panose="02020404030301010803" pitchFamily="18" charset="0"/>
              </a:rPr>
              <a:t>„Zemgales reģiona rīcības plāns enerģētikā 2012.-2020.g</a:t>
            </a:r>
            <a:r>
              <a:rPr lang="lv-LV" sz="3000" dirty="0" smtClean="0">
                <a:latin typeface="Garamond" panose="02020404030301010803" pitchFamily="18" charset="0"/>
              </a:rPr>
              <a:t>.” (</a:t>
            </a:r>
            <a:r>
              <a:rPr lang="lv-LV" sz="3000" dirty="0">
                <a:latin typeface="Garamond" panose="02020404030301010803" pitchFamily="18" charset="0"/>
              </a:rPr>
              <a:t>Rīcības plāns) izstrādāts saskaņā ar </a:t>
            </a:r>
            <a:r>
              <a:rPr lang="lv-LV" sz="3000" dirty="0" smtClean="0">
                <a:latin typeface="Garamond" panose="02020404030301010803" pitchFamily="18" charset="0"/>
              </a:rPr>
              <a:t>starptautiskās programmas </a:t>
            </a:r>
            <a:r>
              <a:rPr lang="lv-LV" sz="3000" dirty="0" err="1">
                <a:latin typeface="Garamond" panose="02020404030301010803" pitchFamily="18" charset="0"/>
              </a:rPr>
              <a:t>Interreg</a:t>
            </a:r>
            <a:r>
              <a:rPr lang="lv-LV" sz="3000" dirty="0">
                <a:latin typeface="Garamond" panose="02020404030301010803" pitchFamily="18" charset="0"/>
              </a:rPr>
              <a:t> IVC projekta „EU2020 </a:t>
            </a:r>
            <a:r>
              <a:rPr lang="lv-LV" sz="3000" dirty="0" err="1">
                <a:latin typeface="Garamond" panose="02020404030301010803" pitchFamily="18" charset="0"/>
              </a:rPr>
              <a:t>Going</a:t>
            </a:r>
            <a:r>
              <a:rPr lang="lv-LV" sz="3000" dirty="0">
                <a:latin typeface="Garamond" panose="02020404030301010803" pitchFamily="18" charset="0"/>
              </a:rPr>
              <a:t> </a:t>
            </a:r>
            <a:r>
              <a:rPr lang="lv-LV" sz="3000" dirty="0" err="1">
                <a:latin typeface="Garamond" panose="02020404030301010803" pitchFamily="18" charset="0"/>
              </a:rPr>
              <a:t>Local</a:t>
            </a:r>
            <a:r>
              <a:rPr lang="lv-LV" sz="3000" dirty="0">
                <a:latin typeface="Garamond" panose="02020404030301010803" pitchFamily="18" charset="0"/>
              </a:rPr>
              <a:t>” metodoloģiju.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lv-LV" sz="3000" dirty="0">
                <a:latin typeface="Garamond" panose="02020404030301010803" pitchFamily="18" charset="0"/>
              </a:rPr>
              <a:t> </a:t>
            </a:r>
            <a:endParaRPr lang="lv-LV" sz="3000" dirty="0" smtClean="0">
              <a:latin typeface="Garamond" panose="02020404030301010803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lv-LV" sz="3000" dirty="0" smtClean="0">
                <a:latin typeface="Garamond" panose="02020404030301010803" pitchFamily="18" charset="0"/>
              </a:rPr>
              <a:t>Rīcības </a:t>
            </a:r>
            <a:r>
              <a:rPr lang="lv-LV" sz="3000" dirty="0">
                <a:latin typeface="Garamond" panose="02020404030301010803" pitchFamily="18" charset="0"/>
              </a:rPr>
              <a:t>plāna mērķis ir veicināt Eiropas Savienības </a:t>
            </a:r>
            <a:r>
              <a:rPr lang="lv-LV" sz="3000" dirty="0" smtClean="0">
                <a:latin typeface="Garamond" panose="02020404030301010803" pitchFamily="18" charset="0"/>
              </a:rPr>
              <a:t>2020.gada </a:t>
            </a:r>
            <a:r>
              <a:rPr lang="lv-LV" sz="3000" dirty="0">
                <a:latin typeface="Garamond" panose="02020404030301010803" pitchFamily="18" charset="0"/>
              </a:rPr>
              <a:t>mērķu sasniegšanu, t.i., līdz </a:t>
            </a:r>
            <a:r>
              <a:rPr lang="lv-LV" sz="3000" dirty="0" smtClean="0">
                <a:latin typeface="Garamond" panose="02020404030301010803" pitchFamily="18" charset="0"/>
              </a:rPr>
              <a:t>2020.gadam</a:t>
            </a:r>
            <a:r>
              <a:rPr lang="lv-LV" sz="3000" dirty="0">
                <a:latin typeface="Garamond" panose="02020404030301010803" pitchFamily="18" charset="0"/>
              </a:rPr>
              <a:t>:</a:t>
            </a:r>
          </a:p>
          <a:p>
            <a:pPr marL="974725" indent="-342900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lv-LV" sz="3000" dirty="0">
                <a:latin typeface="Garamond" panose="02020404030301010803" pitchFamily="18" charset="0"/>
              </a:rPr>
              <a:t>vismaz par 20% samazināt CO</a:t>
            </a:r>
            <a:r>
              <a:rPr lang="lv-LV" sz="3000" baseline="-25000" dirty="0">
                <a:latin typeface="Garamond" panose="02020404030301010803" pitchFamily="18" charset="0"/>
              </a:rPr>
              <a:t>2</a:t>
            </a:r>
            <a:r>
              <a:rPr lang="lv-LV" sz="3000" dirty="0">
                <a:latin typeface="Garamond" panose="02020404030301010803" pitchFamily="18" charset="0"/>
              </a:rPr>
              <a:t> emisijas, </a:t>
            </a:r>
          </a:p>
          <a:p>
            <a:pPr marL="974725" indent="-342900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lv-LV" sz="3000" dirty="0">
                <a:latin typeface="Garamond" panose="02020404030301010803" pitchFamily="18" charset="0"/>
              </a:rPr>
              <a:t>ko panāk par 20% paaugstinot energoefektivitāti un </a:t>
            </a:r>
          </a:p>
          <a:p>
            <a:pPr marL="974725" indent="-342900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lv-LV" sz="3000" dirty="0">
                <a:latin typeface="Garamond" panose="02020404030301010803" pitchFamily="18" charset="0"/>
              </a:rPr>
              <a:t>20% no izmantojamās enerģijas apjoma saražojot no </a:t>
            </a:r>
            <a:endParaRPr lang="lv-LV" sz="3000" dirty="0" smtClean="0">
              <a:latin typeface="Garamond" panose="02020404030301010803" pitchFamily="18" charset="0"/>
            </a:endParaRPr>
          </a:p>
          <a:p>
            <a:pPr marL="6318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lv-LV" sz="3000" dirty="0">
                <a:latin typeface="Garamond" panose="02020404030301010803" pitchFamily="18" charset="0"/>
              </a:rPr>
              <a:t>	</a:t>
            </a:r>
            <a:r>
              <a:rPr lang="lv-LV" sz="3000" dirty="0" smtClean="0">
                <a:latin typeface="Garamond" panose="02020404030301010803" pitchFamily="18" charset="0"/>
              </a:rPr>
              <a:t>				atjaunojamiem </a:t>
            </a:r>
            <a:r>
              <a:rPr lang="lv-LV" sz="3000" dirty="0">
                <a:latin typeface="Garamond" panose="02020404030301010803" pitchFamily="18" charset="0"/>
              </a:rPr>
              <a:t>energoresursiem (20/20/20</a:t>
            </a:r>
            <a:r>
              <a:rPr lang="lv-LV" sz="3000" dirty="0" smtClean="0">
                <a:latin typeface="Garamond" panose="02020404030301010803" pitchFamily="18" charset="0"/>
              </a:rPr>
              <a:t>).</a:t>
            </a:r>
            <a:endParaRPr lang="lv-LV" sz="3000" dirty="0">
              <a:latin typeface="Garamond" panose="02020404030301010803" pitchFamily="18" charset="0"/>
            </a:endParaRPr>
          </a:p>
          <a:p>
            <a:endParaRPr lang="lv-LV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>
                <a:solidFill>
                  <a:schemeClr val="tx1"/>
                </a:solidFill>
              </a:rPr>
              <a:t>6</a:t>
            </a:fld>
            <a:endParaRPr lang="lv-LV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1882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918881" y="1317812"/>
            <a:ext cx="9901519" cy="485915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lv-LV" sz="3200" dirty="0">
                <a:latin typeface="Garamond" panose="02020404030301010803" pitchFamily="18" charset="0"/>
                <a:cs typeface="Microsoft Uighur" pitchFamily="2" charset="-78"/>
              </a:rPr>
              <a:t>Atbilstoši Latvijas </a:t>
            </a:r>
            <a:r>
              <a:rPr lang="lv-LV" sz="3200" dirty="0" smtClean="0">
                <a:latin typeface="Garamond" panose="02020404030301010803" pitchFamily="18" charset="0"/>
                <a:cs typeface="Microsoft Uighur" pitchFamily="2" charset="-78"/>
              </a:rPr>
              <a:t>virzībai, plānā izvirzīti </a:t>
            </a:r>
            <a:r>
              <a:rPr lang="lv-LV" sz="3200" b="1" dirty="0" smtClean="0">
                <a:latin typeface="Garamond" panose="02020404030301010803" pitchFamily="18" charset="0"/>
                <a:cs typeface="Microsoft Uighur" pitchFamily="2" charset="-78"/>
              </a:rPr>
              <a:t>3</a:t>
            </a:r>
            <a:r>
              <a:rPr lang="lv-LV" sz="3200" dirty="0" smtClean="0">
                <a:latin typeface="Garamond" panose="02020404030301010803" pitchFamily="18" charset="0"/>
                <a:cs typeface="Microsoft Uighur" pitchFamily="2" charset="-78"/>
              </a:rPr>
              <a:t> </a:t>
            </a:r>
            <a:r>
              <a:rPr lang="lv-LV" sz="3200" b="1" dirty="0">
                <a:latin typeface="Garamond" panose="02020404030301010803" pitchFamily="18" charset="0"/>
                <a:cs typeface="Microsoft Uighur" pitchFamily="2" charset="-78"/>
              </a:rPr>
              <a:t>galvenie </a:t>
            </a:r>
            <a:r>
              <a:rPr lang="lv-LV" sz="3200" b="1" dirty="0" smtClean="0">
                <a:latin typeface="Garamond" panose="02020404030301010803" pitchFamily="18" charset="0"/>
                <a:cs typeface="Microsoft Uighur" pitchFamily="2" charset="-78"/>
              </a:rPr>
              <a:t>mērķi</a:t>
            </a:r>
            <a:r>
              <a:rPr lang="lv-LV" sz="3200" dirty="0" smtClean="0">
                <a:latin typeface="Garamond" panose="02020404030301010803" pitchFamily="18" charset="0"/>
                <a:cs typeface="Microsoft Uighur" pitchFamily="2" charset="-78"/>
              </a:rPr>
              <a:t>:</a:t>
            </a:r>
          </a:p>
          <a:p>
            <a:pPr marL="631825" indent="-333375" algn="just">
              <a:lnSpc>
                <a:spcPct val="100000"/>
              </a:lnSpc>
              <a:buAutoNum type="arabicPeriod"/>
            </a:pPr>
            <a:r>
              <a:rPr lang="lv-LV" sz="3200" dirty="0" smtClean="0">
                <a:latin typeface="Garamond" panose="02020404030301010803" pitchFamily="18" charset="0"/>
                <a:cs typeface="Microsoft Uighur" pitchFamily="2" charset="-78"/>
              </a:rPr>
              <a:t>Līdz </a:t>
            </a:r>
            <a:r>
              <a:rPr lang="lv-LV" sz="3200" dirty="0">
                <a:latin typeface="Garamond" panose="02020404030301010803" pitchFamily="18" charset="0"/>
                <a:cs typeface="Microsoft Uighur" pitchFamily="2" charset="-78"/>
              </a:rPr>
              <a:t>2020.gadam palielināt atjaunojamās enerģijas un īpatsvaru energoapgādē līdz </a:t>
            </a:r>
            <a:r>
              <a:rPr lang="lv-LV" sz="3200" b="1" dirty="0">
                <a:latin typeface="Garamond" panose="02020404030301010803" pitchFamily="18" charset="0"/>
                <a:cs typeface="Microsoft Uighur" pitchFamily="2" charset="-78"/>
              </a:rPr>
              <a:t>40</a:t>
            </a:r>
            <a:r>
              <a:rPr lang="lv-LV" sz="3200" b="1" dirty="0" smtClean="0">
                <a:latin typeface="Garamond" panose="02020404030301010803" pitchFamily="18" charset="0"/>
                <a:cs typeface="Microsoft Uighur" pitchFamily="2" charset="-78"/>
              </a:rPr>
              <a:t>%</a:t>
            </a:r>
            <a:r>
              <a:rPr lang="lv-LV" sz="3200" dirty="0" smtClean="0">
                <a:latin typeface="Garamond" panose="02020404030301010803" pitchFamily="18" charset="0"/>
                <a:cs typeface="Microsoft Uighur" pitchFamily="2" charset="-78"/>
              </a:rPr>
              <a:t>;</a:t>
            </a:r>
          </a:p>
          <a:p>
            <a:pPr marL="631825" indent="-333375" algn="just">
              <a:lnSpc>
                <a:spcPct val="100000"/>
              </a:lnSpc>
              <a:buAutoNum type="arabicPeriod"/>
            </a:pPr>
            <a:r>
              <a:rPr lang="lv-LV" sz="3200" dirty="0" smtClean="0">
                <a:latin typeface="Garamond" panose="02020404030301010803" pitchFamily="18" charset="0"/>
                <a:cs typeface="Microsoft Uighur" pitchFamily="2" charset="-78"/>
              </a:rPr>
              <a:t>Līdz </a:t>
            </a:r>
            <a:r>
              <a:rPr lang="lv-LV" sz="3200" dirty="0">
                <a:latin typeface="Garamond" panose="02020404030301010803" pitchFamily="18" charset="0"/>
                <a:cs typeface="Microsoft Uighur" pitchFamily="2" charset="-78"/>
              </a:rPr>
              <a:t>2020.gadam par </a:t>
            </a:r>
            <a:r>
              <a:rPr lang="lv-LV" sz="3200" b="1" dirty="0">
                <a:latin typeface="Garamond" panose="02020404030301010803" pitchFamily="18" charset="0"/>
                <a:cs typeface="Microsoft Uighur" pitchFamily="2" charset="-78"/>
              </a:rPr>
              <a:t>20%</a:t>
            </a:r>
            <a:r>
              <a:rPr lang="lv-LV" sz="3200" dirty="0">
                <a:latin typeface="Garamond" panose="02020404030301010803" pitchFamily="18" charset="0"/>
                <a:cs typeface="Microsoft Uighur" pitchFamily="2" charset="-78"/>
              </a:rPr>
              <a:t> </a:t>
            </a:r>
            <a:r>
              <a:rPr lang="lv-LV" sz="3200" dirty="0" smtClean="0">
                <a:latin typeface="Garamond" panose="02020404030301010803" pitchFamily="18" charset="0"/>
                <a:cs typeface="Microsoft Uighur" pitchFamily="2" charset="-78"/>
              </a:rPr>
              <a:t>paaugstināt energoefektivitāti;</a:t>
            </a:r>
          </a:p>
          <a:p>
            <a:pPr marL="631825" indent="-333375" algn="just">
              <a:lnSpc>
                <a:spcPct val="100000"/>
              </a:lnSpc>
              <a:buAutoNum type="arabicPeriod"/>
            </a:pPr>
            <a:r>
              <a:rPr lang="lv-LV" sz="3200" dirty="0" smtClean="0">
                <a:latin typeface="Garamond" panose="02020404030301010803" pitchFamily="18" charset="0"/>
                <a:cs typeface="Microsoft Uighur" pitchFamily="2" charset="-78"/>
              </a:rPr>
              <a:t>Ieviest </a:t>
            </a:r>
            <a:r>
              <a:rPr lang="lv-LV" sz="3200" dirty="0">
                <a:latin typeface="Garamond" panose="02020404030301010803" pitchFamily="18" charset="0"/>
                <a:cs typeface="Microsoft Uighur" pitchFamily="2" charset="-78"/>
              </a:rPr>
              <a:t>vismaz </a:t>
            </a:r>
            <a:r>
              <a:rPr lang="lv-LV" sz="3200" b="1" dirty="0">
                <a:latin typeface="Garamond" panose="02020404030301010803" pitchFamily="18" charset="0"/>
                <a:cs typeface="Microsoft Uighur" pitchFamily="2" charset="-78"/>
              </a:rPr>
              <a:t>10</a:t>
            </a:r>
            <a:r>
              <a:rPr lang="lv-LV" sz="3200" dirty="0">
                <a:latin typeface="Garamond" panose="02020404030301010803" pitchFamily="18" charset="0"/>
                <a:cs typeface="Microsoft Uighur" pitchFamily="2" charset="-78"/>
              </a:rPr>
              <a:t> iniciatīvas reģionālā </a:t>
            </a:r>
            <a:r>
              <a:rPr lang="lv-LV" sz="3200" dirty="0" smtClean="0">
                <a:latin typeface="Garamond" panose="02020404030301010803" pitchFamily="18" charset="0"/>
                <a:cs typeface="Microsoft Uighur" pitchFamily="2" charset="-78"/>
              </a:rPr>
              <a:t>līmenī šo </a:t>
            </a:r>
            <a:r>
              <a:rPr lang="lv-LV" sz="3200" dirty="0">
                <a:latin typeface="Garamond" panose="02020404030301010803" pitchFamily="18" charset="0"/>
                <a:cs typeface="Microsoft Uighur" pitchFamily="2" charset="-78"/>
              </a:rPr>
              <a:t>mērķu sasniegšanai.</a:t>
            </a:r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>
                <a:solidFill>
                  <a:schemeClr val="tx1"/>
                </a:solidFill>
              </a:rPr>
              <a:t>7</a:t>
            </a:fld>
            <a:endParaRPr lang="lv-LV" dirty="0">
              <a:solidFill>
                <a:schemeClr val="tx1"/>
              </a:solidFill>
            </a:endParaRPr>
          </a:p>
        </p:txBody>
      </p:sp>
      <p:pic>
        <p:nvPicPr>
          <p:cNvPr id="2" name="Attēls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8" t="3650" r="11897" b="6577"/>
          <a:stretch/>
        </p:blipFill>
        <p:spPr>
          <a:xfrm>
            <a:off x="10820400" y="101600"/>
            <a:ext cx="1282700" cy="1012948"/>
          </a:xfrm>
          <a:prstGeom prst="rect">
            <a:avLst/>
          </a:prstGeom>
        </p:spPr>
      </p:pic>
      <p:sp>
        <p:nvSpPr>
          <p:cNvPr id="5" name="Virsraksts 1"/>
          <p:cNvSpPr>
            <a:spLocks noGrp="1"/>
          </p:cNvSpPr>
          <p:nvPr>
            <p:ph type="title"/>
          </p:nvPr>
        </p:nvSpPr>
        <p:spPr>
          <a:xfrm>
            <a:off x="0" y="0"/>
            <a:ext cx="8170333" cy="749423"/>
          </a:xfrm>
        </p:spPr>
        <p:txBody>
          <a:bodyPr>
            <a:normAutofit/>
          </a:bodyPr>
          <a:lstStyle/>
          <a:p>
            <a:pPr algn="ctr"/>
            <a:r>
              <a:rPr lang="lv-LV" sz="2400" b="1" dirty="0" smtClean="0">
                <a:solidFill>
                  <a:schemeClr val="bg1">
                    <a:lumMod val="50000"/>
                  </a:schemeClr>
                </a:solidFill>
                <a:latin typeface="Garamond" panose="02020404030301010803" pitchFamily="18" charset="0"/>
              </a:rPr>
              <a:t>Zemgales reģiona rīcības plāns Enerģētikā 2012.-2020.gadam</a:t>
            </a:r>
            <a:endParaRPr lang="lv-LV" sz="2400" b="1" dirty="0">
              <a:solidFill>
                <a:schemeClr val="bg1">
                  <a:lumMod val="50000"/>
                </a:schemeClr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17567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838199" y="795867"/>
            <a:ext cx="10367683" cy="538109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lv-LV" sz="3200" dirty="0">
                <a:latin typeface="Garamond" panose="02020404030301010803" pitchFamily="18" charset="0"/>
              </a:rPr>
              <a:t>Zemgales reģions šī Rīcības plāna enerģētikā </a:t>
            </a:r>
            <a:r>
              <a:rPr lang="lv-LV" sz="3200" dirty="0" smtClean="0">
                <a:latin typeface="Garamond" panose="02020404030301010803" pitchFamily="18" charset="0"/>
              </a:rPr>
              <a:t>ietvaros </a:t>
            </a:r>
            <a:r>
              <a:rPr lang="lv-LV" sz="3200" dirty="0">
                <a:latin typeface="Garamond" panose="02020404030301010803" pitchFamily="18" charset="0"/>
              </a:rPr>
              <a:t>ir </a:t>
            </a:r>
            <a:r>
              <a:rPr lang="lv-LV" sz="3200" dirty="0" smtClean="0">
                <a:latin typeface="Garamond" panose="02020404030301010803" pitchFamily="18" charset="0"/>
              </a:rPr>
              <a:t>noteicis </a:t>
            </a:r>
            <a:r>
              <a:rPr lang="lv-LV" sz="3200" b="1" dirty="0" smtClean="0">
                <a:latin typeface="Garamond" panose="02020404030301010803" pitchFamily="18" charset="0"/>
              </a:rPr>
              <a:t>2 </a:t>
            </a:r>
            <a:r>
              <a:rPr lang="lv-LV" sz="3200" b="1" dirty="0">
                <a:latin typeface="Garamond" panose="02020404030301010803" pitchFamily="18" charset="0"/>
              </a:rPr>
              <a:t>galvenos darba virzienus</a:t>
            </a:r>
            <a:r>
              <a:rPr lang="lv-LV" sz="3200" dirty="0" smtClean="0">
                <a:latin typeface="Garamond" panose="02020404030301010803" pitchFamily="18" charset="0"/>
              </a:rPr>
              <a:t>, </a:t>
            </a:r>
            <a:r>
              <a:rPr lang="lv-LV" sz="3200" dirty="0">
                <a:latin typeface="Garamond" panose="02020404030301010803" pitchFamily="18" charset="0"/>
              </a:rPr>
              <a:t>kas varētu sniegt lielāko ieguldījumu ES </a:t>
            </a:r>
            <a:r>
              <a:rPr lang="lv-LV" sz="3200" dirty="0" smtClean="0">
                <a:latin typeface="Garamond" panose="02020404030301010803" pitchFamily="18" charset="0"/>
              </a:rPr>
              <a:t>20/20/20 </a:t>
            </a:r>
            <a:r>
              <a:rPr lang="lv-LV" sz="3200" dirty="0">
                <a:latin typeface="Garamond" panose="02020404030301010803" pitchFamily="18" charset="0"/>
              </a:rPr>
              <a:t>mērķu sasniegšanā Zemgales reģionā: </a:t>
            </a:r>
          </a:p>
          <a:p>
            <a:pPr marL="0" indent="0" algn="just">
              <a:buNone/>
            </a:pPr>
            <a:r>
              <a:rPr lang="lv-LV" sz="3200" dirty="0">
                <a:latin typeface="Garamond" panose="02020404030301010803" pitchFamily="18" charset="0"/>
              </a:rPr>
              <a:t>	1. Atjaunojamā </a:t>
            </a:r>
            <a:r>
              <a:rPr lang="lv-LV" sz="3200" dirty="0" smtClean="0">
                <a:latin typeface="Garamond" panose="02020404030301010803" pitchFamily="18" charset="0"/>
              </a:rPr>
              <a:t>enerģija;</a:t>
            </a:r>
            <a:endParaRPr lang="lv-LV" sz="3200" dirty="0">
              <a:latin typeface="Garamond" panose="02020404030301010803" pitchFamily="18" charset="0"/>
            </a:endParaRPr>
          </a:p>
          <a:p>
            <a:pPr marL="0" indent="0" algn="just">
              <a:buNone/>
            </a:pPr>
            <a:r>
              <a:rPr lang="lv-LV" sz="3200" dirty="0">
                <a:latin typeface="Garamond" panose="02020404030301010803" pitchFamily="18" charset="0"/>
              </a:rPr>
              <a:t>	2. Energoefektivitātes </a:t>
            </a:r>
            <a:r>
              <a:rPr lang="lv-LV" sz="3200" dirty="0" smtClean="0">
                <a:latin typeface="Garamond" panose="02020404030301010803" pitchFamily="18" charset="0"/>
              </a:rPr>
              <a:t>pasākumi.</a:t>
            </a:r>
            <a:endParaRPr lang="lv-LV" sz="3200" dirty="0">
              <a:latin typeface="Garamond" panose="02020404030301010803" pitchFamily="18" charset="0"/>
            </a:endParaRPr>
          </a:p>
          <a:p>
            <a:pPr marL="0" indent="0" algn="just">
              <a:buNone/>
            </a:pPr>
            <a:endParaRPr lang="lv-LV" sz="800" dirty="0" smtClean="0">
              <a:latin typeface="Garamond" panose="02020404030301010803" pitchFamily="18" charset="0"/>
            </a:endParaRPr>
          </a:p>
          <a:p>
            <a:pPr marL="0" indent="0" algn="just">
              <a:buNone/>
            </a:pPr>
            <a:r>
              <a:rPr lang="lv-LV" sz="3200" dirty="0" smtClean="0">
                <a:latin typeface="Garamond" panose="02020404030301010803" pitchFamily="18" charset="0"/>
              </a:rPr>
              <a:t>Aprēķināts: lai </a:t>
            </a:r>
            <a:r>
              <a:rPr lang="lv-LV" sz="3200" dirty="0">
                <a:latin typeface="Garamond" panose="02020404030301010803" pitchFamily="18" charset="0"/>
              </a:rPr>
              <a:t>sasniegtu ES mērķus 20/20/20, CO</a:t>
            </a:r>
            <a:r>
              <a:rPr lang="lv-LV" sz="3200" baseline="-25000" dirty="0">
                <a:latin typeface="Garamond" panose="02020404030301010803" pitchFamily="18" charset="0"/>
              </a:rPr>
              <a:t>2</a:t>
            </a:r>
            <a:r>
              <a:rPr lang="lv-LV" sz="3200" dirty="0">
                <a:latin typeface="Garamond" panose="02020404030301010803" pitchFamily="18" charset="0"/>
              </a:rPr>
              <a:t> izmešu daudzums līdz 2020.gadam Zemgales reģionā </a:t>
            </a:r>
            <a:r>
              <a:rPr lang="lv-LV" sz="3200" dirty="0" smtClean="0">
                <a:latin typeface="Garamond" panose="02020404030301010803" pitchFamily="18" charset="0"/>
              </a:rPr>
              <a:t>jāsamazina </a:t>
            </a:r>
            <a:r>
              <a:rPr lang="lv-LV" sz="3200" dirty="0">
                <a:latin typeface="Garamond" panose="02020404030301010803" pitchFamily="18" charset="0"/>
              </a:rPr>
              <a:t>par vismaz </a:t>
            </a:r>
            <a:r>
              <a:rPr lang="lv-LV" sz="3200" b="1" dirty="0">
                <a:latin typeface="Garamond" panose="02020404030301010803" pitchFamily="18" charset="0"/>
              </a:rPr>
              <a:t>57 557 tonnām</a:t>
            </a:r>
            <a:r>
              <a:rPr lang="lv-LV" sz="3200" dirty="0">
                <a:latin typeface="Garamond" panose="02020404030301010803" pitchFamily="18" charset="0"/>
              </a:rPr>
              <a:t>.</a:t>
            </a:r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>
                <a:solidFill>
                  <a:schemeClr val="tx1"/>
                </a:solidFill>
              </a:rPr>
              <a:t>8</a:t>
            </a:fld>
            <a:endParaRPr lang="lv-LV" dirty="0">
              <a:solidFill>
                <a:schemeClr val="tx1"/>
              </a:solidFill>
            </a:endParaRPr>
          </a:p>
        </p:txBody>
      </p:sp>
      <p:sp>
        <p:nvSpPr>
          <p:cNvPr id="5" name="Virsraksts 1"/>
          <p:cNvSpPr>
            <a:spLocks noGrp="1"/>
          </p:cNvSpPr>
          <p:nvPr>
            <p:ph type="title"/>
          </p:nvPr>
        </p:nvSpPr>
        <p:spPr>
          <a:xfrm>
            <a:off x="0" y="0"/>
            <a:ext cx="8170333" cy="749423"/>
          </a:xfrm>
        </p:spPr>
        <p:txBody>
          <a:bodyPr>
            <a:normAutofit/>
          </a:bodyPr>
          <a:lstStyle/>
          <a:p>
            <a:pPr algn="ctr"/>
            <a:r>
              <a:rPr lang="lv-LV" sz="2400" b="1" dirty="0" smtClean="0">
                <a:solidFill>
                  <a:schemeClr val="bg1">
                    <a:lumMod val="50000"/>
                  </a:schemeClr>
                </a:solidFill>
                <a:latin typeface="Garamond" panose="02020404030301010803" pitchFamily="18" charset="0"/>
              </a:rPr>
              <a:t>Zemgales reģiona rīcības plāns Enerģētikā 2012.-2020.gadam</a:t>
            </a:r>
            <a:endParaRPr lang="lv-LV" sz="2400" b="1" dirty="0">
              <a:solidFill>
                <a:schemeClr val="bg1">
                  <a:lumMod val="50000"/>
                </a:schemeClr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83577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318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lv-LV" b="1" dirty="0">
                <a:latin typeface="Garamond" panose="02020404030301010803" pitchFamily="18" charset="0"/>
              </a:rPr>
              <a:t>Zemgales reģiona rīcības </a:t>
            </a:r>
            <a:r>
              <a:rPr lang="lv-LV" b="1" dirty="0" smtClean="0">
                <a:latin typeface="Garamond" panose="02020404030301010803" pitchFamily="18" charset="0"/>
              </a:rPr>
              <a:t>plāna </a:t>
            </a:r>
            <a:r>
              <a:rPr lang="lv-LV" b="1" dirty="0">
                <a:latin typeface="Garamond" panose="02020404030301010803" pitchFamily="18" charset="0"/>
              </a:rPr>
              <a:t>Enerģētikā 2018.-</a:t>
            </a:r>
            <a:r>
              <a:rPr lang="lv-LV" b="1" dirty="0" smtClean="0">
                <a:latin typeface="Garamond" panose="02020404030301010803" pitchFamily="18" charset="0"/>
              </a:rPr>
              <a:t>2025.gadam </a:t>
            </a:r>
            <a:r>
              <a:rPr lang="lv-LV" b="1" dirty="0">
                <a:latin typeface="Garamond" panose="02020404030301010803" pitchFamily="18" charset="0"/>
              </a:rPr>
              <a:t>izstrāde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1318" y="1990668"/>
            <a:ext cx="10515599" cy="4186294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lv-LV" sz="3200" dirty="0" smtClean="0">
                <a:latin typeface="Garamond" panose="02020404030301010803" pitchFamily="18" charset="0"/>
              </a:rPr>
              <a:t>Saturs un struktūra tiks veidota sinerģijā ar pašvaldību Enerģētikas Rīcības plāniem:</a:t>
            </a:r>
          </a:p>
          <a:p>
            <a:pPr lvl="1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lv-LV" sz="3200" dirty="0" smtClean="0">
                <a:latin typeface="Garamond" panose="02020404030301010803" pitchFamily="18" charset="0"/>
              </a:rPr>
              <a:t> Atjaunojamie energoresursi (AER);</a:t>
            </a:r>
          </a:p>
          <a:p>
            <a:pPr lvl="1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lv-LV" sz="3200" dirty="0" smtClean="0">
                <a:latin typeface="Garamond" panose="02020404030301010803" pitchFamily="18" charset="0"/>
              </a:rPr>
              <a:t> Energoefektivitātes pasākumi (EE);</a:t>
            </a:r>
          </a:p>
          <a:p>
            <a:pPr lvl="1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lv-LV" sz="3200" dirty="0">
                <a:latin typeface="Garamond" panose="02020404030301010803" pitchFamily="18" charset="0"/>
              </a:rPr>
              <a:t> </a:t>
            </a:r>
            <a:r>
              <a:rPr lang="lv-LV" sz="3200" b="1" dirty="0" smtClean="0">
                <a:latin typeface="Garamond" panose="02020404030301010803" pitchFamily="18" charset="0"/>
              </a:rPr>
              <a:t>Zaļais transports.</a:t>
            </a:r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>
                <a:solidFill>
                  <a:schemeClr val="tx1"/>
                </a:solidFill>
              </a:rPr>
              <a:t>9</a:t>
            </a:fld>
            <a:endParaRPr lang="lv-LV" dirty="0">
              <a:solidFill>
                <a:schemeClr val="tx1"/>
              </a:solidFill>
            </a:endParaRPr>
          </a:p>
        </p:txBody>
      </p:sp>
      <p:pic>
        <p:nvPicPr>
          <p:cNvPr id="9" name="Attēls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5650" y="4028281"/>
            <a:ext cx="3601680" cy="2028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0212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dizai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dizai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1152</TotalTime>
  <Words>392</Words>
  <Application>Microsoft Office PowerPoint</Application>
  <PresentationFormat>Custom</PresentationFormat>
  <Paragraphs>69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dizains</vt:lpstr>
      <vt:lpstr>PowerPoint Presentation</vt:lpstr>
      <vt:lpstr>Zemgales Plānošanas reģiona  plānošanas dokumenti</vt:lpstr>
      <vt:lpstr>Zemgales Plānošanas reģiona  plānošanas dokumenti</vt:lpstr>
      <vt:lpstr>Vidēja termiņa (5 gadi) attīstības prioritātes </vt:lpstr>
      <vt:lpstr>Nozaru attīstības programma</vt:lpstr>
      <vt:lpstr>Zemgales reģiona rīcības plāns Enerģētikā 2012.-2020.gadam</vt:lpstr>
      <vt:lpstr>Zemgales reģiona rīcības plāns Enerģētikā 2012.-2020.gadam</vt:lpstr>
      <vt:lpstr>Zemgales reģiona rīcības plāns Enerģētikā 2012.-2020.gadam</vt:lpstr>
      <vt:lpstr>Zemgales reģiona rīcības plāna Enerģētikā 2018.-2025.gadam izstrāde</vt:lpstr>
      <vt:lpstr>AER izmantošana transportā  Zemgales reģionā</vt:lpstr>
      <vt:lpstr>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Zemgales Plānošanas reģions</dc:title>
  <dc:creator>AigarsIevins</dc:creator>
  <cp:lastModifiedBy>Lietotajs1</cp:lastModifiedBy>
  <cp:revision>83</cp:revision>
  <cp:lastPrinted>2018-01-29T13:03:47Z</cp:lastPrinted>
  <dcterms:created xsi:type="dcterms:W3CDTF">2015-05-26T07:24:58Z</dcterms:created>
  <dcterms:modified xsi:type="dcterms:W3CDTF">2018-02-07T07:10:49Z</dcterms:modified>
</cp:coreProperties>
</file>