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6" r:id="rId2"/>
  </p:sldMasterIdLst>
  <p:notesMasterIdLst>
    <p:notesMasterId r:id="rId43"/>
  </p:notesMasterIdLst>
  <p:handoutMasterIdLst>
    <p:handoutMasterId r:id="rId44"/>
  </p:handoutMasterIdLst>
  <p:sldIdLst>
    <p:sldId id="257" r:id="rId3"/>
    <p:sldId id="262" r:id="rId4"/>
    <p:sldId id="271" r:id="rId5"/>
    <p:sldId id="272" r:id="rId6"/>
    <p:sldId id="273" r:id="rId7"/>
    <p:sldId id="274" r:id="rId8"/>
    <p:sldId id="263" r:id="rId9"/>
    <p:sldId id="278" r:id="rId10"/>
    <p:sldId id="276" r:id="rId11"/>
    <p:sldId id="279" r:id="rId12"/>
    <p:sldId id="280" r:id="rId13"/>
    <p:sldId id="281" r:id="rId14"/>
    <p:sldId id="264" r:id="rId15"/>
    <p:sldId id="282" r:id="rId16"/>
    <p:sldId id="283" r:id="rId17"/>
    <p:sldId id="284" r:id="rId18"/>
    <p:sldId id="285" r:id="rId19"/>
    <p:sldId id="265" r:id="rId20"/>
    <p:sldId id="286" r:id="rId21"/>
    <p:sldId id="287" r:id="rId22"/>
    <p:sldId id="266" r:id="rId23"/>
    <p:sldId id="294" r:id="rId24"/>
    <p:sldId id="300" r:id="rId25"/>
    <p:sldId id="295" r:id="rId26"/>
    <p:sldId id="267" r:id="rId27"/>
    <p:sldId id="288" r:id="rId28"/>
    <p:sldId id="289" r:id="rId29"/>
    <p:sldId id="290" r:id="rId30"/>
    <p:sldId id="296" r:id="rId31"/>
    <p:sldId id="297" r:id="rId32"/>
    <p:sldId id="298" r:id="rId33"/>
    <p:sldId id="268" r:id="rId34"/>
    <p:sldId id="269" r:id="rId35"/>
    <p:sldId id="291" r:id="rId36"/>
    <p:sldId id="292" r:id="rId37"/>
    <p:sldId id="293" r:id="rId38"/>
    <p:sldId id="299" r:id="rId39"/>
    <p:sldId id="301" r:id="rId40"/>
    <p:sldId id="270" r:id="rId41"/>
    <p:sldId id="25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0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77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C66D5-35F2-4B2B-B66A-28018F619124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073D5-63C2-4933-B970-D96552757D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1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B7E8A-1102-47A1-B1C3-36AE88809383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11EAB-687D-4AE4-B775-678A923E94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03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286" y="0"/>
            <a:ext cx="9141714" cy="6858000"/>
            <a:chOff x="3048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3048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574798" y="3537161"/>
              <a:ext cx="9144001" cy="196717"/>
              <a:chOff x="1523999" y="4379129"/>
              <a:chExt cx="9144001" cy="196717"/>
            </a:xfrm>
          </p:grpSpPr>
          <p:sp>
            <p:nvSpPr>
              <p:cNvPr id="19" name="Rectangle 18" descr="Gold bar"/>
              <p:cNvSpPr>
                <a:spLocks noChangeArrowheads="1"/>
              </p:cNvSpPr>
              <p:nvPr/>
            </p:nvSpPr>
            <p:spPr bwMode="auto">
              <a:xfrm rot="16200000" flipH="1">
                <a:off x="2949872" y="2953256"/>
                <a:ext cx="196717" cy="30484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Rectangle 19" descr="Orange bar"/>
              <p:cNvSpPr>
                <a:spLocks noChangeArrowheads="1"/>
              </p:cNvSpPr>
              <p:nvPr/>
            </p:nvSpPr>
            <p:spPr bwMode="auto">
              <a:xfrm rot="16200000" flipH="1">
                <a:off x="5998335" y="2953256"/>
                <a:ext cx="196717" cy="3048463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" name="Rectangle 20" descr="Slate bar"/>
              <p:cNvSpPr>
                <a:spLocks noChangeArrowheads="1"/>
              </p:cNvSpPr>
              <p:nvPr/>
            </p:nvSpPr>
            <p:spPr bwMode="auto">
              <a:xfrm rot="16200000" flipH="1">
                <a:off x="9045410" y="2953256"/>
                <a:ext cx="196717" cy="3048463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6115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12612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06F6A2C-18AD-4783-B0F3-BFF0BEB5C18E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4D59B2-58F8-462F-9725-CA3B3E4688AF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4"/>
            <a:ext cx="5800725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4"/>
            <a:ext cx="1971675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87802E38-E728-48B0-A743-4FF27B5D7D18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2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A7802B8E-3AB9-4E09-824C-A5A986D9BAFD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7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5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0" cy="28622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1C2A869-F9CC-4273-BAE6-5DCB16F2A7C9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4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4"/>
            <a:ext cx="3886200" cy="435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4"/>
            <a:ext cx="3886200" cy="435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AEEBB6DF-A853-49FB-9C68-5E3423E26E84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0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8" y="2193927"/>
            <a:ext cx="3868340" cy="3978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8" y="1489076"/>
            <a:ext cx="3868340" cy="6413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7" y="2193927"/>
            <a:ext cx="3867150" cy="3978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1489076"/>
            <a:ext cx="3867150" cy="6413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274637"/>
            <a:ext cx="78867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43BF94-649F-476F-9C93-DEC59EABF5ED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2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9DD1E4AA-6A8A-4133-BF85-26AB6E3D8F42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CA8A9DD7-581F-44AE-8B94-AC29650488C5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1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03144795-F48A-4908-A5B9-CDEE77EC6916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1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714160-C0DA-4A76-AD5D-B1A7C7C14733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6"/>
            <a:ext cx="9141714" cy="6858007"/>
            <a:chOff x="-2728" y="-5"/>
            <a:chExt cx="12188952" cy="6858006"/>
          </a:xfrm>
        </p:grpSpPr>
        <p:sp>
          <p:nvSpPr>
            <p:cNvPr id="26" name="Rectangle 25"/>
            <p:cNvSpPr/>
            <p:nvPr/>
          </p:nvSpPr>
          <p:spPr>
            <a:xfrm>
              <a:off x="-2728" y="1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-2727" y="-5"/>
              <a:ext cx="716424" cy="6858000"/>
              <a:chOff x="-2727" y="-5"/>
              <a:chExt cx="716424" cy="68580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-2727" y="-5"/>
                <a:ext cx="571473" cy="6858000"/>
                <a:chOff x="6048440" y="-936481"/>
                <a:chExt cx="196717" cy="9144001"/>
              </a:xfrm>
            </p:grpSpPr>
            <p:sp>
              <p:nvSpPr>
                <p:cNvPr id="46" name="Rectangle 45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solidFill>
                  <a:schemeClr val="accent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Rectangle 46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solidFill>
                  <a:schemeClr val="accent4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Rectangle 47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66005" y="-5"/>
                <a:ext cx="147692" cy="6858000"/>
                <a:chOff x="6048440" y="-936481"/>
                <a:chExt cx="196717" cy="9144001"/>
              </a:xfrm>
            </p:grpSpPr>
            <p:sp>
              <p:nvSpPr>
                <p:cNvPr id="43" name="Rectangle 42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lvl="0" algn="ctr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Rectangle 43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646782" y="-5"/>
                <a:ext cx="45719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1B9578EC-8520-494D-A754-7EC3C3EBE451}" type="datetime1">
              <a:rPr lang="en-US" smtClean="0"/>
              <a:pPr/>
              <a:t>2/7/2018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8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90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6115"/>
            <a:ext cx="6858000" cy="2371062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Calibri" pitchFamily="34" charset="0"/>
              </a:rPr>
              <a:t>LLU Tehniskā fakultāte</a:t>
            </a:r>
          </a:p>
          <a:p>
            <a:r>
              <a:rPr lang="lv-LV" dirty="0" smtClean="0">
                <a:latin typeface="Calibri" pitchFamily="34" charset="0"/>
              </a:rPr>
              <a:t>A.Birkavs, </a:t>
            </a:r>
            <a:r>
              <a:rPr lang="lv-LV" dirty="0" err="1" smtClean="0">
                <a:latin typeface="Calibri" pitchFamily="34" charset="0"/>
              </a:rPr>
              <a:t>R.Šmigins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V.Pīrs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D.Berjoza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G.Birzietis</a:t>
            </a:r>
            <a:endParaRPr lang="lv-LV" dirty="0" smtClean="0">
              <a:latin typeface="Calibri" pitchFamily="34" charset="0"/>
            </a:endParaRPr>
          </a:p>
          <a:p>
            <a:endParaRPr lang="lv-LV" dirty="0" smtClean="0">
              <a:latin typeface="Calibri" pitchFamily="34" charset="0"/>
            </a:endParaRPr>
          </a:p>
          <a:p>
            <a:r>
              <a:rPr lang="lv-LV" dirty="0" smtClean="0">
                <a:latin typeface="Calibri" pitchFamily="34" charset="0"/>
              </a:rPr>
              <a:t>2018.g. 7.februāris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sz="4000" dirty="0" smtClean="0"/>
              <a:t>Atjaunojamā enerģija transportā</a:t>
            </a:r>
            <a:br>
              <a:rPr lang="lv-LV" sz="4000" dirty="0" smtClean="0"/>
            </a:br>
            <a:r>
              <a:rPr lang="lv-LV" sz="4000" dirty="0" smtClean="0"/>
              <a:t>Zemgales reģionā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2198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81196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Motors jāsagatavo biodīzeļdegvielas izmantošanai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Nedaudz samazinās jauda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Nedaudz palielinās patēriņš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Samazinās kaitīgo izmešu daudzums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Ierobežojumi uzglabāšanā un motoru darbināšanas režīmā 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Biodīzeļdegviela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81196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HVO </a:t>
            </a:r>
            <a:r>
              <a:rPr lang="lv-LV" dirty="0">
                <a:latin typeface="Calibri" pitchFamily="34" charset="0"/>
              </a:rPr>
              <a:t>(</a:t>
            </a:r>
            <a:r>
              <a:rPr lang="lv-LV" dirty="0" err="1">
                <a:latin typeface="Calibri" pitchFamily="34" charset="0"/>
              </a:rPr>
              <a:t>Hydrotreated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err="1">
                <a:latin typeface="Calibri" pitchFamily="34" charset="0"/>
              </a:rPr>
              <a:t>Vegetable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err="1">
                <a:latin typeface="Calibri" pitchFamily="34" charset="0"/>
              </a:rPr>
              <a:t>Oil</a:t>
            </a:r>
            <a:r>
              <a:rPr lang="lv-LV" dirty="0">
                <a:latin typeface="Calibri" pitchFamily="34" charset="0"/>
              </a:rPr>
              <a:t>) – hidrogenētas augu </a:t>
            </a:r>
            <a:r>
              <a:rPr lang="lv-LV" dirty="0" smtClean="0">
                <a:latin typeface="Calibri" pitchFamily="34" charset="0"/>
              </a:rPr>
              <a:t>eļļa - </a:t>
            </a:r>
            <a:r>
              <a:rPr lang="lv-LV" dirty="0" err="1" smtClean="0">
                <a:latin typeface="Calibri" pitchFamily="34" charset="0"/>
              </a:rPr>
              <a:t>NExBTL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Vegan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Green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Diesel</a:t>
            </a:r>
            <a:r>
              <a:rPr lang="lv-LV" dirty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Hydroflex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smtClean="0">
                <a:latin typeface="Calibri" pitchFamily="34" charset="0"/>
              </a:rPr>
              <a:t>u.c. </a:t>
            </a:r>
            <a:endParaRPr lang="lv-LV" dirty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Augstāks </a:t>
            </a:r>
            <a:r>
              <a:rPr lang="lv-LV" dirty="0">
                <a:latin typeface="Calibri" pitchFamily="34" charset="0"/>
              </a:rPr>
              <a:t>cetānskaitlis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Nav </a:t>
            </a:r>
            <a:r>
              <a:rPr lang="lv-LV" dirty="0" smtClean="0">
                <a:latin typeface="Calibri" pitchFamily="34" charset="0"/>
              </a:rPr>
              <a:t>nepieciešama motoru pielāgošana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Pilnībā saderīgi ar esošajiem motoriem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Pilnībā izmantojama esošā uzpildes infrastruktūra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HVO motoros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66337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5% biodīzeļdegvielas piejaukums fosilajai dīzeļdegvielai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30% biodīzeļdegvielas piejaukums fosilajai dīzeļdegvielai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Prodiesel</a:t>
            </a:r>
            <a:r>
              <a:rPr lang="lv-LV" dirty="0" smtClean="0">
                <a:latin typeface="Calibri" pitchFamily="34" charset="0"/>
              </a:rPr>
              <a:t>  - vismaz 15% </a:t>
            </a:r>
            <a:r>
              <a:rPr lang="lv-LV" dirty="0" err="1" smtClean="0">
                <a:latin typeface="Calibri" pitchFamily="34" charset="0"/>
              </a:rPr>
              <a:t>NExBTL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smtClean="0">
                <a:latin typeface="Calibri" pitchFamily="34" charset="0"/>
              </a:rPr>
              <a:t>piejaukums fosilajai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Biodegvielu maisījumi ar fosilo dīzeļdegvielu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IMG_20180206_194620_s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7511" y="2444261"/>
            <a:ext cx="1481264" cy="397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Bioetanols no graudiem, cukurbietēm, kartupeļiem u.c. (1. paaudze)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Bioetanols no celulozes izejvielām, salmiem, koksnes atlikumi, ātraudzīgās koksnes kultūrām, u.c. (2. paaudze)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 Bioetanols degvielai (parasti 99.96%)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Piemērots dzirksteļaizdedzes motoros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Zemāka siltumspēja (par ~33%)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Zems piesātināto tvaiku spiediens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Augsts oktānskaitlis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Higroskopisks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Bioetanols kā degviela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E96 – bioetanola saturs 96%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E85 – bioetanola saturs 85%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E5, E10, E20 – bioetanola saturs 5, 10 20%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Bioetanola degvielu veidi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Automobilim jābūt pielāgotam darbināšanai ar E85: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Ražotāju piedāvāti atsevišķi modeļi FFV (</a:t>
            </a:r>
            <a:r>
              <a:rPr lang="lv-LV" dirty="0" err="1" smtClean="0">
                <a:latin typeface="Calibri" pitchFamily="34" charset="0"/>
              </a:rPr>
              <a:t>Flexible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vehicles</a:t>
            </a:r>
            <a:r>
              <a:rPr lang="lv-LV" dirty="0" smtClean="0">
                <a:latin typeface="Calibri" pitchFamily="34" charset="0"/>
              </a:rPr>
              <a:t> - maināmas degvielas automobilis);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Benzīna automobiļa pārkārtošana darbam ar augsta bioetanola satura degvielu.</a:t>
            </a:r>
          </a:p>
          <a:p>
            <a:pPr lvl="1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Ražotāji piedāvā E85 modeļus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Latvijā E85 piedāvā 3 DUS 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E85 degviela</a:t>
            </a:r>
            <a:endParaRPr lang="en-US" dirty="0"/>
          </a:p>
        </p:txBody>
      </p:sp>
      <p:pic>
        <p:nvPicPr>
          <p:cNvPr id="4" name="Picture 3" descr="dacia Sandero-E8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3"/>
          <a:stretch>
            <a:fillRect/>
          </a:stretch>
        </p:blipFill>
        <p:spPr bwMode="auto">
          <a:xfrm>
            <a:off x="5991957" y="4888876"/>
            <a:ext cx="2712427" cy="17405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E5 degviela = benzīns 95E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E10 degvielu var lietot pamatā visi jaunie benzīna auto modeļi no 2011. gada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E10 degviela pārdošanā Vācijā, Francijā, Somijā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E20 plānots izstrādāt Eiropas standartu un vienoties ar auto ražotājiem, ka jaunie modeļi būs saderīgi ar E20 degvielu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E5, E10, E20 degviela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Iegūšana anaerobās fermentācijas procesā no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lauksaimniecības izejvielām: kūtsmēsliem, augu zaļās masas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sadzīves organiskiem atkritumiem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notekūdeņiem.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143" y="3945915"/>
            <a:ext cx="4789857" cy="291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Nepieciešams attīrīt un bagātināt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Biometāna</a:t>
            </a:r>
            <a:r>
              <a:rPr lang="lv-LV" dirty="0" smtClean="0">
                <a:latin typeface="Calibri" pitchFamily="34" charset="0"/>
              </a:rPr>
              <a:t>/dabasgāzes degvielu veidi: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Saspiestā CNG (</a:t>
            </a:r>
            <a:r>
              <a:rPr lang="lv-LV" dirty="0" err="1" smtClean="0">
                <a:latin typeface="Calibri" pitchFamily="34" charset="0"/>
              </a:rPr>
              <a:t>compressed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natural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gas</a:t>
            </a:r>
            <a:r>
              <a:rPr lang="lv-LV" dirty="0" smtClean="0">
                <a:latin typeface="Calibri" pitchFamily="34" charset="0"/>
              </a:rPr>
              <a:t>) (20-25 </a:t>
            </a:r>
            <a:r>
              <a:rPr lang="lv-LV" dirty="0" err="1" smtClean="0">
                <a:latin typeface="Calibri" pitchFamily="34" charset="0"/>
              </a:rPr>
              <a:t>MPa</a:t>
            </a:r>
            <a:r>
              <a:rPr lang="lv-LV" dirty="0" smtClean="0">
                <a:latin typeface="Calibri" pitchFamily="34" charset="0"/>
              </a:rPr>
              <a:t>)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Sašķidrinātā LNG (</a:t>
            </a:r>
            <a:r>
              <a:rPr lang="lv-LV" dirty="0" err="1" smtClean="0">
                <a:latin typeface="Calibri" pitchFamily="34" charset="0"/>
              </a:rPr>
              <a:t>liquified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natural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gas</a:t>
            </a:r>
            <a:r>
              <a:rPr lang="lv-LV" dirty="0" smtClean="0">
                <a:latin typeface="Calibri" pitchFamily="34" charset="0"/>
              </a:rPr>
              <a:t>) (-160 ᵒC 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Vairāk izmanto CNG un vietās, kur tiek iegūta vai ir pieeja gāzesvadam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 kā degviela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Direktīvas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AER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ILUC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en-US" dirty="0" err="1" smtClean="0">
                <a:latin typeface="Calibri" pitchFamily="34" charset="0"/>
              </a:rPr>
              <a:t>Degvielas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kvalitātes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Direktīva </a:t>
            </a:r>
            <a:r>
              <a:rPr lang="lv-LV" dirty="0">
                <a:latin typeface="Calibri" pitchFamily="34" charset="0"/>
              </a:rPr>
              <a:t>2014/94/ES par alternatīvo degvielu infrastruktūras ieviešanu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Latvijas attīstības plānošanas dokumenti</a:t>
            </a:r>
            <a:endParaRPr lang="en-US" dirty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Latvijas ilgtspējīgas attīstības stratēģija “Latvijas 2030”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Latvijas nacionālā reformu programmā „ES 2020” stratēģijas īstenošanai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Nacionālā</a:t>
            </a:r>
            <a:r>
              <a:rPr lang="en-US" sz="4000" dirty="0" smtClean="0"/>
              <a:t> </a:t>
            </a:r>
            <a:r>
              <a:rPr lang="en-US" sz="4000" dirty="0" err="1" smtClean="0"/>
              <a:t>politika</a:t>
            </a:r>
            <a:r>
              <a:rPr lang="en-US" sz="4000" dirty="0" smtClean="0"/>
              <a:t> </a:t>
            </a:r>
            <a:r>
              <a:rPr lang="en-US" sz="4000" dirty="0" err="1" smtClean="0"/>
              <a:t>alternatīvo</a:t>
            </a:r>
            <a:r>
              <a:rPr lang="en-US" sz="4000" dirty="0" smtClean="0"/>
              <a:t> </a:t>
            </a:r>
            <a:r>
              <a:rPr lang="en-US" sz="4000" dirty="0" err="1" smtClean="0"/>
              <a:t>degvielu</a:t>
            </a:r>
            <a:r>
              <a:rPr lang="en-US" sz="4000" dirty="0" smtClean="0"/>
              <a:t> </a:t>
            </a:r>
            <a:r>
              <a:rPr lang="en-US" sz="4000" dirty="0" err="1" smtClean="0"/>
              <a:t>nozarē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696915"/>
            <a:ext cx="7886700" cy="494127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Ražotāji piedāvā atsevišķus auto modeļus CNG degvielai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Iespējams izmantot pielāgotos benzīna motoros vai dīzeļmotoros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Benzīnmotoriem</a:t>
            </a:r>
            <a:r>
              <a:rPr lang="lv-LV" dirty="0" smtClean="0">
                <a:latin typeface="Calibri" pitchFamily="34" charset="0"/>
              </a:rPr>
              <a:t> pārkārtošanas komplekti līdzīgi </a:t>
            </a:r>
            <a:r>
              <a:rPr lang="lv-LV" dirty="0" err="1" smtClean="0">
                <a:latin typeface="Calibri" pitchFamily="34" charset="0"/>
              </a:rPr>
              <a:t>autogāzes</a:t>
            </a:r>
            <a:r>
              <a:rPr lang="lv-LV" dirty="0" smtClean="0">
                <a:latin typeface="Calibri" pitchFamily="34" charset="0"/>
              </a:rPr>
              <a:t> komplektiem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Dīzeļmotoru pārkārtošanas veidi: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Dīzeļmotoru pārbūvē par gāzmotoru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Uzstāda duālās degvielas sistēmu – motors strādā ar dīzeļdegvielas un gāzes maisījumu. </a:t>
            </a:r>
          </a:p>
          <a:p>
            <a:r>
              <a:rPr lang="lv-LV" dirty="0" smtClean="0">
                <a:latin typeface="Calibri" pitchFamily="34" charset="0"/>
              </a:rPr>
              <a:t>Latvijā uzpildes stacijās nav pieejama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 transportlīdzekļos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4287" y="3397130"/>
            <a:ext cx="2965944" cy="1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No </a:t>
            </a:r>
            <a:r>
              <a:rPr lang="lv-LV" dirty="0" err="1" smtClean="0">
                <a:latin typeface="Calibri" pitchFamily="34" charset="0"/>
              </a:rPr>
              <a:t>atjaunīgiem</a:t>
            </a:r>
            <a:r>
              <a:rPr lang="lv-LV" dirty="0" smtClean="0">
                <a:latin typeface="Calibri" pitchFamily="34" charset="0"/>
              </a:rPr>
              <a:t> energoresursiem – no biogāzes koģenerācijas stacijās, vēja ģeneratoriem, saules kolektoriem, HES.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No AER iegūtā elektroenerģija nelielā elektrostacijā ir dārgāka par masveida ražošanā iegūto elektroenerģiju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Elektroenerģija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Videi draudzīgāki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Labāka dinamika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Zemākas ekspluatācijas izmaksas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Augsta iegādes cena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Salīdzinoši neliels nobraukums ar vienu uzlādi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Elektromobiļi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Vieglie </a:t>
            </a:r>
            <a:r>
              <a:rPr lang="lv-LV" dirty="0" err="1" smtClean="0">
                <a:latin typeface="Calibri" pitchFamily="34" charset="0"/>
              </a:rPr>
              <a:t>elektromobiļi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Cena 20 000 – 100 000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100 – 600 km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Elektroautobusi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Cena ~ 700 000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~200 km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Kravas </a:t>
            </a:r>
            <a:r>
              <a:rPr lang="lv-LV" dirty="0" err="1" smtClean="0">
                <a:latin typeface="Calibri" pitchFamily="34" charset="0"/>
              </a:rPr>
              <a:t>elektroautomobiļi</a:t>
            </a:r>
            <a:r>
              <a:rPr lang="lv-LV" dirty="0" smtClean="0">
                <a:latin typeface="Calibri" pitchFamily="34" charset="0"/>
              </a:rPr>
              <a:t> (</a:t>
            </a:r>
            <a:r>
              <a:rPr lang="lv-LV" dirty="0" err="1" smtClean="0">
                <a:latin typeface="Calibri" pitchFamily="34" charset="0"/>
              </a:rPr>
              <a:t>Tesla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semi</a:t>
            </a:r>
            <a:r>
              <a:rPr lang="lv-LV" dirty="0" smtClean="0">
                <a:latin typeface="Calibri" pitchFamily="34" charset="0"/>
              </a:rPr>
              <a:t> plānots sākt ražot 2019. gadā)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Cena 127 000-170 000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~800 km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Elektromobiļu</a:t>
            </a:r>
            <a:r>
              <a:rPr lang="lv-LV" dirty="0" smtClean="0"/>
              <a:t> veidi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8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716" y="1210963"/>
            <a:ext cx="4595072" cy="281734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5836"/>
          </a:xfrm>
        </p:spPr>
        <p:txBody>
          <a:bodyPr>
            <a:normAutofit/>
          </a:bodyPr>
          <a:lstStyle/>
          <a:p>
            <a:r>
              <a:rPr lang="lv-LV" dirty="0" smtClean="0"/>
              <a:t>Elektromobiļu </a:t>
            </a:r>
            <a:r>
              <a:rPr lang="lv-LV" dirty="0" smtClean="0"/>
              <a:t>uzlāde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9373" y="3301326"/>
            <a:ext cx="5877053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iespējams ražot no biomasas, gan arī izmantojot elektroenerģiju no citiem AER (vēja enerģijas, saules enerģijas, ģeotermālās enerģijas un hidroenerģijas)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Industriāli izmanto 2 metodes: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sadalot metānu tvaika reformācijas procesā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ūdens elektrolīzes procesā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No cietās biomasas (skaidas, atkritumi) ūdeņradi iegūst ar </a:t>
            </a:r>
            <a:r>
              <a:rPr lang="lv-LV" dirty="0" err="1" smtClean="0">
                <a:latin typeface="Calibri" pitchFamily="34" charset="0"/>
              </a:rPr>
              <a:t>pirolīzi</a:t>
            </a:r>
            <a:r>
              <a:rPr lang="lv-LV" dirty="0" smtClean="0">
                <a:latin typeface="Calibri" pitchFamily="34" charset="0"/>
              </a:rPr>
              <a:t> un gazifikācijas palīdzību.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Ūdeņradis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Izmanto pamatā divos veidos: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Kombinācijā ar fosilo degvielu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Tīrā veidā degvielas šūnās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Kombinācijai ar kādu no fosilajām degvielām (</a:t>
            </a:r>
            <a:r>
              <a:rPr lang="lv-LV" dirty="0" err="1" smtClean="0">
                <a:latin typeface="Calibri" pitchFamily="34" charset="0"/>
              </a:rPr>
              <a:t>dual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fuels</a:t>
            </a:r>
            <a:r>
              <a:rPr lang="lv-LV" dirty="0" smtClean="0">
                <a:latin typeface="Calibri" pitchFamily="34" charset="0"/>
              </a:rPr>
              <a:t>) nepieciešami motora pārbūves komplekti, kas nodrošina fosilās degvielas labāku sadegšanu, pieaug motora jauda, samazinās kaitīgo izmešu daudzums atgāzēs, kā arī samazinās degvielas patēriņš.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Automobilī degvielas šūna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(FC)), kuras barošanai izmanto ūdeņradi ar kura palīdzību degvielas šūnā ražo elektrību.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Atsevišķi auto ražotāji jau piedāvā FCEV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electric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</a:t>
            </a:r>
            <a:r>
              <a:rPr lang="lv-LV" dirty="0" smtClean="0">
                <a:latin typeface="Calibri" pitchFamily="34" charset="0"/>
              </a:rPr>
              <a:t>) modeļus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Ūdeņradis transportā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veiktspēja, nobraukums starp uzpildes reizēm un uzpildes biežums līdzīgs kā tradicionālajiem auto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vieglie automobiļi var nobraukt 500 – 600 km un tiek uzpildīti 3-5 minūtēs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pilsētas autobusi var nobraukt 300 – 400 km un tiek uzpildīti 7- 10 minūtēs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Atsevišķi auto ražotāji jau piedāvā FCEV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electric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</a:t>
            </a:r>
            <a:r>
              <a:rPr lang="lv-LV" dirty="0" smtClean="0">
                <a:latin typeface="Calibri" pitchFamily="34" charset="0"/>
              </a:rPr>
              <a:t>) modeļus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Ūdeņraža vieglā automobiļa cena ~ 100 000 EUR, ūdeņraža autobusa cena ~ 1 000 000 EUR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FCEV automobiļi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Ūdeņraža uzpildes stacijas izmaksas no 100 000 </a:t>
            </a:r>
            <a:r>
              <a:rPr lang="lv-LV" dirty="0" err="1" smtClean="0">
                <a:latin typeface="Calibri" pitchFamily="34" charset="0"/>
              </a:rPr>
              <a:t>euro</a:t>
            </a:r>
            <a:r>
              <a:rPr lang="lv-LV" dirty="0" smtClean="0">
                <a:latin typeface="Calibri" pitchFamily="34" charset="0"/>
              </a:rPr>
              <a:t> līdz 2 000 000 </a:t>
            </a:r>
            <a:r>
              <a:rPr lang="lv-LV" dirty="0" err="1" smtClean="0">
                <a:latin typeface="Calibri" pitchFamily="34" charset="0"/>
              </a:rPr>
              <a:t>euro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Ūdeņraža uzpildes stacija par 1 000 000 </a:t>
            </a:r>
            <a:r>
              <a:rPr lang="lv-LV" dirty="0" err="1" smtClean="0">
                <a:latin typeface="Calibri" pitchFamily="34" charset="0"/>
              </a:rPr>
              <a:t>euro</a:t>
            </a:r>
            <a:r>
              <a:rPr lang="lv-LV" dirty="0" smtClean="0">
                <a:latin typeface="Calibri" pitchFamily="34" charset="0"/>
              </a:rPr>
              <a:t> tehniski 24 stundās spēj nodrošināt uzpildi: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200 vieglajiem auto vai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40 pasažieru autobusiem. 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Ūdeņraža uzpilde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anose="020F0502020204030204" pitchFamily="34" charset="0"/>
              </a:rPr>
              <a:t>kurināmā koksne 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biodīzeļdegviela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biogāze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salmi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elektroenerģija no AER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Zemgales </a:t>
            </a:r>
            <a:r>
              <a:rPr lang="lv-LV" dirty="0"/>
              <a:t>reģionā </a:t>
            </a:r>
            <a:r>
              <a:rPr lang="lv-LV" dirty="0" smtClean="0"/>
              <a:t>saražotie AER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Latvijas likumdošanas akti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Biodegvielu likums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noteikumi Nr.545 “Noteikumi par biodegvielu un bioloģisko šķidro kurināmo ilgtspējas kritērijiem, to ieviešanas mehānismu un uzraudzības un kontroles kārtību”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MK </a:t>
            </a:r>
            <a:r>
              <a:rPr lang="en-US" dirty="0" err="1" smtClean="0">
                <a:latin typeface="Calibri" pitchFamily="34" charset="0"/>
              </a:rPr>
              <a:t>noteikumi</a:t>
            </a:r>
            <a:r>
              <a:rPr lang="en-US" dirty="0" smtClean="0">
                <a:latin typeface="Calibri" pitchFamily="34" charset="0"/>
              </a:rPr>
              <a:t> Nr.772 “</a:t>
            </a:r>
            <a:r>
              <a:rPr lang="en-US" dirty="0" err="1" smtClean="0">
                <a:latin typeface="Calibri" pitchFamily="34" charset="0"/>
              </a:rPr>
              <a:t>Noteikumi</a:t>
            </a:r>
            <a:r>
              <a:rPr lang="en-US" dirty="0" smtClean="0">
                <a:latin typeface="Calibri" pitchFamily="34" charset="0"/>
              </a:rPr>
              <a:t> par </a:t>
            </a:r>
            <a:r>
              <a:rPr lang="en-US" dirty="0" err="1" smtClean="0">
                <a:latin typeface="Calibri" pitchFamily="34" charset="0"/>
              </a:rPr>
              <a:t>biodegvielas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kvalitātes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prasībām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atbilstības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novērtēšanu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tirgus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uzraudzību</a:t>
            </a:r>
            <a:r>
              <a:rPr lang="en-US" dirty="0" smtClean="0">
                <a:latin typeface="Calibri" pitchFamily="34" charset="0"/>
              </a:rPr>
              <a:t> un </a:t>
            </a:r>
            <a:r>
              <a:rPr lang="en-US" dirty="0" err="1" smtClean="0">
                <a:latin typeface="Calibri" pitchFamily="34" charset="0"/>
              </a:rPr>
              <a:t>patērētāju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informēšanas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kārtību</a:t>
            </a:r>
            <a:r>
              <a:rPr lang="en-US" dirty="0" smtClean="0">
                <a:latin typeface="Calibri" pitchFamily="34" charset="0"/>
              </a:rPr>
              <a:t>” 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MK noteikumi Nr.332 “Noteikumi par benzīna un dīzeļdegvielas atbilstības novērtēšanu”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6205" y="1725871"/>
            <a:ext cx="6771502" cy="4995607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Kurināmās koksnes ražošanas dinamika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3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Biogāzes un biodīzeļdegvielas ražošana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578" y="1586756"/>
            <a:ext cx="6553958" cy="483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6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Saražotās elektroenerģijas daudzums no AER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115" y="2024251"/>
            <a:ext cx="7197818" cy="459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Zemgalē reģistrēti 74199 tehniskā kārtībā esoši TL, no kuriem 34 % reģistrēti lielajās pilsētās Jelgavā un Jēkabpilī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/>
          </a:bodyPr>
          <a:lstStyle/>
          <a:p>
            <a:r>
              <a:rPr lang="lv-LV" dirty="0" smtClean="0"/>
              <a:t>Transports Zemgales reģionā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741" y="2444262"/>
            <a:ext cx="5733061" cy="441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Automobiļu sadalījums pēc degvielas </a:t>
            </a:r>
            <a:r>
              <a:rPr lang="lv-LV" dirty="0" smtClean="0"/>
              <a:t>veida ZR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171" y="1547446"/>
            <a:ext cx="7358584" cy="513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/>
          </a:bodyPr>
          <a:lstStyle/>
          <a:p>
            <a:r>
              <a:rPr lang="lv-LV" dirty="0" smtClean="0"/>
              <a:t>TL vidējais vecums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004" y="1459524"/>
            <a:ext cx="8058770" cy="459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TL kopējais nobraukums gadā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798" y="1358546"/>
            <a:ext cx="8448356" cy="510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3475821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Kravas </a:t>
            </a:r>
            <a:r>
              <a:rPr lang="lv-LV" dirty="0">
                <a:latin typeface="Calibri" pitchFamily="34" charset="0"/>
              </a:rPr>
              <a:t>auto </a:t>
            </a:r>
            <a:r>
              <a:rPr lang="lv-LV" dirty="0" smtClean="0">
                <a:latin typeface="Calibri" pitchFamily="34" charset="0"/>
              </a:rPr>
              <a:t>- 49.2 </a:t>
            </a:r>
            <a:r>
              <a:rPr lang="lv-LV" dirty="0" err="1" smtClean="0">
                <a:latin typeface="Calibri" pitchFamily="34" charset="0"/>
              </a:rPr>
              <a:t>tūkst.t</a:t>
            </a:r>
            <a:r>
              <a:rPr lang="lv-LV" dirty="0" smtClean="0">
                <a:latin typeface="Calibri" pitchFamily="34" charset="0"/>
              </a:rPr>
              <a:t> DD</a:t>
            </a:r>
          </a:p>
          <a:p>
            <a:pPr lvl="0"/>
            <a:r>
              <a:rPr lang="lv-LV" dirty="0">
                <a:latin typeface="Calibri" pitchFamily="34" charset="0"/>
              </a:rPr>
              <a:t>Autobusi - 2660 </a:t>
            </a:r>
            <a:r>
              <a:rPr lang="lv-LV" dirty="0" smtClean="0">
                <a:latin typeface="Calibri" pitchFamily="34" charset="0"/>
              </a:rPr>
              <a:t>t DD</a:t>
            </a:r>
          </a:p>
          <a:p>
            <a:pPr lvl="0"/>
            <a:r>
              <a:rPr lang="lv-LV" dirty="0">
                <a:latin typeface="Calibri" pitchFamily="34" charset="0"/>
              </a:rPr>
              <a:t>Vieglie auto 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39.1 tūkst</a:t>
            </a:r>
            <a:r>
              <a:rPr lang="lv-LV" dirty="0">
                <a:latin typeface="Calibri" pitchFamily="34" charset="0"/>
              </a:rPr>
              <a:t>. t </a:t>
            </a:r>
            <a:r>
              <a:rPr lang="lv-LV" dirty="0" smtClean="0">
                <a:latin typeface="Calibri" pitchFamily="34" charset="0"/>
              </a:rPr>
              <a:t>DD</a:t>
            </a:r>
          </a:p>
          <a:p>
            <a:pPr lvl="1"/>
            <a:r>
              <a:rPr lang="lv-LV" dirty="0">
                <a:latin typeface="Calibri" pitchFamily="34" charset="0"/>
              </a:rPr>
              <a:t>25.5tūkst.t. </a:t>
            </a:r>
            <a:r>
              <a:rPr lang="lv-LV" dirty="0" smtClean="0">
                <a:latin typeface="Calibri" pitchFamily="34" charset="0"/>
              </a:rPr>
              <a:t>benzīns</a:t>
            </a:r>
          </a:p>
          <a:p>
            <a:pPr lvl="2"/>
            <a:r>
              <a:rPr lang="lv-LV" dirty="0" smtClean="0">
                <a:latin typeface="Calibri" pitchFamily="34" charset="0"/>
              </a:rPr>
              <a:t>23.7 </a:t>
            </a:r>
            <a:r>
              <a:rPr lang="lv-LV" dirty="0" err="1" smtClean="0">
                <a:latin typeface="Calibri" pitchFamily="34" charset="0"/>
              </a:rPr>
              <a:t>tūkst.t</a:t>
            </a:r>
            <a:r>
              <a:rPr lang="lv-LV" dirty="0" smtClean="0">
                <a:latin typeface="Calibri" pitchFamily="34" charset="0"/>
              </a:rPr>
              <a:t>  - 95. markas benzīns</a:t>
            </a:r>
          </a:p>
          <a:p>
            <a:pPr lvl="2"/>
            <a:r>
              <a:rPr lang="lv-LV" dirty="0" smtClean="0">
                <a:latin typeface="Calibri" pitchFamily="34" charset="0"/>
              </a:rPr>
              <a:t>2025 t - 98. </a:t>
            </a:r>
            <a:r>
              <a:rPr lang="lv-LV" dirty="0">
                <a:latin typeface="Calibri" pitchFamily="34" charset="0"/>
              </a:rPr>
              <a:t>markas </a:t>
            </a:r>
            <a:r>
              <a:rPr lang="lv-LV" dirty="0" smtClean="0">
                <a:latin typeface="Calibri" pitchFamily="34" charset="0"/>
              </a:rPr>
              <a:t>benzīns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Kopējais degvielas patēriņš ZR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3475821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Bioetanols un biodīzeļdegviela obligātajā piejaukumā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err="1" smtClean="0">
                <a:latin typeface="Calibri" pitchFamily="34" charset="0"/>
              </a:rPr>
              <a:t>Prodiesel</a:t>
            </a:r>
            <a:r>
              <a:rPr lang="lv-LV" dirty="0" smtClean="0">
                <a:latin typeface="Calibri" pitchFamily="34" charset="0"/>
              </a:rPr>
              <a:t> degviela </a:t>
            </a:r>
            <a:r>
              <a:rPr lang="lv-LV" dirty="0" err="1" smtClean="0">
                <a:latin typeface="Calibri" pitchFamily="34" charset="0"/>
              </a:rPr>
              <a:t>dīzeļautomobiļiem</a:t>
            </a:r>
            <a:endParaRPr lang="lv-LV" dirty="0" smtClean="0">
              <a:latin typeface="Calibri" pitchFamily="34" charset="0"/>
            </a:endParaRPr>
          </a:p>
          <a:p>
            <a:r>
              <a:rPr lang="lv-LV" dirty="0">
                <a:latin typeface="Calibri" pitchFamily="34" charset="0"/>
              </a:rPr>
              <a:t>Biogāze slēgtajos </a:t>
            </a:r>
            <a:r>
              <a:rPr lang="lv-LV" dirty="0" smtClean="0">
                <a:latin typeface="Calibri" pitchFamily="34" charset="0"/>
              </a:rPr>
              <a:t>autoparkos</a:t>
            </a:r>
            <a:endParaRPr lang="lv-LV" dirty="0">
              <a:latin typeface="Calibri" pitchFamily="34" charset="0"/>
            </a:endParaRPr>
          </a:p>
          <a:p>
            <a:pPr lvl="0"/>
            <a:r>
              <a:rPr lang="lv-LV" dirty="0" err="1" smtClean="0">
                <a:latin typeface="Calibri" pitchFamily="34" charset="0"/>
              </a:rPr>
              <a:t>Elektromobilitātes</a:t>
            </a:r>
            <a:r>
              <a:rPr lang="lv-LV" dirty="0" smtClean="0">
                <a:latin typeface="Calibri" pitchFamily="34" charset="0"/>
              </a:rPr>
              <a:t> attīstība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AER tuvākās perspektīvām transportā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6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49" y="184638"/>
            <a:ext cx="8313127" cy="1506051"/>
          </a:xfrm>
        </p:spPr>
        <p:txBody>
          <a:bodyPr>
            <a:normAutofit/>
          </a:bodyPr>
          <a:lstStyle/>
          <a:p>
            <a:r>
              <a:rPr lang="lv-LV" dirty="0" smtClean="0"/>
              <a:t>Atjaunojamā enerģija transportā Zemgales reģionā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Ministru kabineta rīkojumi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MK rīkojums Nr. 129 no 26.03.2014 “Par </a:t>
            </a:r>
            <a:r>
              <a:rPr lang="lv-LV" dirty="0" err="1" smtClean="0">
                <a:latin typeface="Calibri" pitchFamily="34" charset="0"/>
              </a:rPr>
              <a:t>Elektromobilitātes</a:t>
            </a:r>
            <a:r>
              <a:rPr lang="lv-LV" dirty="0" smtClean="0">
                <a:latin typeface="Calibri" pitchFamily="34" charset="0"/>
              </a:rPr>
              <a:t> attīstības plānu 2014.-2016. gadam”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129 no 09.02.2016 „Par Enerģētikas attīstības pamatnostādnēm 2016.-2020. gadam”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379 “Par konceptuālo ziņojumu "Par atjaunojamo energoresursu izmantošanu transporta sektorā"”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202 “Par Alternatīvo degvielu attīstības plānu 2017.-2020. gadam”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Paldies par uzmanību!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Izstrādes </a:t>
            </a:r>
            <a:r>
              <a:rPr lang="lv-LV" dirty="0" smtClean="0">
                <a:latin typeface="Calibri" pitchFamily="34" charset="0"/>
              </a:rPr>
              <a:t>un </a:t>
            </a:r>
            <a:r>
              <a:rPr lang="lv-LV" dirty="0" smtClean="0">
                <a:latin typeface="Calibri" pitchFamily="34" charset="0"/>
              </a:rPr>
              <a:t>pieņemšanas stadijā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Transporta enerģijas likums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“</a:t>
            </a:r>
            <a:r>
              <a:rPr lang="lv-LV" dirty="0" err="1" smtClean="0">
                <a:latin typeface="Calibri" pitchFamily="34" charset="0"/>
              </a:rPr>
              <a:t>Elektrotransportlīdzekļu</a:t>
            </a:r>
            <a:r>
              <a:rPr lang="lv-LV" dirty="0" smtClean="0">
                <a:latin typeface="Calibri" pitchFamily="34" charset="0"/>
              </a:rPr>
              <a:t> infrastruktūras attīstības plāns 2017. – 2023.gadam”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19858" y="1597024"/>
            <a:ext cx="7886700" cy="477739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Pirmās paaudzes biodegvielas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bioetanols ražots no cukurus un cieti saturošām izejvielām izmantojot fermentācijas procesu,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biodīzeļdegviela (taukskābju </a:t>
            </a:r>
            <a:r>
              <a:rPr lang="lv-LV" dirty="0" err="1" smtClean="0">
                <a:latin typeface="Calibri" pitchFamily="34" charset="0"/>
              </a:rPr>
              <a:t>metilēsteris</a:t>
            </a:r>
            <a:r>
              <a:rPr lang="lv-LV" dirty="0" smtClean="0">
                <a:latin typeface="Calibri" pitchFamily="34" charset="0"/>
              </a:rPr>
              <a:t>), ko iegūst </a:t>
            </a:r>
            <a:r>
              <a:rPr lang="lv-LV" dirty="0" err="1" smtClean="0">
                <a:latin typeface="Calibri" pitchFamily="34" charset="0"/>
              </a:rPr>
              <a:t>esterificējot</a:t>
            </a:r>
            <a:r>
              <a:rPr lang="lv-LV" dirty="0" smtClean="0">
                <a:latin typeface="Calibri" pitchFamily="34" charset="0"/>
              </a:rPr>
              <a:t> augu eļļas;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tīra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Otrās paaudzes biodegvielas 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biodegvielas, kas ražotas no izejvielām, kuras neizmanto pārtikai un barībai, piemēram, </a:t>
            </a:r>
            <a:r>
              <a:rPr lang="lv-LV" dirty="0" err="1" smtClean="0">
                <a:latin typeface="Calibri" pitchFamily="34" charset="0"/>
              </a:rPr>
              <a:t>lignocelulozes</a:t>
            </a:r>
            <a:r>
              <a:rPr lang="lv-LV" dirty="0" smtClean="0">
                <a:latin typeface="Calibri" pitchFamily="34" charset="0"/>
              </a:rPr>
              <a:t> materiāli (tādas kā ātraudzīgās koksnes kultūras), municipālo atkritumu organiskā frakcija un notekūdeņi, meža un lauksaimniecības atkritumi, kas piemēram ir galvenā izejviela </a:t>
            </a:r>
            <a:r>
              <a:rPr lang="lv-LV" dirty="0" err="1" smtClean="0">
                <a:latin typeface="Calibri" pitchFamily="34" charset="0"/>
              </a:rPr>
              <a:t>biometāna</a:t>
            </a:r>
            <a:r>
              <a:rPr lang="lv-LV" dirty="0" smtClean="0">
                <a:latin typeface="Calibri" pitchFamily="34" charset="0"/>
              </a:rPr>
              <a:t> ražošanai.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Trešās paaudzes biodegvielas 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biodegvielas, kuru ieguves tehnoloģijas ir pētniecības vai attīstības stadijās vai tālu no komercializācijas (piemēram, biodegvielas no aļģēm, ūdeņradis no biomasas, u.c.) vai sintētiskais metānu, BTL (</a:t>
            </a:r>
            <a:r>
              <a:rPr lang="lv-LV" dirty="0" err="1" smtClean="0">
                <a:latin typeface="Calibri" pitchFamily="34" charset="0"/>
              </a:rPr>
              <a:t>Biomass</a:t>
            </a:r>
            <a:r>
              <a:rPr lang="lv-LV" dirty="0" smtClean="0">
                <a:latin typeface="Calibri" pitchFamily="34" charset="0"/>
              </a:rPr>
              <a:t> To </a:t>
            </a:r>
            <a:r>
              <a:rPr lang="lv-LV" dirty="0" err="1" smtClean="0">
                <a:latin typeface="Calibri" pitchFamily="34" charset="0"/>
              </a:rPr>
              <a:t>Liquid</a:t>
            </a:r>
            <a:r>
              <a:rPr lang="lv-LV" dirty="0" smtClean="0">
                <a:latin typeface="Calibri" pitchFamily="34" charset="0"/>
              </a:rPr>
              <a:t>), kuri tiek iegūts pirmajās </a:t>
            </a:r>
            <a:r>
              <a:rPr lang="lv-LV" dirty="0" err="1" smtClean="0">
                <a:latin typeface="Calibri" pitchFamily="34" charset="0"/>
              </a:rPr>
              <a:t>pilotiekārtās</a:t>
            </a:r>
            <a:r>
              <a:rPr lang="lv-LV" dirty="0" smtClean="0">
                <a:latin typeface="Calibri" pitchFamily="34" charset="0"/>
              </a:rPr>
              <a:t>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Biodegvielu paaudzes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tīra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biodīzeļdegviela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HVO (</a:t>
            </a:r>
            <a:r>
              <a:rPr lang="lv-LV" dirty="0" err="1" smtClean="0">
                <a:latin typeface="Calibri" pitchFamily="34" charset="0"/>
              </a:rPr>
              <a:t>Hydrotreated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Vegetable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Oil</a:t>
            </a:r>
            <a:r>
              <a:rPr lang="lv-LV" dirty="0" smtClean="0">
                <a:latin typeface="Calibri" pitchFamily="34" charset="0"/>
              </a:rPr>
              <a:t>) – </a:t>
            </a:r>
            <a:r>
              <a:rPr lang="lv-LV" dirty="0" err="1" smtClean="0">
                <a:latin typeface="Calibri" pitchFamily="34" charset="0"/>
              </a:rPr>
              <a:t>hidrogenēta</a:t>
            </a:r>
            <a:r>
              <a:rPr lang="lv-LV" dirty="0" smtClean="0">
                <a:latin typeface="Calibri" pitchFamily="34" charset="0"/>
              </a:rPr>
              <a:t>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BTL degviela (</a:t>
            </a:r>
            <a:r>
              <a:rPr lang="lv-LV" dirty="0" err="1" smtClean="0">
                <a:latin typeface="Calibri" pitchFamily="34" charset="0"/>
              </a:rPr>
              <a:t>Biomass-to-Liquid</a:t>
            </a:r>
            <a:r>
              <a:rPr lang="lv-LV" dirty="0" smtClean="0">
                <a:latin typeface="Calibri" pitchFamily="34" charset="0"/>
              </a:rPr>
              <a:t>-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) (no biomasas līdz šķidrumam)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RME un HVO piejaukums fosilai dīzeļdegvielai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Šķidrās biodegvielas dīzeļmotoru darbināšanai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Augstāka viskozitāte, tādēļ pirms </a:t>
            </a:r>
            <a:r>
              <a:rPr lang="lv-LV" dirty="0" smtClean="0">
                <a:latin typeface="Calibri" pitchFamily="34" charset="0"/>
              </a:rPr>
              <a:t>padošanas motorā jāuzsilda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Nepieciešama motora pielāgošana</a:t>
            </a:r>
          </a:p>
          <a:p>
            <a:pPr lvl="1"/>
            <a:r>
              <a:rPr lang="lv-LV" dirty="0" err="1" smtClean="0">
                <a:latin typeface="Calibri" pitchFamily="34" charset="0"/>
              </a:rPr>
              <a:t>Vientvertnes</a:t>
            </a:r>
            <a:r>
              <a:rPr lang="lv-LV" dirty="0" smtClean="0">
                <a:latin typeface="Calibri" pitchFamily="34" charset="0"/>
              </a:rPr>
              <a:t> sistēma</a:t>
            </a:r>
          </a:p>
          <a:p>
            <a:pPr lvl="1"/>
            <a:r>
              <a:rPr lang="lv-LV" dirty="0" err="1" smtClean="0">
                <a:latin typeface="Calibri" pitchFamily="34" charset="0"/>
              </a:rPr>
              <a:t>Divtvertņu</a:t>
            </a:r>
            <a:r>
              <a:rPr lang="lv-LV" dirty="0" smtClean="0">
                <a:latin typeface="Calibri" pitchFamily="34" charset="0"/>
              </a:rPr>
              <a:t> sistēma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Pielāgošanas komplektu izmaksas </a:t>
            </a:r>
            <a:r>
              <a:rPr lang="lv-LV" dirty="0" smtClean="0">
                <a:latin typeface="Calibri" pitchFamily="34" charset="0"/>
              </a:rPr>
              <a:t>no dažiem simtiem līdz pāris tūkstošiem EUR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Tīra augu eļļa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6800850" cy="4351339"/>
          </a:xfrm>
        </p:spPr>
        <p:txBody>
          <a:bodyPr>
            <a:normAutofit fontScale="925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Rapša eļļas </a:t>
            </a:r>
            <a:r>
              <a:rPr lang="lv-LV" dirty="0" err="1" smtClean="0">
                <a:latin typeface="Calibri" pitchFamily="34" charset="0"/>
              </a:rPr>
              <a:t>metilēsteris</a:t>
            </a:r>
            <a:r>
              <a:rPr lang="lv-LV" dirty="0" smtClean="0">
                <a:latin typeface="Calibri" pitchFamily="34" charset="0"/>
              </a:rPr>
              <a:t> (RME) vai </a:t>
            </a:r>
            <a:r>
              <a:rPr lang="lv-LV" dirty="0" smtClean="0">
                <a:latin typeface="Calibri" pitchFamily="34" charset="0"/>
              </a:rPr>
              <a:t/>
            </a:r>
            <a:br>
              <a:rPr lang="lv-LV" dirty="0" smtClean="0">
                <a:latin typeface="Calibri" pitchFamily="34" charset="0"/>
              </a:rPr>
            </a:br>
            <a:r>
              <a:rPr lang="lv-LV" dirty="0" err="1" smtClean="0">
                <a:latin typeface="Calibri" pitchFamily="34" charset="0"/>
              </a:rPr>
              <a:t>etilēsteris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smtClean="0">
                <a:latin typeface="Calibri" pitchFamily="34" charset="0"/>
              </a:rPr>
              <a:t>(REE)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augstāks </a:t>
            </a:r>
            <a:r>
              <a:rPr lang="lv-LV" dirty="0" err="1" smtClean="0">
                <a:latin typeface="Calibri" pitchFamily="34" charset="0"/>
              </a:rPr>
              <a:t>cetānskaitlis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satur skābekli</a:t>
            </a:r>
          </a:p>
          <a:p>
            <a:r>
              <a:rPr lang="lv-LV" dirty="0" smtClean="0">
                <a:latin typeface="Calibri" pitchFamily="34" charset="0"/>
              </a:rPr>
              <a:t>labāka eļļošana</a:t>
            </a:r>
          </a:p>
          <a:p>
            <a:r>
              <a:rPr lang="lv-LV" dirty="0" smtClean="0">
                <a:latin typeface="Calibri" pitchFamily="34" charset="0"/>
              </a:rPr>
              <a:t>bioloģiski sadalās nokļūstot augsnē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mazāka </a:t>
            </a:r>
            <a:r>
              <a:rPr lang="lv-LV" dirty="0" smtClean="0">
                <a:latin typeface="Calibri" pitchFamily="34" charset="0"/>
              </a:rPr>
              <a:t>siltumspēja </a:t>
            </a:r>
            <a:r>
              <a:rPr lang="lv-LV" dirty="0" smtClean="0">
                <a:latin typeface="Calibri" pitchFamily="34" charset="0"/>
              </a:rPr>
              <a:t>(par ~ 15%)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sliktāka </a:t>
            </a:r>
            <a:r>
              <a:rPr lang="lv-LV" dirty="0" err="1" smtClean="0">
                <a:latin typeface="Calibri" pitchFamily="34" charset="0"/>
              </a:rPr>
              <a:t>plūstamība</a:t>
            </a:r>
            <a:r>
              <a:rPr lang="lv-LV" dirty="0" smtClean="0">
                <a:latin typeface="Calibri" pitchFamily="34" charset="0"/>
              </a:rPr>
              <a:t> pazeminātās temperatūrās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augstāka sastingšanas temperatūra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Biodīzeļdegviela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IMG_20180206_111605_s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332" y="1494692"/>
            <a:ext cx="1482967" cy="479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level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none" rtlCol="0">
        <a:spAutoFit/>
      </a:bodyPr>
      <a:lstStyle>
        <a:defPPr>
          <a:defRPr dirty="0" err="1" smtClean="0">
            <a:ln>
              <a:solidFill>
                <a:schemeClr val="accent1">
                  <a:lumMod val="20000"/>
                  <a:lumOff val="80000"/>
                </a:schemeClr>
              </a:solidFill>
            </a:ln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level design" id="{00E2FDB5-77A3-416C-8232-A2B8AB0B9A01}" vid="{6E3E8A63-E899-4F92-AFE5-C80B3CCFC0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3AA760-FEA7-44E2-BB85-0893DB8CD7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design slides (Level design)</Template>
  <TotalTime>0</TotalTime>
  <Words>1344</Words>
  <Application>Microsoft Office PowerPoint</Application>
  <PresentationFormat>On-screen Show (4:3)</PresentationFormat>
  <Paragraphs>244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Calibri</vt:lpstr>
      <vt:lpstr>Century Gothic</vt:lpstr>
      <vt:lpstr>Times New Roman</vt:lpstr>
      <vt:lpstr>Wingdings</vt:lpstr>
      <vt:lpstr>Presentation level design</vt:lpstr>
      <vt:lpstr>Atjaunojamā enerģija transportā Zemgales reģionā</vt:lpstr>
      <vt:lpstr>Nacionālā politika alternatīvo degvielu nozarē</vt:lpstr>
      <vt:lpstr>Nacionālā politika alternatīvo degvielu nozarē</vt:lpstr>
      <vt:lpstr>Nacionālā politika alternatīvo degvielu nozarē</vt:lpstr>
      <vt:lpstr>Nacionālā politika alternatīvo degvielu nozarē</vt:lpstr>
      <vt:lpstr>Biodegvielu paaudzes</vt:lpstr>
      <vt:lpstr>Šķidrās biodegvielas dīzeļmotoru darbināšanai</vt:lpstr>
      <vt:lpstr>Tīra augu eļļa dīzeļmotoros</vt:lpstr>
      <vt:lpstr>Biodīzeļdegviela</vt:lpstr>
      <vt:lpstr>Biodīzeļdegviela dīzeļmotoros</vt:lpstr>
      <vt:lpstr>HVO motoros dīzeļmotoros</vt:lpstr>
      <vt:lpstr>Biodegvielu maisījumi ar fosilo dīzeļdegvielu</vt:lpstr>
      <vt:lpstr>Bioetanols</vt:lpstr>
      <vt:lpstr>Bioetanols kā degviela</vt:lpstr>
      <vt:lpstr>Bioetanola degvielu veidi</vt:lpstr>
      <vt:lpstr>E85 degviela</vt:lpstr>
      <vt:lpstr>E5, E10, E20 degviela</vt:lpstr>
      <vt:lpstr>Biogāze</vt:lpstr>
      <vt:lpstr>Biogāze kā degviela</vt:lpstr>
      <vt:lpstr>Biogāze transportlīdzekļos</vt:lpstr>
      <vt:lpstr>Elektroenerģija</vt:lpstr>
      <vt:lpstr>Elektromobiļi</vt:lpstr>
      <vt:lpstr>Elektromobiļu veidi</vt:lpstr>
      <vt:lpstr>Elektromobiļu uzlāde</vt:lpstr>
      <vt:lpstr>Ūdeņradis</vt:lpstr>
      <vt:lpstr>Ūdeņradis transportā</vt:lpstr>
      <vt:lpstr>FCEV automobiļi</vt:lpstr>
      <vt:lpstr>Ūdeņraža uzpilde</vt:lpstr>
      <vt:lpstr>Zemgales reģionā saražotie AER </vt:lpstr>
      <vt:lpstr>Kurināmās koksnes ražošanas dinamika</vt:lpstr>
      <vt:lpstr>Biogāzes un biodīzeļdegvielas ražošana</vt:lpstr>
      <vt:lpstr>Saražotās elektroenerģijas daudzums no AER</vt:lpstr>
      <vt:lpstr>Transports Zemgales reģionā</vt:lpstr>
      <vt:lpstr>Automobiļu sadalījums pēc degvielas veida ZR</vt:lpstr>
      <vt:lpstr>TL vidējais vecums</vt:lpstr>
      <vt:lpstr>TL kopējais nobraukums gadā</vt:lpstr>
      <vt:lpstr>Kopējais degvielas patēriņš ZR</vt:lpstr>
      <vt:lpstr>AER tuvākās perspektīvām transportā</vt:lpstr>
      <vt:lpstr>Atjaunojamā enerģija transportā Zemgales reģionā</vt:lpstr>
      <vt:lpstr>Paldies par uzmanību!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2017-08-31T12:09:21Z</dcterms:created>
  <dcterms:modified xsi:type="dcterms:W3CDTF">2018-02-07T07:36:07Z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TC034605409991</vt:lpwstr>
  </property>
</Properties>
</file>