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56" r:id="rId2"/>
    <p:sldId id="263" r:id="rId3"/>
    <p:sldId id="281" r:id="rId4"/>
    <p:sldId id="279" r:id="rId5"/>
    <p:sldId id="314" r:id="rId6"/>
    <p:sldId id="311" r:id="rId7"/>
    <p:sldId id="275" r:id="rId8"/>
    <p:sldId id="318" r:id="rId9"/>
    <p:sldId id="319" r:id="rId10"/>
    <p:sldId id="317" r:id="rId11"/>
  </p:sldIdLst>
  <p:sldSz cx="9144000" cy="6858000" type="screen4x3"/>
  <p:notesSz cx="6797675" cy="987425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483" autoAdjust="0"/>
  </p:normalViewPr>
  <p:slideViewPr>
    <p:cSldViewPr>
      <p:cViewPr varScale="1">
        <p:scale>
          <a:sx n="106" d="100"/>
          <a:sy n="106" d="100"/>
        </p:scale>
        <p:origin x="1686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4849BFC-4789-4A17-BD65-36CE3B053397}" type="doc">
      <dgm:prSet loTypeId="urn:microsoft.com/office/officeart/2005/8/layout/hList3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el-GR"/>
        </a:p>
      </dgm:t>
    </dgm:pt>
    <dgm:pt modelId="{E2C3420B-A4BC-4317-A52D-58F31CA50B7B}">
      <dgm:prSet phldrT="[Κείμενο]" custT="1"/>
      <dgm:spPr>
        <a:solidFill>
          <a:schemeClr val="accent1">
            <a:lumMod val="60000"/>
            <a:lumOff val="40000"/>
          </a:schemeClr>
        </a:solidFill>
        <a:ln>
          <a:solidFill>
            <a:schemeClr val="tx2">
              <a:lumMod val="75000"/>
            </a:schemeClr>
          </a:solidFill>
        </a:ln>
      </dgm:spPr>
      <dgm:t>
        <a:bodyPr/>
        <a:lstStyle/>
        <a:p>
          <a:r>
            <a:rPr lang="lv-LV" sz="1200" b="1" dirty="0">
              <a:solidFill>
                <a:schemeClr val="tx1"/>
              </a:solidFill>
            </a:rPr>
            <a:t>Lēmumu pieņemšana balstoties uz starpdisciplināru komandu</a:t>
          </a:r>
          <a:endParaRPr lang="el-GR" sz="1200" b="1" dirty="0">
            <a:solidFill>
              <a:schemeClr val="tx1"/>
            </a:solidFill>
          </a:endParaRPr>
        </a:p>
      </dgm:t>
    </dgm:pt>
    <dgm:pt modelId="{03C97DA2-F91C-4F77-9C24-8283CF094BF5}" type="parTrans" cxnId="{F636E7A0-76E9-4E2B-943F-F09E6AE5B2E7}">
      <dgm:prSet/>
      <dgm:spPr/>
      <dgm:t>
        <a:bodyPr/>
        <a:lstStyle/>
        <a:p>
          <a:endParaRPr lang="el-GR" b="1"/>
        </a:p>
      </dgm:t>
    </dgm:pt>
    <dgm:pt modelId="{75A6B8B2-313C-4384-82BB-F7D31AF6FBE1}" type="sibTrans" cxnId="{F636E7A0-76E9-4E2B-943F-F09E6AE5B2E7}">
      <dgm:prSet/>
      <dgm:spPr/>
      <dgm:t>
        <a:bodyPr/>
        <a:lstStyle/>
        <a:p>
          <a:endParaRPr lang="el-GR" b="1"/>
        </a:p>
      </dgm:t>
    </dgm:pt>
    <dgm:pt modelId="{CF321CCF-FCD2-4EF8-AF97-13A4E8CEA83E}">
      <dgm:prSet phldrT="[Κείμενο]" custT="1"/>
      <dgm:spPr/>
      <dgm:t>
        <a:bodyPr/>
        <a:lstStyle/>
        <a:p>
          <a:r>
            <a:rPr lang="lv-LV" sz="1200" b="1" dirty="0"/>
            <a:t>Pilsētu/reģionālā plānošana</a:t>
          </a:r>
          <a:endParaRPr lang="el-GR" sz="1200" b="1" dirty="0"/>
        </a:p>
      </dgm:t>
    </dgm:pt>
    <dgm:pt modelId="{9CE1163F-A085-4416-BC1A-9C8BA160EADD}" type="parTrans" cxnId="{D6BF5C33-3EF3-4AC4-AEE8-B6D6A207A375}">
      <dgm:prSet/>
      <dgm:spPr/>
      <dgm:t>
        <a:bodyPr/>
        <a:lstStyle/>
        <a:p>
          <a:endParaRPr lang="el-GR" b="1"/>
        </a:p>
      </dgm:t>
    </dgm:pt>
    <dgm:pt modelId="{3A0BBDF1-3D85-470D-B487-1B560A3F84CF}" type="sibTrans" cxnId="{D6BF5C33-3EF3-4AC4-AEE8-B6D6A207A375}">
      <dgm:prSet/>
      <dgm:spPr/>
      <dgm:t>
        <a:bodyPr/>
        <a:lstStyle/>
        <a:p>
          <a:endParaRPr lang="el-GR" b="1"/>
        </a:p>
      </dgm:t>
    </dgm:pt>
    <dgm:pt modelId="{817DC3D1-382F-4DF5-8048-E18E9A9A04FC}">
      <dgm:prSet phldrT="[Κείμενο]" custT="1"/>
      <dgm:spPr/>
      <dgm:t>
        <a:bodyPr/>
        <a:lstStyle/>
        <a:p>
          <a:r>
            <a:rPr lang="lv-LV" sz="1200" b="1" dirty="0"/>
            <a:t>Enerģētika</a:t>
          </a:r>
          <a:endParaRPr lang="el-GR" sz="1200" b="1" dirty="0"/>
        </a:p>
      </dgm:t>
    </dgm:pt>
    <dgm:pt modelId="{307C9EB2-06F2-4A67-AB05-D0515325F14B}" type="parTrans" cxnId="{F535DEA7-518E-43EE-A115-A9BDA1DCE252}">
      <dgm:prSet/>
      <dgm:spPr/>
      <dgm:t>
        <a:bodyPr/>
        <a:lstStyle/>
        <a:p>
          <a:endParaRPr lang="el-GR" b="1"/>
        </a:p>
      </dgm:t>
    </dgm:pt>
    <dgm:pt modelId="{CE2EFA34-E0D0-49D4-99F0-5541AA3A41F5}" type="sibTrans" cxnId="{F535DEA7-518E-43EE-A115-A9BDA1DCE252}">
      <dgm:prSet/>
      <dgm:spPr/>
      <dgm:t>
        <a:bodyPr/>
        <a:lstStyle/>
        <a:p>
          <a:endParaRPr lang="el-GR" b="1"/>
        </a:p>
      </dgm:t>
    </dgm:pt>
    <dgm:pt modelId="{D8DAB93C-3C9C-4B1F-ACCC-12736310B057}">
      <dgm:prSet phldrT="[Κείμενο]" custT="1"/>
      <dgm:spPr/>
      <dgm:t>
        <a:bodyPr/>
        <a:lstStyle/>
        <a:p>
          <a:r>
            <a:rPr lang="lv-LV" sz="1200" b="1" dirty="0"/>
            <a:t>Finansējums</a:t>
          </a:r>
          <a:endParaRPr lang="el-GR" sz="1200" b="1" dirty="0"/>
        </a:p>
      </dgm:t>
    </dgm:pt>
    <dgm:pt modelId="{B5D2FC17-0C53-4C18-A26E-75097A476529}" type="parTrans" cxnId="{4307509C-FC37-4D63-AF53-A4DA1D591B40}">
      <dgm:prSet/>
      <dgm:spPr/>
      <dgm:t>
        <a:bodyPr/>
        <a:lstStyle/>
        <a:p>
          <a:endParaRPr lang="el-GR" b="1"/>
        </a:p>
      </dgm:t>
    </dgm:pt>
    <dgm:pt modelId="{F7FC8FE4-B9B0-43AE-ABD2-D336284552AF}" type="sibTrans" cxnId="{4307509C-FC37-4D63-AF53-A4DA1D591B40}">
      <dgm:prSet/>
      <dgm:spPr/>
      <dgm:t>
        <a:bodyPr/>
        <a:lstStyle/>
        <a:p>
          <a:endParaRPr lang="el-GR" b="1"/>
        </a:p>
      </dgm:t>
    </dgm:pt>
    <dgm:pt modelId="{031FAB4C-2B17-4B68-AA07-66B5B87E4655}">
      <dgm:prSet custT="1"/>
      <dgm:spPr/>
      <dgm:t>
        <a:bodyPr/>
        <a:lstStyle/>
        <a:p>
          <a:r>
            <a:rPr lang="lv-LV" sz="1200" b="1" dirty="0"/>
            <a:t>Lēmumu pieņemšanas metodes un pieejas</a:t>
          </a:r>
          <a:endParaRPr lang="el-GR" sz="1200" b="1" dirty="0"/>
        </a:p>
      </dgm:t>
    </dgm:pt>
    <dgm:pt modelId="{F1D446A8-5EEA-4430-8C85-37930D8FF80B}" type="parTrans" cxnId="{6FC9C13F-9A61-496D-9A02-0B7B9530B574}">
      <dgm:prSet/>
      <dgm:spPr/>
      <dgm:t>
        <a:bodyPr/>
        <a:lstStyle/>
        <a:p>
          <a:endParaRPr lang="el-GR" b="1"/>
        </a:p>
      </dgm:t>
    </dgm:pt>
    <dgm:pt modelId="{FAB7DD76-BA3A-4737-B424-C864143446A0}" type="sibTrans" cxnId="{6FC9C13F-9A61-496D-9A02-0B7B9530B574}">
      <dgm:prSet/>
      <dgm:spPr/>
      <dgm:t>
        <a:bodyPr/>
        <a:lstStyle/>
        <a:p>
          <a:endParaRPr lang="el-GR" b="1"/>
        </a:p>
      </dgm:t>
    </dgm:pt>
    <dgm:pt modelId="{61AB497A-4087-4C0F-939D-1FC059E91909}">
      <dgm:prSet custT="1"/>
      <dgm:spPr/>
      <dgm:t>
        <a:bodyPr/>
        <a:lstStyle/>
        <a:p>
          <a:r>
            <a:rPr lang="lv-LV" sz="1200" b="1" dirty="0"/>
            <a:t>Sociāli-ekonomiskā attīstība</a:t>
          </a:r>
          <a:endParaRPr lang="el-GR" sz="1200" b="1" dirty="0"/>
        </a:p>
      </dgm:t>
    </dgm:pt>
    <dgm:pt modelId="{5AC3E818-7D64-4A0D-B918-AE2B121C2CD7}" type="parTrans" cxnId="{C459763D-500D-4AD6-B7A6-1D8507AE65B1}">
      <dgm:prSet/>
      <dgm:spPr/>
      <dgm:t>
        <a:bodyPr/>
        <a:lstStyle/>
        <a:p>
          <a:endParaRPr lang="el-GR" b="1"/>
        </a:p>
      </dgm:t>
    </dgm:pt>
    <dgm:pt modelId="{4C7E2998-B344-4057-98FF-A089BF904EB6}" type="sibTrans" cxnId="{C459763D-500D-4AD6-B7A6-1D8507AE65B1}">
      <dgm:prSet/>
      <dgm:spPr/>
      <dgm:t>
        <a:bodyPr/>
        <a:lstStyle/>
        <a:p>
          <a:endParaRPr lang="el-GR" b="1"/>
        </a:p>
      </dgm:t>
    </dgm:pt>
    <dgm:pt modelId="{AF1BC664-9B00-4283-97B2-6B7E2470C34C}" type="pres">
      <dgm:prSet presAssocID="{34849BFC-4789-4A17-BD65-36CE3B053397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lv-LV"/>
        </a:p>
      </dgm:t>
    </dgm:pt>
    <dgm:pt modelId="{31149585-4A24-4C5A-9A7E-40D53BC1A20A}" type="pres">
      <dgm:prSet presAssocID="{E2C3420B-A4BC-4317-A52D-58F31CA50B7B}" presName="roof" presStyleLbl="dkBgShp" presStyleIdx="0" presStyleCnt="2"/>
      <dgm:spPr/>
      <dgm:t>
        <a:bodyPr/>
        <a:lstStyle/>
        <a:p>
          <a:endParaRPr lang="lv-LV"/>
        </a:p>
      </dgm:t>
    </dgm:pt>
    <dgm:pt modelId="{98F574DB-F70E-42BE-B502-44076B8A352D}" type="pres">
      <dgm:prSet presAssocID="{E2C3420B-A4BC-4317-A52D-58F31CA50B7B}" presName="pillars" presStyleCnt="0"/>
      <dgm:spPr/>
    </dgm:pt>
    <dgm:pt modelId="{3FDD5337-0C10-4248-848B-998610F59490}" type="pres">
      <dgm:prSet presAssocID="{E2C3420B-A4BC-4317-A52D-58F31CA50B7B}" presName="pillar1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lv-LV"/>
        </a:p>
      </dgm:t>
    </dgm:pt>
    <dgm:pt modelId="{F2F07EEC-51E9-4433-BDCB-CD650AB6089F}" type="pres">
      <dgm:prSet presAssocID="{817DC3D1-382F-4DF5-8048-E18E9A9A04FC}" presName="pillarX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lv-LV"/>
        </a:p>
      </dgm:t>
    </dgm:pt>
    <dgm:pt modelId="{8C54860E-89E4-4B2A-BC14-0B0256E020C6}" type="pres">
      <dgm:prSet presAssocID="{D8DAB93C-3C9C-4B1F-ACCC-12736310B057}" presName="pillarX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lv-LV"/>
        </a:p>
      </dgm:t>
    </dgm:pt>
    <dgm:pt modelId="{EA021FE8-3F6E-4269-B1E5-31D32F2956B8}" type="pres">
      <dgm:prSet presAssocID="{031FAB4C-2B17-4B68-AA07-66B5B87E4655}" presName="pillarX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lv-LV"/>
        </a:p>
      </dgm:t>
    </dgm:pt>
    <dgm:pt modelId="{5A3351F0-F49B-4AB4-A585-F4545EAA98B2}" type="pres">
      <dgm:prSet presAssocID="{61AB497A-4087-4C0F-939D-1FC059E91909}" presName="pillarX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lv-LV"/>
        </a:p>
      </dgm:t>
    </dgm:pt>
    <dgm:pt modelId="{A525BC8E-34B5-4626-AD71-22B4BC0CCEFB}" type="pres">
      <dgm:prSet presAssocID="{E2C3420B-A4BC-4317-A52D-58F31CA50B7B}" presName="base" presStyleLbl="dkBgShp" presStyleIdx="1" presStyleCnt="2" custFlipVert="1" custLinFactNeighborX="1398" custLinFactNeighborY="15966"/>
      <dgm:spPr>
        <a:solidFill>
          <a:schemeClr val="tx2">
            <a:lumMod val="40000"/>
            <a:lumOff val="60000"/>
          </a:schemeClr>
        </a:solidFill>
        <a:ln>
          <a:solidFill>
            <a:srgbClr val="7030A0"/>
          </a:solidFill>
        </a:ln>
      </dgm:spPr>
    </dgm:pt>
  </dgm:ptLst>
  <dgm:cxnLst>
    <dgm:cxn modelId="{B923C189-D489-4301-A698-BD37D0AF6FE1}" type="presOf" srcId="{34849BFC-4789-4A17-BD65-36CE3B053397}" destId="{AF1BC664-9B00-4283-97B2-6B7E2470C34C}" srcOrd="0" destOrd="0" presId="urn:microsoft.com/office/officeart/2005/8/layout/hList3"/>
    <dgm:cxn modelId="{4307509C-FC37-4D63-AF53-A4DA1D591B40}" srcId="{E2C3420B-A4BC-4317-A52D-58F31CA50B7B}" destId="{D8DAB93C-3C9C-4B1F-ACCC-12736310B057}" srcOrd="2" destOrd="0" parTransId="{B5D2FC17-0C53-4C18-A26E-75097A476529}" sibTransId="{F7FC8FE4-B9B0-43AE-ABD2-D336284552AF}"/>
    <dgm:cxn modelId="{7AEE844F-1727-4DF4-ACC7-5770C69CC3F1}" type="presOf" srcId="{CF321CCF-FCD2-4EF8-AF97-13A4E8CEA83E}" destId="{3FDD5337-0C10-4248-848B-998610F59490}" srcOrd="0" destOrd="0" presId="urn:microsoft.com/office/officeart/2005/8/layout/hList3"/>
    <dgm:cxn modelId="{F636E7A0-76E9-4E2B-943F-F09E6AE5B2E7}" srcId="{34849BFC-4789-4A17-BD65-36CE3B053397}" destId="{E2C3420B-A4BC-4317-A52D-58F31CA50B7B}" srcOrd="0" destOrd="0" parTransId="{03C97DA2-F91C-4F77-9C24-8283CF094BF5}" sibTransId="{75A6B8B2-313C-4384-82BB-F7D31AF6FBE1}"/>
    <dgm:cxn modelId="{BD2AEDCC-A150-49BF-AC5D-36512484C821}" type="presOf" srcId="{D8DAB93C-3C9C-4B1F-ACCC-12736310B057}" destId="{8C54860E-89E4-4B2A-BC14-0B0256E020C6}" srcOrd="0" destOrd="0" presId="urn:microsoft.com/office/officeart/2005/8/layout/hList3"/>
    <dgm:cxn modelId="{6FC9C13F-9A61-496D-9A02-0B7B9530B574}" srcId="{E2C3420B-A4BC-4317-A52D-58F31CA50B7B}" destId="{031FAB4C-2B17-4B68-AA07-66B5B87E4655}" srcOrd="3" destOrd="0" parTransId="{F1D446A8-5EEA-4430-8C85-37930D8FF80B}" sibTransId="{FAB7DD76-BA3A-4737-B424-C864143446A0}"/>
    <dgm:cxn modelId="{9079B292-5F4E-4D36-9350-77C2C0B4329D}" type="presOf" srcId="{61AB497A-4087-4C0F-939D-1FC059E91909}" destId="{5A3351F0-F49B-4AB4-A585-F4545EAA98B2}" srcOrd="0" destOrd="0" presId="urn:microsoft.com/office/officeart/2005/8/layout/hList3"/>
    <dgm:cxn modelId="{9356A0BE-9CBA-4767-90B8-D206029E07EE}" type="presOf" srcId="{031FAB4C-2B17-4B68-AA07-66B5B87E4655}" destId="{EA021FE8-3F6E-4269-B1E5-31D32F2956B8}" srcOrd="0" destOrd="0" presId="urn:microsoft.com/office/officeart/2005/8/layout/hList3"/>
    <dgm:cxn modelId="{339C62B5-6595-47D5-81F4-673DFF21223A}" type="presOf" srcId="{E2C3420B-A4BC-4317-A52D-58F31CA50B7B}" destId="{31149585-4A24-4C5A-9A7E-40D53BC1A20A}" srcOrd="0" destOrd="0" presId="urn:microsoft.com/office/officeart/2005/8/layout/hList3"/>
    <dgm:cxn modelId="{C459763D-500D-4AD6-B7A6-1D8507AE65B1}" srcId="{E2C3420B-A4BC-4317-A52D-58F31CA50B7B}" destId="{61AB497A-4087-4C0F-939D-1FC059E91909}" srcOrd="4" destOrd="0" parTransId="{5AC3E818-7D64-4A0D-B918-AE2B121C2CD7}" sibTransId="{4C7E2998-B344-4057-98FF-A089BF904EB6}"/>
    <dgm:cxn modelId="{0CAD909B-60A6-4A7B-8074-9809C6CC2458}" type="presOf" srcId="{817DC3D1-382F-4DF5-8048-E18E9A9A04FC}" destId="{F2F07EEC-51E9-4433-BDCB-CD650AB6089F}" srcOrd="0" destOrd="0" presId="urn:microsoft.com/office/officeart/2005/8/layout/hList3"/>
    <dgm:cxn modelId="{D6BF5C33-3EF3-4AC4-AEE8-B6D6A207A375}" srcId="{E2C3420B-A4BC-4317-A52D-58F31CA50B7B}" destId="{CF321CCF-FCD2-4EF8-AF97-13A4E8CEA83E}" srcOrd="0" destOrd="0" parTransId="{9CE1163F-A085-4416-BC1A-9C8BA160EADD}" sibTransId="{3A0BBDF1-3D85-470D-B487-1B560A3F84CF}"/>
    <dgm:cxn modelId="{F535DEA7-518E-43EE-A115-A9BDA1DCE252}" srcId="{E2C3420B-A4BC-4317-A52D-58F31CA50B7B}" destId="{817DC3D1-382F-4DF5-8048-E18E9A9A04FC}" srcOrd="1" destOrd="0" parTransId="{307C9EB2-06F2-4A67-AB05-D0515325F14B}" sibTransId="{CE2EFA34-E0D0-49D4-99F0-5541AA3A41F5}"/>
    <dgm:cxn modelId="{0F69BA48-EEFC-4658-889E-635DFD9999BF}" type="presParOf" srcId="{AF1BC664-9B00-4283-97B2-6B7E2470C34C}" destId="{31149585-4A24-4C5A-9A7E-40D53BC1A20A}" srcOrd="0" destOrd="0" presId="urn:microsoft.com/office/officeart/2005/8/layout/hList3"/>
    <dgm:cxn modelId="{EA32D31D-8ABF-4980-981F-2F8DEE4E9D64}" type="presParOf" srcId="{AF1BC664-9B00-4283-97B2-6B7E2470C34C}" destId="{98F574DB-F70E-42BE-B502-44076B8A352D}" srcOrd="1" destOrd="0" presId="urn:microsoft.com/office/officeart/2005/8/layout/hList3"/>
    <dgm:cxn modelId="{5EDD0550-0AF1-40DA-A18A-108A46257849}" type="presParOf" srcId="{98F574DB-F70E-42BE-B502-44076B8A352D}" destId="{3FDD5337-0C10-4248-848B-998610F59490}" srcOrd="0" destOrd="0" presId="urn:microsoft.com/office/officeart/2005/8/layout/hList3"/>
    <dgm:cxn modelId="{1F73CB3B-3D78-485A-BE55-3802177407B7}" type="presParOf" srcId="{98F574DB-F70E-42BE-B502-44076B8A352D}" destId="{F2F07EEC-51E9-4433-BDCB-CD650AB6089F}" srcOrd="1" destOrd="0" presId="urn:microsoft.com/office/officeart/2005/8/layout/hList3"/>
    <dgm:cxn modelId="{6C45BF5A-7EE4-4AF6-B592-4605F0C8FF96}" type="presParOf" srcId="{98F574DB-F70E-42BE-B502-44076B8A352D}" destId="{8C54860E-89E4-4B2A-BC14-0B0256E020C6}" srcOrd="2" destOrd="0" presId="urn:microsoft.com/office/officeart/2005/8/layout/hList3"/>
    <dgm:cxn modelId="{AB669E0E-6B6E-46D2-9583-D4E1921EEDF5}" type="presParOf" srcId="{98F574DB-F70E-42BE-B502-44076B8A352D}" destId="{EA021FE8-3F6E-4269-B1E5-31D32F2956B8}" srcOrd="3" destOrd="0" presId="urn:microsoft.com/office/officeart/2005/8/layout/hList3"/>
    <dgm:cxn modelId="{BF0D88F7-2FC7-4738-9125-54E4F10A5FB1}" type="presParOf" srcId="{98F574DB-F70E-42BE-B502-44076B8A352D}" destId="{5A3351F0-F49B-4AB4-A585-F4545EAA98B2}" srcOrd="4" destOrd="0" presId="urn:microsoft.com/office/officeart/2005/8/layout/hList3"/>
    <dgm:cxn modelId="{1E661822-701F-4178-A94F-87858671120D}" type="presParOf" srcId="{AF1BC664-9B00-4283-97B2-6B7E2470C34C}" destId="{A525BC8E-34B5-4626-AD71-22B4BC0CCEFB}" srcOrd="2" destOrd="0" presId="urn:microsoft.com/office/officeart/2005/8/layout/h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1149585-4A24-4C5A-9A7E-40D53BC1A20A}">
      <dsp:nvSpPr>
        <dsp:cNvPr id="0" name=""/>
        <dsp:cNvSpPr/>
      </dsp:nvSpPr>
      <dsp:spPr>
        <a:xfrm>
          <a:off x="0" y="0"/>
          <a:ext cx="8534913" cy="367240"/>
        </a:xfrm>
        <a:prstGeom prst="rect">
          <a:avLst/>
        </a:prstGeom>
        <a:solidFill>
          <a:schemeClr val="accent1">
            <a:lumMod val="60000"/>
            <a:lumOff val="40000"/>
          </a:schemeClr>
        </a:solidFill>
        <a:ln>
          <a:solidFill>
            <a:schemeClr val="tx2">
              <a:lumMod val="75000"/>
            </a:schemeClr>
          </a:solidFill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1200" b="1" kern="1200" dirty="0">
              <a:solidFill>
                <a:schemeClr val="tx1"/>
              </a:solidFill>
            </a:rPr>
            <a:t>Lēmumu pieņemšana balstoties uz starpdisciplināru komandu</a:t>
          </a:r>
          <a:endParaRPr lang="el-GR" sz="1200" b="1" kern="1200" dirty="0">
            <a:solidFill>
              <a:schemeClr val="tx1"/>
            </a:solidFill>
          </a:endParaRPr>
        </a:p>
      </dsp:txBody>
      <dsp:txXfrm>
        <a:off x="0" y="0"/>
        <a:ext cx="8534913" cy="367240"/>
      </dsp:txXfrm>
    </dsp:sp>
    <dsp:sp modelId="{3FDD5337-0C10-4248-848B-998610F59490}">
      <dsp:nvSpPr>
        <dsp:cNvPr id="0" name=""/>
        <dsp:cNvSpPr/>
      </dsp:nvSpPr>
      <dsp:spPr>
        <a:xfrm>
          <a:off x="1041" y="367240"/>
          <a:ext cx="1706565" cy="771205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1200" b="1" kern="1200" dirty="0"/>
            <a:t>Pilsētu/reģionālā plānošana</a:t>
          </a:r>
          <a:endParaRPr lang="el-GR" sz="1200" b="1" kern="1200" dirty="0"/>
        </a:p>
      </dsp:txBody>
      <dsp:txXfrm>
        <a:off x="1041" y="367240"/>
        <a:ext cx="1706565" cy="771205"/>
      </dsp:txXfrm>
    </dsp:sp>
    <dsp:sp modelId="{F2F07EEC-51E9-4433-BDCB-CD650AB6089F}">
      <dsp:nvSpPr>
        <dsp:cNvPr id="0" name=""/>
        <dsp:cNvSpPr/>
      </dsp:nvSpPr>
      <dsp:spPr>
        <a:xfrm>
          <a:off x="1707607" y="367240"/>
          <a:ext cx="1706565" cy="771205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1200" b="1" kern="1200" dirty="0"/>
            <a:t>Enerģētika</a:t>
          </a:r>
          <a:endParaRPr lang="el-GR" sz="1200" b="1" kern="1200" dirty="0"/>
        </a:p>
      </dsp:txBody>
      <dsp:txXfrm>
        <a:off x="1707607" y="367240"/>
        <a:ext cx="1706565" cy="771205"/>
      </dsp:txXfrm>
    </dsp:sp>
    <dsp:sp modelId="{8C54860E-89E4-4B2A-BC14-0B0256E020C6}">
      <dsp:nvSpPr>
        <dsp:cNvPr id="0" name=""/>
        <dsp:cNvSpPr/>
      </dsp:nvSpPr>
      <dsp:spPr>
        <a:xfrm>
          <a:off x="3414173" y="367240"/>
          <a:ext cx="1706565" cy="771205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1200" b="1" kern="1200" dirty="0"/>
            <a:t>Finansējums</a:t>
          </a:r>
          <a:endParaRPr lang="el-GR" sz="1200" b="1" kern="1200" dirty="0"/>
        </a:p>
      </dsp:txBody>
      <dsp:txXfrm>
        <a:off x="3414173" y="367240"/>
        <a:ext cx="1706565" cy="771205"/>
      </dsp:txXfrm>
    </dsp:sp>
    <dsp:sp modelId="{EA021FE8-3F6E-4269-B1E5-31D32F2956B8}">
      <dsp:nvSpPr>
        <dsp:cNvPr id="0" name=""/>
        <dsp:cNvSpPr/>
      </dsp:nvSpPr>
      <dsp:spPr>
        <a:xfrm>
          <a:off x="5120739" y="367240"/>
          <a:ext cx="1706565" cy="771205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1200" b="1" kern="1200" dirty="0"/>
            <a:t>Lēmumu pieņemšanas metodes un pieejas</a:t>
          </a:r>
          <a:endParaRPr lang="el-GR" sz="1200" b="1" kern="1200" dirty="0"/>
        </a:p>
      </dsp:txBody>
      <dsp:txXfrm>
        <a:off x="5120739" y="367240"/>
        <a:ext cx="1706565" cy="771205"/>
      </dsp:txXfrm>
    </dsp:sp>
    <dsp:sp modelId="{5A3351F0-F49B-4AB4-A585-F4545EAA98B2}">
      <dsp:nvSpPr>
        <dsp:cNvPr id="0" name=""/>
        <dsp:cNvSpPr/>
      </dsp:nvSpPr>
      <dsp:spPr>
        <a:xfrm>
          <a:off x="6827305" y="367240"/>
          <a:ext cx="1706565" cy="771205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1200" b="1" kern="1200" dirty="0"/>
            <a:t>Sociāli-ekonomiskā attīstība</a:t>
          </a:r>
          <a:endParaRPr lang="el-GR" sz="1200" b="1" kern="1200" dirty="0"/>
        </a:p>
      </dsp:txBody>
      <dsp:txXfrm>
        <a:off x="6827305" y="367240"/>
        <a:ext cx="1706565" cy="771205"/>
      </dsp:txXfrm>
    </dsp:sp>
    <dsp:sp modelId="{A525BC8E-34B5-4626-AD71-22B4BC0CCEFB}">
      <dsp:nvSpPr>
        <dsp:cNvPr id="0" name=""/>
        <dsp:cNvSpPr/>
      </dsp:nvSpPr>
      <dsp:spPr>
        <a:xfrm flipV="1">
          <a:off x="0" y="1138446"/>
          <a:ext cx="8534913" cy="85689"/>
        </a:xfrm>
        <a:prstGeom prst="rect">
          <a:avLst/>
        </a:prstGeom>
        <a:solidFill>
          <a:schemeClr val="tx2">
            <a:lumMod val="40000"/>
            <a:lumOff val="60000"/>
          </a:schemeClr>
        </a:solidFill>
        <a:ln>
          <a:solidFill>
            <a:srgbClr val="7030A0"/>
          </a:solidFill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3">
  <dgm:title val=""/>
  <dgm:desc val=""/>
  <dgm:catLst>
    <dgm:cat type="list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5" srcId="0" destId="1" srcOrd="0" destOrd="0"/>
        <dgm:cxn modelId="6" srcId="1" destId="2" srcOrd="0" destOrd="0"/>
        <dgm:cxn modelId="7" srcId="1" destId="3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6" srcId="0" destId="1" srcOrd="0" destOrd="0"/>
        <dgm:cxn modelId="7" srcId="1" destId="2" srcOrd="0" destOrd="0"/>
        <dgm:cxn modelId="8" srcId="1" destId="3" srcOrd="1" destOrd="0"/>
        <dgm:cxn modelId="9" srcId="1" destId="4" srcOrd="2" destOrd="0"/>
        <dgm:cxn modelId="10" srcId="1" destId="5" srcOrd="3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roof" refType="w"/>
      <dgm:constr type="h" for="ch" forName="roof" refType="h" fact="0.3"/>
      <dgm:constr type="primFontSz" for="ch" forName="roof" val="65"/>
      <dgm:constr type="w" for="ch" forName="pillars" refType="w"/>
      <dgm:constr type="h" for="ch" forName="pillars" refType="h" fact="0.63"/>
      <dgm:constr type="t" for="ch" forName="pillars" refType="h" fact="0.3"/>
      <dgm:constr type="primFontSz" for="des" forName="pillar1" val="65"/>
      <dgm:constr type="primFontSz" for="des" forName="pillarX" refType="primFontSz" refFor="des" refForName="pillar1" op="equ"/>
      <dgm:constr type="w" for="ch" forName="base" refType="w"/>
      <dgm:constr type="h" for="ch" forName="base" refType="h" fact="0.07"/>
      <dgm:constr type="t" for="ch" forName="base" refType="h" fact="0.93"/>
    </dgm:constrLst>
    <dgm:ruleLst/>
    <dgm:forEach name="Name0" axis="ch" ptType="node" cnt="1">
      <dgm:layoutNode name="roof" styleLbl="dkBgShp">
        <dgm:alg type="tx"/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pillars" styleLbl="node1">
        <dgm:choose name="Name1">
          <dgm:if name="Name2" func="var" arg="dir" op="equ" val="norm">
            <dgm:alg type="lin">
              <dgm:param type="linDir" val="fromL"/>
            </dgm:alg>
          </dgm:if>
          <dgm:else name="Name3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illar1" refType="w"/>
          <dgm:constr type="h" for="ch" forName="pillar1" refType="h"/>
          <dgm:constr type="w" for="ch" forName="pillarX" refType="w"/>
          <dgm:constr type="h" for="ch" forName="pillarX" refType="h"/>
        </dgm:constrLst>
        <dgm:ruleLst/>
        <dgm:layoutNode name="pillar1" styleLbl="node1">
          <dgm:varLst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forEach name="Name4" axis="ch" ptType="node" st="2">
          <dgm:layoutNode name="pillarX" styleLbl="node1">
            <dgm:varLst>
              <dgm:bulletEnabled val="1"/>
            </dgm:varLst>
            <dgm:alg type="tx"/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forEach>
      </dgm:layoutNode>
      <dgm:layoutNode name="base" styleLbl="dkBgShp">
        <dgm:alg type="sp"/>
        <dgm:shape xmlns:r="http://schemas.openxmlformats.org/officeDocument/2006/relationships" type="rect" r:blip="">
          <dgm:adjLst/>
        </dgm:shape>
        <dgm:presOf/>
        <dgm:constrLst/>
        <dgm:ruleLst/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5659" cy="493713"/>
          </a:xfrm>
          <a:prstGeom prst="rect">
            <a:avLst/>
          </a:prstGeom>
        </p:spPr>
        <p:txBody>
          <a:bodyPr vert="horz" lIns="91140" tIns="45570" rIns="91140" bIns="4557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quarter" idx="1"/>
          </p:nvPr>
        </p:nvSpPr>
        <p:spPr>
          <a:xfrm>
            <a:off x="3850444" y="1"/>
            <a:ext cx="2945659" cy="493713"/>
          </a:xfrm>
          <a:prstGeom prst="rect">
            <a:avLst/>
          </a:prstGeom>
        </p:spPr>
        <p:txBody>
          <a:bodyPr vert="horz" lIns="91140" tIns="45570" rIns="91140" bIns="45570" rtlCol="0"/>
          <a:lstStyle>
            <a:lvl1pPr algn="r">
              <a:defRPr sz="1200"/>
            </a:lvl1pPr>
          </a:lstStyle>
          <a:p>
            <a:fld id="{607EBF0C-F506-42E9-9290-EC666221AAE9}" type="datetimeFigureOut">
              <a:rPr lang="es-ES" smtClean="0"/>
              <a:pPr/>
              <a:t>13/06/2018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2"/>
          </p:nvPr>
        </p:nvSpPr>
        <p:spPr>
          <a:xfrm>
            <a:off x="1" y="9378824"/>
            <a:ext cx="2945659" cy="493713"/>
          </a:xfrm>
          <a:prstGeom prst="rect">
            <a:avLst/>
          </a:prstGeom>
        </p:spPr>
        <p:txBody>
          <a:bodyPr vert="horz" lIns="91140" tIns="45570" rIns="91140" bIns="4557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3"/>
          </p:nvPr>
        </p:nvSpPr>
        <p:spPr>
          <a:xfrm>
            <a:off x="3850444" y="9378824"/>
            <a:ext cx="2945659" cy="493713"/>
          </a:xfrm>
          <a:prstGeom prst="rect">
            <a:avLst/>
          </a:prstGeom>
        </p:spPr>
        <p:txBody>
          <a:bodyPr vert="horz" lIns="91140" tIns="45570" rIns="91140" bIns="45570" rtlCol="0" anchor="b"/>
          <a:lstStyle>
            <a:lvl1pPr algn="r">
              <a:defRPr sz="1200"/>
            </a:lvl1pPr>
          </a:lstStyle>
          <a:p>
            <a:fld id="{2354FE4A-291F-45F0-952E-4C02F4433C24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7630658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5659" cy="493713"/>
          </a:xfrm>
          <a:prstGeom prst="rect">
            <a:avLst/>
          </a:prstGeom>
        </p:spPr>
        <p:txBody>
          <a:bodyPr vert="horz" lIns="91140" tIns="45570" rIns="91140" bIns="4557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50444" y="1"/>
            <a:ext cx="2945659" cy="493713"/>
          </a:xfrm>
          <a:prstGeom prst="rect">
            <a:avLst/>
          </a:prstGeom>
        </p:spPr>
        <p:txBody>
          <a:bodyPr vert="horz" lIns="91140" tIns="45570" rIns="91140" bIns="45570" rtlCol="0"/>
          <a:lstStyle>
            <a:lvl1pPr algn="r">
              <a:defRPr sz="1200"/>
            </a:lvl1pPr>
          </a:lstStyle>
          <a:p>
            <a:fld id="{D0DA9D42-3A77-488C-A499-D687E4142708}" type="datetimeFigureOut">
              <a:rPr lang="es-ES" smtClean="0"/>
              <a:pPr/>
              <a:t>13/06/2018</a:t>
            </a:fld>
            <a:endParaRPr lang="es-E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950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140" tIns="45570" rIns="91140" bIns="45570" rtlCol="0" anchor="ctr"/>
          <a:lstStyle/>
          <a:p>
            <a:endParaRPr lang="es-ES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79768" y="4690270"/>
            <a:ext cx="5438140" cy="4443412"/>
          </a:xfrm>
          <a:prstGeom prst="rect">
            <a:avLst/>
          </a:prstGeom>
        </p:spPr>
        <p:txBody>
          <a:bodyPr vert="horz" lIns="91140" tIns="45570" rIns="91140" bIns="45570" rtlCol="0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1" y="9378824"/>
            <a:ext cx="2945659" cy="493713"/>
          </a:xfrm>
          <a:prstGeom prst="rect">
            <a:avLst/>
          </a:prstGeom>
        </p:spPr>
        <p:txBody>
          <a:bodyPr vert="horz" lIns="91140" tIns="45570" rIns="91140" bIns="4557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50444" y="9378824"/>
            <a:ext cx="2945659" cy="493713"/>
          </a:xfrm>
          <a:prstGeom prst="rect">
            <a:avLst/>
          </a:prstGeom>
        </p:spPr>
        <p:txBody>
          <a:bodyPr vert="horz" lIns="91140" tIns="45570" rIns="91140" bIns="45570" rtlCol="0" anchor="b"/>
          <a:lstStyle>
            <a:lvl1pPr algn="r">
              <a:defRPr sz="1200"/>
            </a:lvl1pPr>
          </a:lstStyle>
          <a:p>
            <a:fld id="{2AD4C726-93E3-49C7-B26F-8DB5AAEE7FB7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3568104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13/06/2018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13/06/2018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13/06/2018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6 Imagen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3518" y="42723"/>
            <a:ext cx="1554986" cy="472401"/>
          </a:xfrm>
          <a:prstGeom prst="rect">
            <a:avLst/>
          </a:prstGeom>
        </p:spPr>
      </p:pic>
      <p:cxnSp>
        <p:nvCxnSpPr>
          <p:cNvPr id="8" name="7 Conector recto"/>
          <p:cNvCxnSpPr/>
          <p:nvPr userDrawn="1"/>
        </p:nvCxnSpPr>
        <p:spPr>
          <a:xfrm flipH="1">
            <a:off x="0" y="557069"/>
            <a:ext cx="9144000" cy="0"/>
          </a:xfrm>
          <a:prstGeom prst="line">
            <a:avLst/>
          </a:prstGeom>
          <a:ln w="190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13/06/2018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13/06/2018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13/06/2018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13/06/2018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13/06/2018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13/06/2018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13/06/2018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13/06/2018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dirty="0"/>
              <a:t>Haga clic para modificar el estilo de título del patrón</a:t>
            </a:r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847CFC-816F-41D0-AAC0-9BF4FEBC753E}" type="datetimeFigureOut">
              <a:rPr lang="es-ES" smtClean="0"/>
              <a:pPr/>
              <a:t>13/06/2018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2FADFE-3B8F-471C-ABF0-DBC7717ECBBC}" type="slidenum">
              <a:rPr lang="es-ES" smtClean="0"/>
              <a:pPr/>
              <a:t>‹#›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hyperlink" Target="http://www.intenssspa.eu/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magen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82097" y="5166319"/>
            <a:ext cx="1579806" cy="1493072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8070" y="5242128"/>
            <a:ext cx="1152128" cy="13601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68760"/>
            <a:ext cx="7772400" cy="3312368"/>
          </a:xfrm>
        </p:spPr>
        <p:txBody>
          <a:bodyPr>
            <a:normAutofit/>
          </a:bodyPr>
          <a:lstStyle/>
          <a:p>
            <a:r>
              <a:rPr lang="lv-LV" dirty="0"/>
              <a:t>Informācija par projektu INTENSSS-PA</a:t>
            </a:r>
            <a:br>
              <a:rPr lang="lv-LV" dirty="0"/>
            </a:br>
            <a:r>
              <a:rPr lang="lv-LV" dirty="0"/>
              <a:t/>
            </a:r>
            <a:br>
              <a:rPr lang="lv-LV" dirty="0"/>
            </a:br>
            <a:r>
              <a:rPr lang="lv-LV" sz="2000" dirty="0"/>
              <a:t>Daina Indriksone, «Baltijas Vides Forums»</a:t>
            </a:r>
            <a:br>
              <a:rPr lang="lv-LV" sz="2000" dirty="0"/>
            </a:br>
            <a:r>
              <a:rPr lang="lv-LV" sz="2000" dirty="0"/>
              <a:t/>
            </a:r>
            <a:br>
              <a:rPr lang="lv-LV" sz="2000" dirty="0"/>
            </a:br>
            <a:r>
              <a:rPr lang="lv-LV" sz="1800" i="1" dirty="0"/>
              <a:t>Reģionālā info diena</a:t>
            </a:r>
            <a:br>
              <a:rPr lang="lv-LV" sz="1800" i="1" dirty="0"/>
            </a:br>
            <a:r>
              <a:rPr lang="lv-LV" sz="1800" i="1" dirty="0" smtClean="0"/>
              <a:t>201</a:t>
            </a:r>
            <a:r>
              <a:rPr lang="en-US" sz="1800" i="1" dirty="0" smtClean="0"/>
              <a:t>8</a:t>
            </a:r>
            <a:r>
              <a:rPr lang="lv-LV" sz="1800" i="1" dirty="0" smtClean="0"/>
              <a:t>.</a:t>
            </a:r>
            <a:r>
              <a:rPr lang="en-US" sz="1800" i="1" dirty="0" err="1" smtClean="0"/>
              <a:t>gada</a:t>
            </a:r>
            <a:r>
              <a:rPr lang="en-US" sz="1800" i="1" dirty="0" smtClean="0"/>
              <a:t> j</a:t>
            </a:r>
            <a:r>
              <a:rPr lang="lv-LV" sz="1800" i="1" dirty="0" smtClean="0"/>
              <a:t>ū</a:t>
            </a:r>
            <a:r>
              <a:rPr lang="en-US" sz="1800" i="1" dirty="0" err="1" smtClean="0"/>
              <a:t>nijs</a:t>
            </a:r>
            <a:endParaRPr lang="en-GB" altLang="lv-LV" sz="1800" i="1" dirty="0"/>
          </a:p>
        </p:txBody>
      </p:sp>
      <p:pic>
        <p:nvPicPr>
          <p:cNvPr id="5" name="Picture 3">
            <a:extLst>
              <a:ext uri="{FF2B5EF4-FFF2-40B4-BE49-F238E27FC236}">
                <a16:creationId xmlns:a16="http://schemas.microsoft.com/office/drawing/2014/main" xmlns="" id="{1F4A504F-CA4C-488D-8DC8-BC8F11DCD40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81695" y="5389641"/>
            <a:ext cx="1585466" cy="10651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4608117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1435E537-BB46-4A05-B3D6-B7554911BB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dirty="0"/>
              <a:t>Galvenie projekta rezultāti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50B032E3-60CF-4881-843A-22F435813FA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5536" y="1268760"/>
            <a:ext cx="8229600" cy="4525963"/>
          </a:xfrm>
        </p:spPr>
        <p:txBody>
          <a:bodyPr>
            <a:normAutofit fontScale="77500" lnSpcReduction="20000"/>
          </a:bodyPr>
          <a:lstStyle/>
          <a:p>
            <a:r>
              <a:rPr lang="lv-LV" dirty="0"/>
              <a:t>Sadarbības tīkls starp septiņām Reģionālajām darba grupām (RLL), kuras nodrošinās inovatīvu pieeju un iesaistīto pušu līdzdarbošanos enerģētikas plānošanā</a:t>
            </a:r>
          </a:p>
          <a:p>
            <a:r>
              <a:rPr lang="lv-LV" dirty="0"/>
              <a:t>Izmantota sistemātiska pieeja ieskaitīto pušu sadarbības nodrošināšanai</a:t>
            </a:r>
            <a:endParaRPr lang="en-US" dirty="0"/>
          </a:p>
          <a:p>
            <a:r>
              <a:rPr lang="lv-LV" dirty="0"/>
              <a:t>Izveidots integrētas ilgtspējīgas enerģētikas plānošanas koncepts, ietverot enerģētikas un telpiskās plānošanas, kā arī sociāli-ekonomiskos aspektus</a:t>
            </a:r>
            <a:endParaRPr lang="en-US" dirty="0"/>
          </a:p>
          <a:p>
            <a:r>
              <a:rPr lang="lv-LV" dirty="0"/>
              <a:t>Integrētas ilgtspējīgas enerģētikas plānošanas aktualizēšana atbilstoši konkrētiem vietējiem apstākļiem</a:t>
            </a:r>
          </a:p>
          <a:p>
            <a:r>
              <a:rPr lang="lv-LV" dirty="0"/>
              <a:t>Lēmumu pieņēmēju līmeņa iesaistīšana plānošanā, lai integrētu rezultātus politikas dokumentos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60310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7">
            <a:extLst>
              <a:ext uri="{FF2B5EF4-FFF2-40B4-BE49-F238E27FC236}">
                <a16:creationId xmlns:a16="http://schemas.microsoft.com/office/drawing/2014/main" xmlns="" id="{1F0FE4D1-A980-44E4-AEB7-90EFB489CC4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06400" y="620688"/>
            <a:ext cx="8280400" cy="5904656"/>
          </a:xfrm>
        </p:spPr>
        <p:txBody>
          <a:bodyPr>
            <a:normAutofit/>
          </a:bodyPr>
          <a:lstStyle/>
          <a:p>
            <a:pPr marL="0" indent="0" algn="ctr">
              <a:buFontTx/>
              <a:buNone/>
            </a:pPr>
            <a:r>
              <a:rPr lang="lv-LV" altLang="lv-LV" sz="2000" b="1" dirty="0"/>
              <a:t>Horizonts2020 projekts</a:t>
            </a:r>
          </a:p>
          <a:p>
            <a:pPr marL="0" indent="0" algn="ctr">
              <a:buFontTx/>
              <a:buNone/>
            </a:pPr>
            <a:r>
              <a:rPr lang="lv-LV" altLang="lv-LV" sz="2000" b="1" dirty="0"/>
              <a:t>«Sistemātiska pieeja sabiedrisko institūciju apmācībai par enerģētisko, telpisko un sociālekonomisko ilgtspēju»</a:t>
            </a:r>
          </a:p>
          <a:p>
            <a:pPr marL="0" indent="0" algn="ctr">
              <a:buFontTx/>
              <a:buNone/>
            </a:pPr>
            <a:r>
              <a:rPr lang="lv-LV" altLang="lv-LV" sz="2000" b="1" dirty="0"/>
              <a:t>INTENSSS-PA</a:t>
            </a:r>
          </a:p>
          <a:p>
            <a:pPr marL="0" indent="0" algn="ctr">
              <a:buFontTx/>
              <a:buNone/>
            </a:pPr>
            <a:endParaRPr lang="lv-LV" altLang="lv-LV" sz="2000" b="1" dirty="0"/>
          </a:p>
          <a:p>
            <a:pPr marL="0" indent="0" algn="ctr">
              <a:buFontTx/>
              <a:buNone/>
            </a:pPr>
            <a:endParaRPr lang="lv-LV" altLang="lv-LV" sz="2000" b="1" dirty="0"/>
          </a:p>
          <a:p>
            <a:pPr marL="0" indent="0" algn="ctr">
              <a:buFontTx/>
              <a:buNone/>
            </a:pPr>
            <a:endParaRPr lang="lv-LV" altLang="lv-LV" sz="2000" b="1" dirty="0"/>
          </a:p>
          <a:p>
            <a:pPr marL="0" indent="0" algn="ctr">
              <a:buFontTx/>
              <a:buNone/>
            </a:pPr>
            <a:endParaRPr lang="lv-LV" altLang="lv-LV" sz="2000" b="1" dirty="0"/>
          </a:p>
          <a:p>
            <a:pPr marL="0" indent="0" algn="ctr">
              <a:buFontTx/>
              <a:buNone/>
            </a:pPr>
            <a:endParaRPr lang="lv-LV" altLang="lv-LV" sz="2000" b="1" dirty="0"/>
          </a:p>
          <a:p>
            <a:pPr marL="0" indent="0" algn="ctr">
              <a:buFontTx/>
              <a:buNone/>
            </a:pPr>
            <a:endParaRPr lang="lv-LV" altLang="lv-LV" sz="2000" b="1" dirty="0"/>
          </a:p>
          <a:p>
            <a:pPr marL="0" indent="0" algn="ctr">
              <a:buFontTx/>
              <a:buNone/>
            </a:pPr>
            <a:endParaRPr lang="lv-LV" altLang="lv-LV" sz="2000" b="1" i="1" dirty="0"/>
          </a:p>
          <a:p>
            <a:pPr marL="0" indent="0" algn="ctr">
              <a:buFontTx/>
              <a:buNone/>
            </a:pPr>
            <a:endParaRPr lang="lv-LV" altLang="lv-LV" sz="2000" b="1" i="1" dirty="0"/>
          </a:p>
          <a:p>
            <a:pPr algn="just">
              <a:lnSpc>
                <a:spcPct val="130000"/>
              </a:lnSpc>
              <a:spcBef>
                <a:spcPts val="300"/>
              </a:spcBef>
              <a:spcAft>
                <a:spcPts val="300"/>
              </a:spcAft>
            </a:pPr>
            <a:r>
              <a:rPr lang="lv-LV" sz="2000" b="1" dirty="0"/>
              <a:t>Projekts uzsākts: </a:t>
            </a:r>
            <a:r>
              <a:rPr lang="lv-LV" sz="2000" dirty="0"/>
              <a:t>01.02.2016		</a:t>
            </a:r>
            <a:r>
              <a:rPr lang="lv-LV" sz="2000" b="1" dirty="0"/>
              <a:t>Iesaistītās valstis: </a:t>
            </a:r>
            <a:r>
              <a:rPr lang="lv-LV" sz="2000" dirty="0"/>
              <a:t>7</a:t>
            </a:r>
          </a:p>
          <a:p>
            <a:pPr algn="just">
              <a:lnSpc>
                <a:spcPct val="130000"/>
              </a:lnSpc>
              <a:spcBef>
                <a:spcPts val="300"/>
              </a:spcBef>
              <a:spcAft>
                <a:spcPts val="300"/>
              </a:spcAft>
            </a:pPr>
            <a:r>
              <a:rPr lang="lv-LV" sz="2000" b="1" dirty="0"/>
              <a:t>Tiks pabeigts: </a:t>
            </a:r>
            <a:r>
              <a:rPr lang="lv-LV" sz="2000" dirty="0"/>
              <a:t>31.07.2018 	                </a:t>
            </a:r>
            <a:r>
              <a:rPr lang="lv-LV" sz="2000" b="1" dirty="0"/>
              <a:t>Iesaistīties partneri: </a:t>
            </a:r>
            <a:r>
              <a:rPr lang="lv-LV" sz="2000" dirty="0"/>
              <a:t>17</a:t>
            </a:r>
          </a:p>
          <a:p>
            <a:pPr algn="just">
              <a:lnSpc>
                <a:spcPct val="130000"/>
              </a:lnSpc>
              <a:spcBef>
                <a:spcPts val="300"/>
              </a:spcBef>
              <a:spcAft>
                <a:spcPts val="300"/>
              </a:spcAft>
            </a:pPr>
            <a:r>
              <a:rPr lang="lv-LV" sz="2000" b="1" dirty="0"/>
              <a:t>Ilgums: </a:t>
            </a:r>
            <a:r>
              <a:rPr lang="lv-LV" sz="2000" dirty="0"/>
              <a:t>30 mēneši </a:t>
            </a:r>
            <a:r>
              <a:rPr lang="en-US" sz="2000" dirty="0"/>
              <a:t>			</a:t>
            </a:r>
            <a:r>
              <a:rPr lang="lv-LV" sz="2000" b="1" dirty="0"/>
              <a:t>Kopējais budžets</a:t>
            </a:r>
            <a:r>
              <a:rPr lang="en-US" sz="2000" b="1" dirty="0"/>
              <a:t>: </a:t>
            </a:r>
            <a:r>
              <a:rPr lang="en-US" sz="2000" dirty="0"/>
              <a:t>1,7</a:t>
            </a:r>
            <a:r>
              <a:rPr lang="lv-LV" sz="2000" dirty="0"/>
              <a:t> milj. </a:t>
            </a:r>
            <a:r>
              <a:rPr lang="el-GR" sz="2000" dirty="0"/>
              <a:t>€</a:t>
            </a:r>
            <a:endParaRPr lang="es-ES" sz="2000" dirty="0"/>
          </a:p>
          <a:p>
            <a:pPr marL="0" indent="0" algn="ctr">
              <a:buFontTx/>
              <a:buNone/>
            </a:pPr>
            <a:endParaRPr lang="lv-LV" altLang="lv-LV" sz="2000" b="1" i="1" dirty="0"/>
          </a:p>
        </p:txBody>
      </p:sp>
      <p:pic>
        <p:nvPicPr>
          <p:cNvPr id="8" name="6 Imagen">
            <a:extLst>
              <a:ext uri="{FF2B5EF4-FFF2-40B4-BE49-F238E27FC236}">
                <a16:creationId xmlns:a16="http://schemas.microsoft.com/office/drawing/2014/main" xmlns="" id="{3845ED25-2CAC-4BC3-AECE-4A297B99E46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281426"/>
            <a:ext cx="9144000" cy="25831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90363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73F0C347-7995-414E-A2FA-5A7E82B3B8A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217443"/>
          </a:xfrm>
        </p:spPr>
        <p:txBody>
          <a:bodyPr/>
          <a:lstStyle/>
          <a:p>
            <a:pPr marL="0" indent="0">
              <a:buFontTx/>
              <a:buNone/>
            </a:pPr>
            <a:r>
              <a:rPr lang="lv-LV" altLang="lv-LV" sz="2600" b="1" dirty="0"/>
              <a:t>INTENSSS-PA projekta mērķis: </a:t>
            </a:r>
          </a:p>
          <a:p>
            <a:r>
              <a:rPr lang="lv-LV" altLang="lv-LV" sz="2400" dirty="0"/>
              <a:t>paaugstināt valsts un pašvaldību </a:t>
            </a:r>
            <a:r>
              <a:rPr lang="lv-LV" altLang="lv-LV" sz="2400" b="1" dirty="0"/>
              <a:t>speciālistu</a:t>
            </a:r>
            <a:r>
              <a:rPr lang="lv-LV" altLang="lv-LV" sz="2400" dirty="0"/>
              <a:t> </a:t>
            </a:r>
            <a:r>
              <a:rPr lang="lv-LV" altLang="lv-LV" sz="2400" b="1" dirty="0"/>
              <a:t>kapacitāti</a:t>
            </a:r>
            <a:r>
              <a:rPr lang="lv-LV" altLang="lv-LV" sz="2400" dirty="0"/>
              <a:t> integrētas un ilgtspējīgas enerģijas izmantošanas plānošanā, ņemot vērā reģionālo attīstību </a:t>
            </a:r>
            <a:r>
              <a:rPr lang="lv-LV" altLang="lv-LV" sz="2400"/>
              <a:t>un </a:t>
            </a:r>
            <a:r>
              <a:rPr lang="lv-LV" altLang="lv-LV" sz="2400" smtClean="0"/>
              <a:t>sociāli ekonomiskos </a:t>
            </a:r>
            <a:r>
              <a:rPr lang="lv-LV" altLang="lv-LV" sz="2400" dirty="0"/>
              <a:t>aspektus,</a:t>
            </a:r>
          </a:p>
          <a:p>
            <a:r>
              <a:rPr lang="lv-LV" altLang="lv-LV" sz="2400" dirty="0"/>
              <a:t>pielietojot </a:t>
            </a:r>
            <a:r>
              <a:rPr lang="lv-LV" altLang="lv-LV" sz="2400" b="1" dirty="0"/>
              <a:t>inovatīvas metodes</a:t>
            </a:r>
            <a:r>
              <a:rPr lang="lv-LV" altLang="lv-LV" sz="2400" dirty="0"/>
              <a:t>, veicināt dažādu institūciju līdzdarbību lēmumu pieņemšanas procesā,</a:t>
            </a:r>
          </a:p>
          <a:p>
            <a:r>
              <a:rPr lang="lv-LV" altLang="lv-LV" sz="2400" dirty="0"/>
              <a:t>izstrādāt </a:t>
            </a:r>
            <a:r>
              <a:rPr lang="lv-LV" altLang="lv-LV" sz="2400" b="1" dirty="0"/>
              <a:t>integrētus reģionālos enerģijas rīcības plānus</a:t>
            </a:r>
            <a:r>
              <a:rPr lang="lv-LV" altLang="lv-LV" sz="2400" dirty="0"/>
              <a:t>, fokusējoties uz energoefektivitātes paaugstināšanu un atjaunojamo energoresursu izmantošanas veicināšanu. </a:t>
            </a:r>
            <a:endParaRPr lang="lv-LV" altLang="lv-LV" sz="2400" b="1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782423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>
            <a:extLst>
              <a:ext uri="{FF2B5EF4-FFF2-40B4-BE49-F238E27FC236}">
                <a16:creationId xmlns:a16="http://schemas.microsoft.com/office/drawing/2014/main" xmlns="" id="{9D16F6A6-C4B1-4A95-83EA-8186F38F539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57200" y="493104"/>
            <a:ext cx="8229600" cy="1143000"/>
          </a:xfrm>
        </p:spPr>
        <p:txBody>
          <a:bodyPr/>
          <a:lstStyle/>
          <a:p>
            <a:pPr algn="l"/>
            <a:r>
              <a:rPr lang="lv-LV" altLang="lv-LV" sz="2800" b="1" dirty="0"/>
              <a:t>INTENSSS-PA projekta partneri</a:t>
            </a:r>
          </a:p>
        </p:txBody>
      </p:sp>
      <p:pic>
        <p:nvPicPr>
          <p:cNvPr id="5124" name="Picture 3">
            <a:extLst>
              <a:ext uri="{FF2B5EF4-FFF2-40B4-BE49-F238E27FC236}">
                <a16:creationId xmlns:a16="http://schemas.microsoft.com/office/drawing/2014/main" xmlns="" id="{D20FEF74-5425-40AE-9C7D-3258B5203CD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25" t="23006" r="55032" b="19316"/>
          <a:stretch>
            <a:fillRect/>
          </a:stretch>
        </p:blipFill>
        <p:spPr bwMode="auto">
          <a:xfrm>
            <a:off x="1835696" y="2497324"/>
            <a:ext cx="5171300" cy="4277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5" name="Picture 7" descr="BEF-Lat">
            <a:extLst>
              <a:ext uri="{FF2B5EF4-FFF2-40B4-BE49-F238E27FC236}">
                <a16:creationId xmlns:a16="http://schemas.microsoft.com/office/drawing/2014/main" xmlns="" id="{87752CAC-3794-417B-8F81-0045A32D19A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5229225"/>
            <a:ext cx="914400" cy="1081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4" descr="C:\Users\Lietotajs1\Google disks\Raitis\Logo\Logo_ZPR_ar_uzrakstu_jpg.JPG">
            <a:extLst>
              <a:ext uri="{FF2B5EF4-FFF2-40B4-BE49-F238E27FC236}">
                <a16:creationId xmlns:a16="http://schemas.microsoft.com/office/drawing/2014/main" xmlns="" id="{302ED141-70C8-494D-8344-349FA38B36D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92900" y="1354138"/>
            <a:ext cx="1974850" cy="1065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 descr="BEF-Lat">
            <a:extLst>
              <a:ext uri="{FF2B5EF4-FFF2-40B4-BE49-F238E27FC236}">
                <a16:creationId xmlns:a16="http://schemas.microsoft.com/office/drawing/2014/main" xmlns="" id="{CE3C4885-25E7-44FF-94B0-CE0BE6A8B94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97123" y="2635945"/>
            <a:ext cx="914400" cy="1081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FD169614-3BF4-4AEC-961E-5088E8C3FBFA}"/>
              </a:ext>
            </a:extLst>
          </p:cNvPr>
          <p:cNvSpPr txBox="1"/>
          <p:nvPr/>
        </p:nvSpPr>
        <p:spPr>
          <a:xfrm>
            <a:off x="457200" y="1629355"/>
            <a:ext cx="3431927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lv-LV" altLang="lv-LV" dirty="0"/>
              <a:t>17 partneri no</a:t>
            </a:r>
          </a:p>
          <a:p>
            <a:pPr>
              <a:defRPr/>
            </a:pPr>
            <a:r>
              <a:rPr lang="lv-LV" altLang="lv-LV" dirty="0"/>
              <a:t>7 valstīm/reģioniem:</a:t>
            </a:r>
          </a:p>
          <a:p>
            <a:pPr>
              <a:defRPr/>
            </a:pPr>
            <a:r>
              <a:rPr lang="lv-LV" altLang="lv-LV" dirty="0"/>
              <a:t>valsts un pašvaldību institūcijas,</a:t>
            </a:r>
          </a:p>
          <a:p>
            <a:pPr>
              <a:defRPr/>
            </a:pPr>
            <a:r>
              <a:rPr lang="lv-LV" altLang="lv-LV" dirty="0"/>
              <a:t>universitātes, konsultanti,</a:t>
            </a:r>
          </a:p>
          <a:p>
            <a:pPr>
              <a:defRPr/>
            </a:pPr>
            <a:r>
              <a:rPr lang="lv-LV" altLang="lv-LV" dirty="0"/>
              <a:t>nevalstiskas organizācijas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046276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28 CuadroTexto"/>
          <p:cNvSpPr txBox="1"/>
          <p:nvPr/>
        </p:nvSpPr>
        <p:spPr>
          <a:xfrm>
            <a:off x="56765" y="674600"/>
            <a:ext cx="4032448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600" b="1" dirty="0">
                <a:latin typeface="+mj-lt"/>
              </a:rPr>
              <a:t>INTENSSS-PA </a:t>
            </a:r>
            <a:r>
              <a:rPr lang="lv-LV" sz="2600" b="1" dirty="0">
                <a:latin typeface="+mj-lt"/>
              </a:rPr>
              <a:t>koncepcija</a:t>
            </a:r>
            <a:endParaRPr lang="es-ES" sz="2600" b="1" dirty="0">
              <a:latin typeface="+mj-lt"/>
            </a:endParaRPr>
          </a:p>
        </p:txBody>
      </p:sp>
      <p:grpSp>
        <p:nvGrpSpPr>
          <p:cNvPr id="31" name="Ομάδα 30"/>
          <p:cNvGrpSpPr/>
          <p:nvPr/>
        </p:nvGrpSpPr>
        <p:grpSpPr>
          <a:xfrm>
            <a:off x="252453" y="1654824"/>
            <a:ext cx="8851791" cy="4567862"/>
            <a:chOff x="67787" y="1654824"/>
            <a:chExt cx="9036457" cy="4567862"/>
          </a:xfrm>
        </p:grpSpPr>
        <p:sp>
          <p:nvSpPr>
            <p:cNvPr id="32" name="TextBox 31"/>
            <p:cNvSpPr txBox="1"/>
            <p:nvPr/>
          </p:nvSpPr>
          <p:spPr>
            <a:xfrm>
              <a:off x="684964" y="2334254"/>
              <a:ext cx="2664296" cy="276999"/>
            </a:xfrm>
            <a:prstGeom prst="rect">
              <a:avLst/>
            </a:prstGeom>
            <a:solidFill>
              <a:schemeClr val="accent3">
                <a:lumMod val="20000"/>
                <a:lumOff val="80000"/>
              </a:schemeClr>
            </a:solidFill>
            <a:ln w="19050">
              <a:solidFill>
                <a:schemeClr val="accent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lv-LV" sz="1200" b="1" dirty="0"/>
                <a:t>Nacionālais līmenis</a:t>
              </a:r>
              <a:endParaRPr lang="el-GR" sz="1200" b="1" dirty="0"/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684964" y="3045042"/>
              <a:ext cx="2664296" cy="276999"/>
            </a:xfrm>
            <a:prstGeom prst="rect">
              <a:avLst/>
            </a:prstGeom>
            <a:solidFill>
              <a:schemeClr val="accent3">
                <a:lumMod val="40000"/>
                <a:lumOff val="60000"/>
              </a:schemeClr>
            </a:solidFill>
            <a:ln w="19050">
              <a:solidFill>
                <a:schemeClr val="accent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lv-LV" sz="1200" b="1" dirty="0"/>
                <a:t>Reģionālais līmenis</a:t>
              </a:r>
              <a:endParaRPr lang="el-GR" sz="1200" b="1" dirty="0"/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67787" y="2365612"/>
              <a:ext cx="377037" cy="2265038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19050">
              <a:solidFill>
                <a:schemeClr val="accent1"/>
              </a:solidFill>
            </a:ln>
          </p:spPr>
          <p:txBody>
            <a:bodyPr vert="vert270" wrap="square" rtlCol="0">
              <a:spAutoFit/>
            </a:bodyPr>
            <a:lstStyle/>
            <a:p>
              <a:pPr algn="ctr"/>
              <a:r>
                <a:rPr lang="lv-LV" sz="1200" b="1" dirty="0"/>
                <a:t>Privātais sektors</a:t>
              </a:r>
              <a:endParaRPr lang="el-GR" sz="1200" b="1" dirty="0"/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504943" y="1654824"/>
              <a:ext cx="300875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lv-LV" sz="1200" b="1" dirty="0"/>
                <a:t>Lēmumu pieņemšanas līmeņi</a:t>
              </a:r>
              <a:endParaRPr lang="el-GR" sz="1200" b="1" dirty="0"/>
            </a:p>
          </p:txBody>
        </p:sp>
        <p:graphicFrame>
          <p:nvGraphicFramePr>
            <p:cNvPr id="36" name="Διάγραμμα 35"/>
            <p:cNvGraphicFramePr/>
            <p:nvPr>
              <p:extLst>
                <p:ext uri="{D42A27DB-BD31-4B8C-83A1-F6EECF244321}">
                  <p14:modId xmlns:p14="http://schemas.microsoft.com/office/powerpoint/2010/main" val="1005314677"/>
                </p:ext>
              </p:extLst>
            </p:nvPr>
          </p:nvGraphicFramePr>
          <p:xfrm>
            <a:off x="139795" y="4998550"/>
            <a:ext cx="8712968" cy="1224136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2" r:lo="rId3" r:qs="rId4" r:cs="rId5"/>
            </a:graphicData>
          </a:graphic>
        </p:graphicFrame>
        <p:cxnSp>
          <p:nvCxnSpPr>
            <p:cNvPr id="37" name="Ευθύγραμμο βέλος σύνδεσης 36"/>
            <p:cNvCxnSpPr/>
            <p:nvPr/>
          </p:nvCxnSpPr>
          <p:spPr>
            <a:xfrm>
              <a:off x="504944" y="3558390"/>
              <a:ext cx="3024336" cy="0"/>
            </a:xfrm>
            <a:prstGeom prst="straightConnector1">
              <a:avLst/>
            </a:prstGeom>
            <a:ln w="28575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Ευθύγραμμο βέλος σύνδεσης 37"/>
            <p:cNvCxnSpPr/>
            <p:nvPr/>
          </p:nvCxnSpPr>
          <p:spPr>
            <a:xfrm>
              <a:off x="504944" y="2861038"/>
              <a:ext cx="3024336" cy="0"/>
            </a:xfrm>
            <a:prstGeom prst="straightConnector1">
              <a:avLst/>
            </a:prstGeom>
            <a:ln w="28575"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TextBox 38"/>
            <p:cNvSpPr txBox="1"/>
            <p:nvPr/>
          </p:nvSpPr>
          <p:spPr>
            <a:xfrm>
              <a:off x="684964" y="3702406"/>
              <a:ext cx="2664296" cy="830997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 w="19050">
              <a:solidFill>
                <a:schemeClr val="accent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lv-LV" sz="1200" b="1" dirty="0"/>
                <a:t>Vietējais līmenis</a:t>
              </a:r>
              <a:endParaRPr lang="en-US" sz="1200" b="1" dirty="0"/>
            </a:p>
            <a:p>
              <a:pPr algn="ctr"/>
              <a:endParaRPr lang="en-US" sz="1200" b="1" dirty="0"/>
            </a:p>
            <a:p>
              <a:pPr algn="ctr"/>
              <a:endParaRPr lang="en-US" sz="1200" b="1" dirty="0"/>
            </a:p>
            <a:p>
              <a:pPr algn="ctr"/>
              <a:endParaRPr lang="el-GR" sz="1200" b="1" dirty="0"/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655349" y="4006258"/>
              <a:ext cx="895155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lv-LV" sz="1000" b="1" dirty="0"/>
                <a:t>Enerģētikas  projekti</a:t>
              </a:r>
              <a:endParaRPr lang="el-GR" sz="1000" b="1" dirty="0"/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1447437" y="3966502"/>
              <a:ext cx="95773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lv-LV" sz="1000" b="1" dirty="0"/>
                <a:t>Enerģētikas  projekti</a:t>
              </a:r>
              <a:endParaRPr lang="el-GR" sz="1000" b="1" dirty="0"/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2576172" y="3939998"/>
              <a:ext cx="9001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lv-LV" sz="1000" b="1" dirty="0"/>
                <a:t>Enerģētikas  projekti</a:t>
              </a:r>
              <a:endParaRPr lang="el-GR" sz="1000" b="1" dirty="0"/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2138335" y="4164071"/>
              <a:ext cx="53367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/>
                <a:t>…</a:t>
              </a:r>
              <a:endParaRPr lang="el-GR" sz="1200" b="1" dirty="0"/>
            </a:p>
          </p:txBody>
        </p:sp>
        <p:cxnSp>
          <p:nvCxnSpPr>
            <p:cNvPr id="44" name="Ευθύγραμμο βέλος σύνδεσης 43"/>
            <p:cNvCxnSpPr/>
            <p:nvPr/>
          </p:nvCxnSpPr>
          <p:spPr>
            <a:xfrm>
              <a:off x="1015390" y="2118230"/>
              <a:ext cx="0" cy="2700899"/>
            </a:xfrm>
            <a:prstGeom prst="straightConnector1">
              <a:avLst/>
            </a:prstGeom>
            <a:ln w="28575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Ευθύγραμμο βέλος σύνδεσης 44"/>
            <p:cNvCxnSpPr/>
            <p:nvPr/>
          </p:nvCxnSpPr>
          <p:spPr>
            <a:xfrm>
              <a:off x="2773196" y="2118230"/>
              <a:ext cx="0" cy="2700899"/>
            </a:xfrm>
            <a:prstGeom prst="straightConnector1">
              <a:avLst/>
            </a:prstGeom>
            <a:ln w="28575"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46" name="Ομάδα 45"/>
            <p:cNvGrpSpPr/>
            <p:nvPr/>
          </p:nvGrpSpPr>
          <p:grpSpPr>
            <a:xfrm>
              <a:off x="3749939" y="2252954"/>
              <a:ext cx="3362738" cy="2415173"/>
              <a:chOff x="3776443" y="1722874"/>
              <a:chExt cx="3362738" cy="2415173"/>
            </a:xfrm>
          </p:grpSpPr>
          <p:sp>
            <p:nvSpPr>
              <p:cNvPr id="50" name="Ορθογώνιο 49"/>
              <p:cNvSpPr/>
              <p:nvPr/>
            </p:nvSpPr>
            <p:spPr>
              <a:xfrm>
                <a:off x="3776443" y="1722874"/>
                <a:ext cx="3362738" cy="2415173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l-GR" sz="1200"/>
              </a:p>
            </p:txBody>
          </p:sp>
          <p:sp>
            <p:nvSpPr>
              <p:cNvPr id="51" name="Έλλειψη 50"/>
              <p:cNvSpPr/>
              <p:nvPr/>
            </p:nvSpPr>
            <p:spPr>
              <a:xfrm>
                <a:off x="3851560" y="1826240"/>
                <a:ext cx="3168352" cy="1512168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1">
                      <a:tint val="66000"/>
                      <a:satMod val="160000"/>
                    </a:schemeClr>
                  </a:gs>
                  <a:gs pos="50000">
                    <a:schemeClr val="accent1">
                      <a:tint val="44500"/>
                      <a:satMod val="160000"/>
                    </a:schemeClr>
                  </a:gs>
                  <a:gs pos="100000">
                    <a:schemeClr val="accent1">
                      <a:tint val="23500"/>
                      <a:satMod val="160000"/>
                    </a:schemeClr>
                  </a:gs>
                </a:gsLst>
                <a:path path="circle">
                  <a:fillToRect t="100000" r="100000"/>
                </a:path>
                <a:tileRect l="-100000" b="-100000"/>
              </a:gra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l-GR" sz="1200" b="1"/>
              </a:p>
            </p:txBody>
          </p:sp>
          <p:sp>
            <p:nvSpPr>
              <p:cNvPr id="52" name="Έλλειψη 51"/>
              <p:cNvSpPr/>
              <p:nvPr/>
            </p:nvSpPr>
            <p:spPr>
              <a:xfrm>
                <a:off x="3851560" y="2186280"/>
                <a:ext cx="3168352" cy="1512168"/>
              </a:xfrm>
              <a:prstGeom prst="ellipse">
                <a:avLst/>
              </a:prstGeom>
              <a:solidFill>
                <a:srgbClr val="CCFFCC">
                  <a:alpha val="25098"/>
                </a:srgb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l-GR" sz="1200" b="1"/>
              </a:p>
            </p:txBody>
          </p:sp>
          <p:sp>
            <p:nvSpPr>
              <p:cNvPr id="53" name="TextBox 52"/>
              <p:cNvSpPr txBox="1"/>
              <p:nvPr/>
            </p:nvSpPr>
            <p:spPr>
              <a:xfrm>
                <a:off x="4283608" y="1892500"/>
                <a:ext cx="2304256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lv-LV" sz="1200" b="1" dirty="0"/>
                  <a:t>Telpiskā plānošana</a:t>
                </a:r>
                <a:endParaRPr lang="el-GR" sz="1200" b="1" dirty="0"/>
              </a:p>
            </p:txBody>
          </p:sp>
          <p:sp>
            <p:nvSpPr>
              <p:cNvPr id="54" name="TextBox 53"/>
              <p:cNvSpPr txBox="1"/>
              <p:nvPr/>
            </p:nvSpPr>
            <p:spPr>
              <a:xfrm>
                <a:off x="4355616" y="3323368"/>
                <a:ext cx="2304256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lv-LV" sz="1200" b="1" dirty="0"/>
                  <a:t>Enerģētikas plānošana</a:t>
                </a:r>
                <a:endParaRPr lang="el-GR" sz="1200" b="1" dirty="0"/>
              </a:p>
            </p:txBody>
          </p:sp>
          <p:sp>
            <p:nvSpPr>
              <p:cNvPr id="55" name="TextBox 54"/>
              <p:cNvSpPr txBox="1"/>
              <p:nvPr/>
            </p:nvSpPr>
            <p:spPr>
              <a:xfrm>
                <a:off x="4042836" y="3811106"/>
                <a:ext cx="3096344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lv-LV" sz="1200" b="1" dirty="0"/>
                  <a:t>Sociāli-ekonomiskais konteksts</a:t>
                </a:r>
                <a:endParaRPr lang="el-GR" sz="1200" b="1" dirty="0"/>
              </a:p>
            </p:txBody>
          </p:sp>
        </p:grpSp>
        <p:sp>
          <p:nvSpPr>
            <p:cNvPr id="47" name="TextBox 46"/>
            <p:cNvSpPr txBox="1"/>
            <p:nvPr/>
          </p:nvSpPr>
          <p:spPr>
            <a:xfrm>
              <a:off x="7536338" y="2466648"/>
              <a:ext cx="1567906" cy="1754326"/>
            </a:xfrm>
            <a:prstGeom prst="rect">
              <a:avLst/>
            </a:prstGeom>
            <a:solidFill>
              <a:schemeClr val="bg2"/>
            </a:solidFill>
            <a:ln>
              <a:solidFill>
                <a:schemeClr val="accent1"/>
              </a:solidFill>
            </a:ln>
          </p:spPr>
          <p:txBody>
            <a:bodyPr wrap="square" rtlCol="0">
              <a:spAutoFit/>
            </a:bodyPr>
            <a:lstStyle/>
            <a:p>
              <a:endParaRPr lang="en-US" sz="1200" dirty="0"/>
            </a:p>
            <a:p>
              <a:r>
                <a:rPr lang="lv-LV" sz="1200" b="1" dirty="0"/>
                <a:t>Enerģētikas plāni /projekti</a:t>
              </a:r>
              <a:r>
                <a:rPr lang="en-US" sz="1200" b="1" dirty="0"/>
                <a:t>:</a:t>
              </a:r>
            </a:p>
            <a:p>
              <a:endParaRPr lang="en-US" sz="1200" b="1" dirty="0"/>
            </a:p>
            <a:p>
              <a:pPr marL="171450" indent="-171450">
                <a:buFont typeface="Arial" panose="020B0604020202020204" pitchFamily="34" charset="0"/>
                <a:buChar char="•"/>
              </a:pPr>
              <a:r>
                <a:rPr lang="lv-LV" sz="1200" b="1" dirty="0"/>
                <a:t>Akceptēti</a:t>
              </a:r>
              <a:endParaRPr lang="en-US" sz="1200" b="1" dirty="0"/>
            </a:p>
            <a:p>
              <a:pPr marL="171450" indent="-171450">
                <a:buFont typeface="Arial" panose="020B0604020202020204" pitchFamily="34" charset="0"/>
                <a:buChar char="•"/>
              </a:pPr>
              <a:r>
                <a:rPr lang="lv-LV" sz="1200" b="1" dirty="0"/>
                <a:t>Realizējami</a:t>
              </a:r>
              <a:endParaRPr lang="en-US" sz="1200" b="1" dirty="0"/>
            </a:p>
            <a:p>
              <a:pPr marL="171450" indent="-171450">
                <a:buFont typeface="Arial" panose="020B0604020202020204" pitchFamily="34" charset="0"/>
                <a:buChar char="•"/>
              </a:pPr>
              <a:r>
                <a:rPr lang="lv-LV" sz="1200" b="1" dirty="0"/>
                <a:t>Finansēti</a:t>
              </a:r>
              <a:endParaRPr lang="en-US" sz="1200" b="1" dirty="0"/>
            </a:p>
            <a:p>
              <a:endParaRPr lang="el-GR" sz="1200" dirty="0"/>
            </a:p>
            <a:p>
              <a:r>
                <a:rPr lang="en-US" sz="1200" dirty="0"/>
                <a:t> </a:t>
              </a:r>
              <a:endParaRPr lang="el-GR" sz="1200" dirty="0"/>
            </a:p>
          </p:txBody>
        </p:sp>
        <p:sp>
          <p:nvSpPr>
            <p:cNvPr id="48" name="Δεξιό βέλος 47"/>
            <p:cNvSpPr/>
            <p:nvPr/>
          </p:nvSpPr>
          <p:spPr>
            <a:xfrm>
              <a:off x="7172311" y="3242737"/>
              <a:ext cx="328422" cy="255394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l-GR" sz="1200"/>
            </a:p>
          </p:txBody>
        </p:sp>
        <p:sp>
          <p:nvSpPr>
            <p:cNvPr id="49" name="Δεξιό βέλος 48"/>
            <p:cNvSpPr/>
            <p:nvPr/>
          </p:nvSpPr>
          <p:spPr>
            <a:xfrm>
              <a:off x="3404903" y="3254188"/>
              <a:ext cx="328422" cy="255394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l-GR" sz="1200"/>
            </a:p>
          </p:txBody>
        </p:sp>
      </p:grpSp>
    </p:spTree>
    <p:extLst>
      <p:ext uri="{BB962C8B-B14F-4D97-AF65-F5344CB8AC3E}">
        <p14:creationId xmlns:p14="http://schemas.microsoft.com/office/powerpoint/2010/main" val="169691382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Ομάδα 11"/>
          <p:cNvGrpSpPr/>
          <p:nvPr/>
        </p:nvGrpSpPr>
        <p:grpSpPr>
          <a:xfrm>
            <a:off x="418840" y="1478967"/>
            <a:ext cx="8335131" cy="3428999"/>
            <a:chOff x="372544" y="2105025"/>
            <a:chExt cx="8335131" cy="3428999"/>
          </a:xfrm>
        </p:grpSpPr>
        <p:sp>
          <p:nvSpPr>
            <p:cNvPr id="4" name="TextBox 3"/>
            <p:cNvSpPr txBox="1"/>
            <p:nvPr/>
          </p:nvSpPr>
          <p:spPr>
            <a:xfrm>
              <a:off x="1300263" y="2238242"/>
              <a:ext cx="7378599" cy="584775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 w="38100">
              <a:solidFill>
                <a:schemeClr val="tx2">
                  <a:lumMod val="60000"/>
                  <a:lumOff val="40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lv-LV" sz="1600" dirty="0"/>
                <a:t>Izveidota starpdisciplināra lēmumu pieņemšanas komanda enerģētikas jautājumu integrēšanai telpiskajā plānošanā ievērojot sociāli-ekonomisko kontekstu</a:t>
              </a:r>
              <a:endParaRPr lang="el-GR" sz="1600" dirty="0"/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1300263" y="3280608"/>
              <a:ext cx="7378599" cy="338554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 w="38100">
              <a:solidFill>
                <a:schemeClr val="tx2">
                  <a:lumMod val="60000"/>
                  <a:lumOff val="40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lv-LV" sz="1600" dirty="0"/>
                <a:t>Izveidots kvalifikācijas paaugstināšanas mehānisms</a:t>
              </a:r>
              <a:endParaRPr lang="el-GR" sz="1600" dirty="0"/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1300263" y="4859868"/>
              <a:ext cx="7378599" cy="338554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 w="38100">
              <a:solidFill>
                <a:schemeClr val="tx2">
                  <a:lumMod val="60000"/>
                  <a:lumOff val="40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lv-LV" sz="1600" dirty="0"/>
                <a:t>Institucionālā sadarbības formalizēšana</a:t>
              </a:r>
              <a:endParaRPr lang="el-GR" sz="1600" dirty="0"/>
            </a:p>
          </p:txBody>
        </p:sp>
        <p:cxnSp>
          <p:nvCxnSpPr>
            <p:cNvPr id="7" name="Γωνιακή σύνδεση 6"/>
            <p:cNvCxnSpPr>
              <a:stCxn id="6" idx="1"/>
              <a:endCxn id="4" idx="1"/>
            </p:cNvCxnSpPr>
            <p:nvPr/>
          </p:nvCxnSpPr>
          <p:spPr>
            <a:xfrm rot="10800000">
              <a:off x="1300263" y="2530631"/>
              <a:ext cx="12700" cy="2498515"/>
            </a:xfrm>
            <a:prstGeom prst="bentConnector3">
              <a:avLst>
                <a:gd name="adj1" fmla="val 1800000"/>
              </a:avLst>
            </a:prstGeom>
            <a:ln w="381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TextBox 7"/>
            <p:cNvSpPr txBox="1"/>
            <p:nvPr/>
          </p:nvSpPr>
          <p:spPr>
            <a:xfrm>
              <a:off x="372544" y="2105025"/>
              <a:ext cx="677108" cy="3428999"/>
            </a:xfrm>
            <a:prstGeom prst="rect">
              <a:avLst/>
            </a:prstGeom>
            <a:noFill/>
          </p:spPr>
          <p:txBody>
            <a:bodyPr vert="vert270" wrap="square" rtlCol="0">
              <a:spAutoFit/>
            </a:bodyPr>
            <a:lstStyle/>
            <a:p>
              <a:pPr algn="ctr"/>
              <a:r>
                <a:rPr lang="lv-LV" sz="1600" b="1" dirty="0">
                  <a:solidFill>
                    <a:schemeClr val="tx2">
                      <a:lumMod val="60000"/>
                      <a:lumOff val="40000"/>
                    </a:schemeClr>
                  </a:solidFill>
                </a:rPr>
                <a:t>Pēc-projekta perioda koncepcijas nodrošināšana</a:t>
              </a:r>
              <a:r>
                <a:rPr lang="en-US" sz="1600" b="1" dirty="0">
                  <a:solidFill>
                    <a:schemeClr val="tx2">
                      <a:lumMod val="60000"/>
                      <a:lumOff val="40000"/>
                    </a:schemeClr>
                  </a:solidFill>
                </a:rPr>
                <a:t> </a:t>
              </a:r>
              <a:endParaRPr lang="el-GR" sz="1600" b="1" dirty="0">
                <a:solidFill>
                  <a:schemeClr val="tx2">
                    <a:lumMod val="60000"/>
                    <a:lumOff val="40000"/>
                  </a:schemeClr>
                </a:solidFill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1322913" y="3970511"/>
              <a:ext cx="7384762" cy="338554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 w="38100">
              <a:solidFill>
                <a:schemeClr val="tx2">
                  <a:lumMod val="60000"/>
                  <a:lumOff val="40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lv-LV" sz="1600" dirty="0"/>
                <a:t>Izmantota praktiskā demonstrēšana pārliecības radīšanai</a:t>
              </a:r>
              <a:endParaRPr lang="el-GR" sz="1600" dirty="0"/>
            </a:p>
          </p:txBody>
        </p:sp>
      </p:grpSp>
      <p:sp>
        <p:nvSpPr>
          <p:cNvPr id="10" name="7 CuadroTexto"/>
          <p:cNvSpPr txBox="1"/>
          <p:nvPr/>
        </p:nvSpPr>
        <p:spPr>
          <a:xfrm>
            <a:off x="251519" y="631355"/>
            <a:ext cx="5184577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v-LV" sz="2600" b="1" dirty="0"/>
              <a:t>INTENSSS-PA Projekta pēctecība</a:t>
            </a:r>
            <a:endParaRPr lang="es-ES" sz="2600" b="1" dirty="0">
              <a:latin typeface="+mj-lt"/>
            </a:endParaRPr>
          </a:p>
        </p:txBody>
      </p:sp>
      <p:sp>
        <p:nvSpPr>
          <p:cNvPr id="2" name="Arrow: Bent 1">
            <a:extLst>
              <a:ext uri="{FF2B5EF4-FFF2-40B4-BE49-F238E27FC236}">
                <a16:creationId xmlns:a16="http://schemas.microsoft.com/office/drawing/2014/main" xmlns="" id="{D7266A2E-3791-488C-859D-43E5655C8314}"/>
              </a:ext>
            </a:extLst>
          </p:cNvPr>
          <p:cNvSpPr/>
          <p:nvPr/>
        </p:nvSpPr>
        <p:spPr>
          <a:xfrm rot="10800000" flipH="1">
            <a:off x="2195736" y="4862403"/>
            <a:ext cx="1229907" cy="942040"/>
          </a:xfrm>
          <a:prstGeom prst="bentArrow">
            <a:avLst>
              <a:gd name="adj1" fmla="val 25000"/>
              <a:gd name="adj2" fmla="val 38597"/>
              <a:gd name="adj3" fmla="val 25000"/>
              <a:gd name="adj4" fmla="val 4375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2F160438-3800-42D8-B8FA-0ADD06E34630}"/>
              </a:ext>
            </a:extLst>
          </p:cNvPr>
          <p:cNvSpPr txBox="1"/>
          <p:nvPr/>
        </p:nvSpPr>
        <p:spPr>
          <a:xfrm>
            <a:off x="3425643" y="5092990"/>
            <a:ext cx="381642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lv-LV" dirty="0"/>
              <a:t>Iesaistīto pušu zināšanu un kvalifikācijas paaugstināšana integrētai enerģētikas attīstības plānošanai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0343934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>
            <a:extLst>
              <a:ext uri="{FF2B5EF4-FFF2-40B4-BE49-F238E27FC236}">
                <a16:creationId xmlns:a16="http://schemas.microsoft.com/office/drawing/2014/main" xmlns="" id="{C2600948-1B05-40FC-8A09-CB66A0E72B3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lv-LV" altLang="lv-LV" sz="2600" b="1" dirty="0"/>
              <a:t>Labas prakses piemēru un mācību materiālu katalogs</a:t>
            </a:r>
          </a:p>
        </p:txBody>
      </p:sp>
      <p:sp>
        <p:nvSpPr>
          <p:cNvPr id="5123" name="Rectangle 7">
            <a:extLst>
              <a:ext uri="{FF2B5EF4-FFF2-40B4-BE49-F238E27FC236}">
                <a16:creationId xmlns:a16="http://schemas.microsoft.com/office/drawing/2014/main" xmlns="" id="{3656231B-20C5-4844-8155-CA544E4A1B3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395288" y="1341438"/>
            <a:ext cx="8280400" cy="4525962"/>
          </a:xfrm>
        </p:spPr>
        <p:txBody>
          <a:bodyPr/>
          <a:lstStyle/>
          <a:p>
            <a:pPr marL="0" indent="0">
              <a:buFontTx/>
              <a:buNone/>
              <a:defRPr/>
            </a:pPr>
            <a:r>
              <a:rPr lang="lv-LV" sz="2400" dirty="0"/>
              <a:t>Atjaunojamo energoresursu izmantošanas un energoefektivitātes paaugstināšanas labas prakses piemēru un mācību materiālu katalogs (datu bāze):</a:t>
            </a:r>
          </a:p>
          <a:p>
            <a:pPr>
              <a:defRPr/>
            </a:pPr>
            <a:r>
              <a:rPr lang="lv-LV" sz="2400" dirty="0"/>
              <a:t>konspektīvs apraksts angļu valodā, saite uz materiāliem oriģinālvalodā;</a:t>
            </a:r>
          </a:p>
          <a:p>
            <a:pPr>
              <a:defRPr/>
            </a:pPr>
            <a:r>
              <a:rPr lang="lv-LV" sz="2400" dirty="0"/>
              <a:t>meklēšana pēc atslēgas vārda;</a:t>
            </a:r>
          </a:p>
          <a:p>
            <a:pPr>
              <a:defRPr/>
            </a:pPr>
            <a:r>
              <a:rPr lang="lv-LV" sz="2400" dirty="0"/>
              <a:t>pieejams projekta mājas lapā: </a:t>
            </a:r>
            <a:r>
              <a:rPr lang="lv-LV" sz="2400" dirty="0" err="1">
                <a:hlinkClick r:id="rId2"/>
              </a:rPr>
              <a:t>www.intenssspa.eu</a:t>
            </a:r>
            <a:endParaRPr lang="lv-LV" sz="2400" dirty="0"/>
          </a:p>
          <a:p>
            <a:pPr>
              <a:defRPr/>
            </a:pPr>
            <a:endParaRPr lang="lv-LV" sz="2000" dirty="0"/>
          </a:p>
          <a:p>
            <a:pPr>
              <a:defRPr/>
            </a:pPr>
            <a:endParaRPr lang="lv-LV" sz="2000" dirty="0"/>
          </a:p>
          <a:p>
            <a:pPr marL="0" indent="0">
              <a:buFontTx/>
              <a:buNone/>
              <a:defRPr/>
            </a:pPr>
            <a:endParaRPr lang="lv-LV" altLang="lv-LV" sz="2000" dirty="0"/>
          </a:p>
          <a:p>
            <a:pPr marL="0" indent="0">
              <a:buFontTx/>
              <a:buNone/>
              <a:defRPr/>
            </a:pPr>
            <a:endParaRPr lang="lv-LV" altLang="lv-LV" sz="2000" dirty="0"/>
          </a:p>
        </p:txBody>
      </p:sp>
      <p:pic>
        <p:nvPicPr>
          <p:cNvPr id="6148" name="Picture 3">
            <a:extLst>
              <a:ext uri="{FF2B5EF4-FFF2-40B4-BE49-F238E27FC236}">
                <a16:creationId xmlns:a16="http://schemas.microsoft.com/office/drawing/2014/main" xmlns="" id="{9B729FD5-B9DF-4251-A027-192B419EDD3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588" y="5810250"/>
            <a:ext cx="647700" cy="434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9" name="Picture 5">
            <a:extLst>
              <a:ext uri="{FF2B5EF4-FFF2-40B4-BE49-F238E27FC236}">
                <a16:creationId xmlns:a16="http://schemas.microsoft.com/office/drawing/2014/main" xmlns="" id="{68909D9E-22E9-46AD-922C-D4106B0A31A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04100" y="5808663"/>
            <a:ext cx="1439863" cy="436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9232068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EFD31384-30AC-47AB-98A9-DF187D2239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lv-LV" altLang="lv-LV" sz="2600" b="1" dirty="0"/>
              <a:t>Labas prakses piemēru un mācību materiālu katalogs</a:t>
            </a:r>
            <a:endParaRPr lang="en-GB" sz="2600" b="1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xmlns="" id="{C3F8CF65-E9C8-4794-8074-B94505D3216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xmlns="" id="{EB726F42-A8EC-414F-BC15-77B89A1EE0B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2401" b="19201"/>
          <a:stretch/>
        </p:blipFill>
        <p:spPr>
          <a:xfrm>
            <a:off x="0" y="1196752"/>
            <a:ext cx="9144000" cy="50985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381553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EFD31384-30AC-47AB-98A9-DF187D2239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lv-LV" altLang="lv-LV" sz="2600" b="1" dirty="0"/>
              <a:t>Labas prakses piemēru un mācību materiālu katalogs</a:t>
            </a:r>
            <a:endParaRPr lang="en-GB" sz="2600" b="1" dirty="0"/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xmlns="" id="{6E1EC712-DFD6-4176-A196-2C3E60583D8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968"/>
          <a:stretch/>
        </p:blipFill>
        <p:spPr>
          <a:xfrm>
            <a:off x="0" y="1196752"/>
            <a:ext cx="9144000" cy="50985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98045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ema de Office">
  <a:themeElements>
    <a:clrScheme name="Oficin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cin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icin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2672</TotalTime>
  <Words>320</Words>
  <Application>Microsoft Office PowerPoint</Application>
  <PresentationFormat>Slaidrāde ekrānā (4:3)</PresentationFormat>
  <Paragraphs>75</Paragraphs>
  <Slides>10</Slides>
  <Notes>0</Notes>
  <HiddenSlides>0</HiddenSlides>
  <MMClips>0</MMClips>
  <ScaleCrop>false</ScaleCrop>
  <HeadingPairs>
    <vt:vector size="6" baseType="variant">
      <vt:variant>
        <vt:lpstr>Lietotie fonti</vt:lpstr>
      </vt:variant>
      <vt:variant>
        <vt:i4>2</vt:i4>
      </vt:variant>
      <vt:variant>
        <vt:lpstr>Dizains</vt:lpstr>
      </vt:variant>
      <vt:variant>
        <vt:i4>1</vt:i4>
      </vt:variant>
      <vt:variant>
        <vt:lpstr>Slaidu virsraksti</vt:lpstr>
      </vt:variant>
      <vt:variant>
        <vt:i4>10</vt:i4>
      </vt:variant>
    </vt:vector>
  </HeadingPairs>
  <TitlesOfParts>
    <vt:vector size="13" baseType="lpstr">
      <vt:lpstr>Arial</vt:lpstr>
      <vt:lpstr>Calibri</vt:lpstr>
      <vt:lpstr>Tema de Office</vt:lpstr>
      <vt:lpstr>Informācija par projektu INTENSSS-PA  Daina Indriksone, «Baltijas Vides Forums»  Reģionālā info diena 2018.gada jūnijs</vt:lpstr>
      <vt:lpstr>PowerPoint prezentācija</vt:lpstr>
      <vt:lpstr>PowerPoint prezentācija</vt:lpstr>
      <vt:lpstr>INTENSSS-PA projekta partneri</vt:lpstr>
      <vt:lpstr>PowerPoint prezentācija</vt:lpstr>
      <vt:lpstr>PowerPoint prezentācija</vt:lpstr>
      <vt:lpstr>Labas prakses piemēru un mācību materiālu katalogs</vt:lpstr>
      <vt:lpstr>Labas prakses piemēru un mācību materiālu katalogs</vt:lpstr>
      <vt:lpstr>Labas prakses piemēru un mācību materiālu katalogs</vt:lpstr>
      <vt:lpstr>Galvenie projekta rezultāti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Administrador</dc:creator>
  <cp:lastModifiedBy>Evija Erkske</cp:lastModifiedBy>
  <cp:revision>251</cp:revision>
  <cp:lastPrinted>2016-06-23T11:04:24Z</cp:lastPrinted>
  <dcterms:created xsi:type="dcterms:W3CDTF">2016-03-18T08:44:20Z</dcterms:created>
  <dcterms:modified xsi:type="dcterms:W3CDTF">2018-06-13T05:35:09Z</dcterms:modified>
</cp:coreProperties>
</file>