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1" r:id="rId3"/>
    <p:sldId id="302" r:id="rId4"/>
    <p:sldId id="300" r:id="rId5"/>
    <p:sldId id="304" r:id="rId6"/>
    <p:sldId id="305" r:id="rId7"/>
    <p:sldId id="306" r:id="rId8"/>
    <p:sldId id="297" r:id="rId9"/>
    <p:sldId id="299" r:id="rId10"/>
    <p:sldId id="295" r:id="rId11"/>
  </p:sldIdLst>
  <p:sldSz cx="9144000" cy="6858000" type="screen4x3"/>
  <p:notesSz cx="6797675" cy="98742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ina" initials="DI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3" autoAdjust="0"/>
  </p:normalViewPr>
  <p:slideViewPr>
    <p:cSldViewPr>
      <p:cViewPr varScale="1">
        <p:scale>
          <a:sx n="106" d="100"/>
          <a:sy n="106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069F6-480B-42E5-9ACE-D9F8D713B786}" type="doc">
      <dgm:prSet loTypeId="urn:microsoft.com/office/officeart/2005/8/layout/h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CA0BDD6-AE17-4F9E-B100-8E12912A936D}">
      <dgm:prSet phldrT="[Text]"/>
      <dgm:spPr>
        <a:solidFill>
          <a:srgbClr val="164194"/>
        </a:solidFill>
      </dgm:spPr>
      <dgm:t>
        <a:bodyPr/>
        <a:lstStyle/>
        <a:p>
          <a:r>
            <a:rPr lang="lv-LV" noProof="0" dirty="0"/>
            <a:t>Dinamiska mijiedarbība starp iesaistītajām pusēm</a:t>
          </a:r>
          <a:endParaRPr lang="en-US" noProof="0" dirty="0"/>
        </a:p>
      </dgm:t>
    </dgm:pt>
    <dgm:pt modelId="{8888D1C1-81D7-4E28-ADC2-A4FE61F3EC00}" type="parTrans" cxnId="{02117133-94AC-4F4A-9EFC-B81BF32D2B4F}">
      <dgm:prSet/>
      <dgm:spPr/>
      <dgm:t>
        <a:bodyPr/>
        <a:lstStyle/>
        <a:p>
          <a:endParaRPr lang="en-GB"/>
        </a:p>
      </dgm:t>
    </dgm:pt>
    <dgm:pt modelId="{5B5A3F16-BE1F-4609-80D5-491FEF80652B}" type="sibTrans" cxnId="{02117133-94AC-4F4A-9EFC-B81BF32D2B4F}">
      <dgm:prSet/>
      <dgm:spPr/>
      <dgm:t>
        <a:bodyPr/>
        <a:lstStyle/>
        <a:p>
          <a:endParaRPr lang="en-GB"/>
        </a:p>
      </dgm:t>
    </dgm:pt>
    <dgm:pt modelId="{253B0225-1136-419D-B1DC-834DE09DAFC4}">
      <dgm:prSet phldrT="[Text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5000">
              <a:schemeClr val="accent1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lv-LV" sz="3100" noProof="0" dirty="0"/>
            <a:t>Aktivitātes</a:t>
          </a:r>
          <a:endParaRPr lang="en-US" sz="3100" noProof="0" dirty="0"/>
        </a:p>
        <a:p>
          <a:r>
            <a:rPr lang="lv-LV" sz="2000" noProof="0" dirty="0"/>
            <a:t>Darītāji iztēlojas alternatīvas, nosaka prioritātes un darbības virzienus</a:t>
          </a:r>
          <a:endParaRPr lang="en-US" sz="2000" noProof="0" dirty="0"/>
        </a:p>
      </dgm:t>
    </dgm:pt>
    <dgm:pt modelId="{EE6F6A08-6249-4BFF-9BAE-ABFABFB41D26}" type="parTrans" cxnId="{8699552B-2994-4070-AA5B-2F4791AC5AAA}">
      <dgm:prSet/>
      <dgm:spPr/>
      <dgm:t>
        <a:bodyPr/>
        <a:lstStyle/>
        <a:p>
          <a:endParaRPr lang="en-GB"/>
        </a:p>
      </dgm:t>
    </dgm:pt>
    <dgm:pt modelId="{D85FDC84-073C-4401-8793-17D3D3A6DB11}" type="sibTrans" cxnId="{8699552B-2994-4070-AA5B-2F4791AC5AAA}">
      <dgm:prSet/>
      <dgm:spPr/>
      <dgm:t>
        <a:bodyPr/>
        <a:lstStyle/>
        <a:p>
          <a:endParaRPr lang="en-GB"/>
        </a:p>
      </dgm:t>
    </dgm:pt>
    <dgm:pt modelId="{F689D07C-EC3F-41C0-858E-1B38A6F3474B}">
      <dgm:prSet phldrT="[Text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5000">
              <a:schemeClr val="accent1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lv-LV" sz="3000" noProof="0" dirty="0"/>
            <a:t>Konteksts</a:t>
          </a:r>
          <a:endParaRPr lang="en-US" sz="3000" noProof="0" dirty="0"/>
        </a:p>
        <a:p>
          <a:r>
            <a:rPr lang="lv-LV" sz="2000" noProof="0" dirty="0"/>
            <a:t>Kultūra</a:t>
          </a:r>
          <a:r>
            <a:rPr lang="en-US" sz="2000" noProof="0" dirty="0"/>
            <a:t>,</a:t>
          </a:r>
          <a:r>
            <a:rPr lang="lv-LV" sz="2000" noProof="0" dirty="0"/>
            <a:t> sociāli-ekonomiskais, likumdošanas, telpiskās plānošanas nosacījumi</a:t>
          </a:r>
          <a:r>
            <a:rPr lang="en-US" sz="2000" noProof="0" dirty="0"/>
            <a:t> </a:t>
          </a:r>
        </a:p>
      </dgm:t>
    </dgm:pt>
    <dgm:pt modelId="{763A6727-F472-49D6-BE85-1CE0EEA062D4}" type="parTrans" cxnId="{A43EC293-396A-46D9-B6EA-7B797DE92A9B}">
      <dgm:prSet/>
      <dgm:spPr/>
      <dgm:t>
        <a:bodyPr/>
        <a:lstStyle/>
        <a:p>
          <a:endParaRPr lang="en-GB"/>
        </a:p>
      </dgm:t>
    </dgm:pt>
    <dgm:pt modelId="{8EB7F55C-185F-4862-BB68-F75C8EDD7775}" type="sibTrans" cxnId="{A43EC293-396A-46D9-B6EA-7B797DE92A9B}">
      <dgm:prSet/>
      <dgm:spPr/>
      <dgm:t>
        <a:bodyPr/>
        <a:lstStyle/>
        <a:p>
          <a:endParaRPr lang="en-GB"/>
        </a:p>
      </dgm:t>
    </dgm:pt>
    <dgm:pt modelId="{B9654A67-D2CF-48B7-9ECC-584B41514D97}">
      <dgm:prSet phldrT="[Text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5000">
              <a:schemeClr val="accent1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lv-LV" sz="3000" noProof="0" dirty="0"/>
            <a:t>Vērtējums</a:t>
          </a:r>
          <a:endParaRPr lang="en-US" sz="3000" noProof="0" dirty="0"/>
        </a:p>
        <a:p>
          <a:r>
            <a:rPr lang="lv-LV" sz="2000" noProof="0" dirty="0"/>
            <a:t>Rezultātu, procesa, snieguma, ietekmju izvērtējums</a:t>
          </a:r>
          <a:endParaRPr lang="en-US" sz="2000" noProof="0" dirty="0"/>
        </a:p>
      </dgm:t>
    </dgm:pt>
    <dgm:pt modelId="{96ADAF34-3BEF-4B99-B8E0-88B6CD76661D}" type="parTrans" cxnId="{39395239-EF94-4E78-ADF8-9FC7C1CECDBB}">
      <dgm:prSet/>
      <dgm:spPr/>
      <dgm:t>
        <a:bodyPr/>
        <a:lstStyle/>
        <a:p>
          <a:endParaRPr lang="en-GB"/>
        </a:p>
      </dgm:t>
    </dgm:pt>
    <dgm:pt modelId="{A1BFCB87-5B66-4467-BE57-13927280EA92}" type="sibTrans" cxnId="{39395239-EF94-4E78-ADF8-9FC7C1CECDBB}">
      <dgm:prSet/>
      <dgm:spPr/>
      <dgm:t>
        <a:bodyPr/>
        <a:lstStyle/>
        <a:p>
          <a:endParaRPr lang="en-GB"/>
        </a:p>
      </dgm:t>
    </dgm:pt>
    <dgm:pt modelId="{D9D7B733-D3F3-42A3-A46C-10A4A4B974CD}" type="pres">
      <dgm:prSet presAssocID="{793069F6-480B-42E5-9ACE-D9F8D713B78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F5CF6D65-DDA9-4DBF-8431-CB54207F34E0}" type="pres">
      <dgm:prSet presAssocID="{DCA0BDD6-AE17-4F9E-B100-8E12912A936D}" presName="roof" presStyleLbl="dkBgShp" presStyleIdx="0" presStyleCnt="2"/>
      <dgm:spPr/>
      <dgm:t>
        <a:bodyPr/>
        <a:lstStyle/>
        <a:p>
          <a:endParaRPr lang="lv-LV"/>
        </a:p>
      </dgm:t>
    </dgm:pt>
    <dgm:pt modelId="{28DBE1FB-A830-408C-B6BE-84B352595146}" type="pres">
      <dgm:prSet presAssocID="{DCA0BDD6-AE17-4F9E-B100-8E12912A936D}" presName="pillars" presStyleCnt="0"/>
      <dgm:spPr/>
    </dgm:pt>
    <dgm:pt modelId="{85B38A77-F33A-48DD-9720-B90DA9259E75}" type="pres">
      <dgm:prSet presAssocID="{DCA0BDD6-AE17-4F9E-B100-8E12912A936D}" presName="pillar1" presStyleLbl="node1" presStyleIdx="0" presStyleCnt="3" custLinFactNeighborY="2264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A4591B7-DDAB-4B21-941A-1B0957D57ACE}" type="pres">
      <dgm:prSet presAssocID="{F689D07C-EC3F-41C0-858E-1B38A6F3474B}" presName="pillarX" presStyleLbl="node1" presStyleIdx="1" presStyleCnt="3" custLinFactNeighborY="1111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E52A7AC-AE70-4885-8039-BA249D9CBD7D}" type="pres">
      <dgm:prSet presAssocID="{B9654A67-D2CF-48B7-9ECC-584B41514D97}" presName="pillarX" presStyleLbl="node1" presStyleIdx="2" presStyleCnt="3" custLinFactNeighborX="-1802" custLinFactNeighborY="1111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3ACD54F-000E-4CC3-9772-13C9F2E7AC2A}" type="pres">
      <dgm:prSet presAssocID="{DCA0BDD6-AE17-4F9E-B100-8E12912A936D}" presName="base" presStyleLbl="dkBgShp" presStyleIdx="1" presStyleCnt="2"/>
      <dgm:spPr>
        <a:noFill/>
      </dgm:spPr>
    </dgm:pt>
  </dgm:ptLst>
  <dgm:cxnLst>
    <dgm:cxn modelId="{8699552B-2994-4070-AA5B-2F4791AC5AAA}" srcId="{DCA0BDD6-AE17-4F9E-B100-8E12912A936D}" destId="{253B0225-1136-419D-B1DC-834DE09DAFC4}" srcOrd="0" destOrd="0" parTransId="{EE6F6A08-6249-4BFF-9BAE-ABFABFB41D26}" sibTransId="{D85FDC84-073C-4401-8793-17D3D3A6DB11}"/>
    <dgm:cxn modelId="{A43EC293-396A-46D9-B6EA-7B797DE92A9B}" srcId="{DCA0BDD6-AE17-4F9E-B100-8E12912A936D}" destId="{F689D07C-EC3F-41C0-858E-1B38A6F3474B}" srcOrd="1" destOrd="0" parTransId="{763A6727-F472-49D6-BE85-1CE0EEA062D4}" sibTransId="{8EB7F55C-185F-4862-BB68-F75C8EDD7775}"/>
    <dgm:cxn modelId="{9299DF77-DB34-4C19-A11B-7B320DC5F846}" type="presOf" srcId="{B9654A67-D2CF-48B7-9ECC-584B41514D97}" destId="{EE52A7AC-AE70-4885-8039-BA249D9CBD7D}" srcOrd="0" destOrd="0" presId="urn:microsoft.com/office/officeart/2005/8/layout/hList3"/>
    <dgm:cxn modelId="{3F59B682-59EF-4C5D-BFC9-579F0ACA2EC2}" type="presOf" srcId="{DCA0BDD6-AE17-4F9E-B100-8E12912A936D}" destId="{F5CF6D65-DDA9-4DBF-8431-CB54207F34E0}" srcOrd="0" destOrd="0" presId="urn:microsoft.com/office/officeart/2005/8/layout/hList3"/>
    <dgm:cxn modelId="{39395239-EF94-4E78-ADF8-9FC7C1CECDBB}" srcId="{DCA0BDD6-AE17-4F9E-B100-8E12912A936D}" destId="{B9654A67-D2CF-48B7-9ECC-584B41514D97}" srcOrd="2" destOrd="0" parTransId="{96ADAF34-3BEF-4B99-B8E0-88B6CD76661D}" sibTransId="{A1BFCB87-5B66-4467-BE57-13927280EA92}"/>
    <dgm:cxn modelId="{02117133-94AC-4F4A-9EFC-B81BF32D2B4F}" srcId="{793069F6-480B-42E5-9ACE-D9F8D713B786}" destId="{DCA0BDD6-AE17-4F9E-B100-8E12912A936D}" srcOrd="0" destOrd="0" parTransId="{8888D1C1-81D7-4E28-ADC2-A4FE61F3EC00}" sibTransId="{5B5A3F16-BE1F-4609-80D5-491FEF80652B}"/>
    <dgm:cxn modelId="{20D78369-888D-4152-87F1-5697B8561F98}" type="presOf" srcId="{793069F6-480B-42E5-9ACE-D9F8D713B786}" destId="{D9D7B733-D3F3-42A3-A46C-10A4A4B974CD}" srcOrd="0" destOrd="0" presId="urn:microsoft.com/office/officeart/2005/8/layout/hList3"/>
    <dgm:cxn modelId="{B2A39210-1911-430A-A998-C73700033FA1}" type="presOf" srcId="{253B0225-1136-419D-B1DC-834DE09DAFC4}" destId="{85B38A77-F33A-48DD-9720-B90DA9259E75}" srcOrd="0" destOrd="0" presId="urn:microsoft.com/office/officeart/2005/8/layout/hList3"/>
    <dgm:cxn modelId="{0F8331AF-1BDD-47F6-8CA1-DF9D2419EC79}" type="presOf" srcId="{F689D07C-EC3F-41C0-858E-1B38A6F3474B}" destId="{4A4591B7-DDAB-4B21-941A-1B0957D57ACE}" srcOrd="0" destOrd="0" presId="urn:microsoft.com/office/officeart/2005/8/layout/hList3"/>
    <dgm:cxn modelId="{715D03DC-6AE8-4938-9D15-7B61166D1112}" type="presParOf" srcId="{D9D7B733-D3F3-42A3-A46C-10A4A4B974CD}" destId="{F5CF6D65-DDA9-4DBF-8431-CB54207F34E0}" srcOrd="0" destOrd="0" presId="urn:microsoft.com/office/officeart/2005/8/layout/hList3"/>
    <dgm:cxn modelId="{1D13795C-95E9-4EB4-9B05-D2365A3295FE}" type="presParOf" srcId="{D9D7B733-D3F3-42A3-A46C-10A4A4B974CD}" destId="{28DBE1FB-A830-408C-B6BE-84B352595146}" srcOrd="1" destOrd="0" presId="urn:microsoft.com/office/officeart/2005/8/layout/hList3"/>
    <dgm:cxn modelId="{02FC6328-AFCD-4558-9EDB-B273BA06AB08}" type="presParOf" srcId="{28DBE1FB-A830-408C-B6BE-84B352595146}" destId="{85B38A77-F33A-48DD-9720-B90DA9259E75}" srcOrd="0" destOrd="0" presId="urn:microsoft.com/office/officeart/2005/8/layout/hList3"/>
    <dgm:cxn modelId="{0293A516-9C62-44E6-8C4B-E8D94BD13170}" type="presParOf" srcId="{28DBE1FB-A830-408C-B6BE-84B352595146}" destId="{4A4591B7-DDAB-4B21-941A-1B0957D57ACE}" srcOrd="1" destOrd="0" presId="urn:microsoft.com/office/officeart/2005/8/layout/hList3"/>
    <dgm:cxn modelId="{DD433DF6-76BC-4D66-BD8E-0FAF1674A081}" type="presParOf" srcId="{28DBE1FB-A830-408C-B6BE-84B352595146}" destId="{EE52A7AC-AE70-4885-8039-BA249D9CBD7D}" srcOrd="2" destOrd="0" presId="urn:microsoft.com/office/officeart/2005/8/layout/hList3"/>
    <dgm:cxn modelId="{E273EE02-082B-477E-BC09-5BE827FA2E92}" type="presParOf" srcId="{D9D7B733-D3F3-42A3-A46C-10A4A4B974CD}" destId="{03ACD54F-000E-4CC3-9772-13C9F2E7AC2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0F06DC-47E0-4CD7-8DAF-1A918369185D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EEED08E3-2555-40C6-88CB-1BDD65B4B69D}">
      <dgm:prSet phldrT="[Text]" custT="1"/>
      <dgm:spPr>
        <a:solidFill>
          <a:srgbClr val="FFC000"/>
        </a:solidFill>
      </dgm:spPr>
      <dgm:t>
        <a:bodyPr/>
        <a:lstStyle/>
        <a:p>
          <a:endParaRPr lang="en-GB" sz="2400" dirty="0"/>
        </a:p>
      </dgm:t>
    </dgm:pt>
    <dgm:pt modelId="{FA047D1D-283A-45BD-B3E4-CAD9D8D41D85}" type="parTrans" cxnId="{F15CD90D-1A8B-4F46-B5CB-4348A203EF25}">
      <dgm:prSet/>
      <dgm:spPr/>
      <dgm:t>
        <a:bodyPr/>
        <a:lstStyle/>
        <a:p>
          <a:endParaRPr lang="en-GB"/>
        </a:p>
      </dgm:t>
    </dgm:pt>
    <dgm:pt modelId="{64E6B7DE-939F-496D-AFD6-546DC63B71ED}" type="sibTrans" cxnId="{F15CD90D-1A8B-4F46-B5CB-4348A203EF25}">
      <dgm:prSet/>
      <dgm:spPr/>
      <dgm:t>
        <a:bodyPr/>
        <a:lstStyle/>
        <a:p>
          <a:endParaRPr lang="en-GB"/>
        </a:p>
      </dgm:t>
    </dgm:pt>
    <dgm:pt modelId="{B4791B35-A52E-4FB2-B821-2B0FF04661E5}">
      <dgm:prSet phldrT="[Text]" custT="1"/>
      <dgm:spPr>
        <a:solidFill>
          <a:srgbClr val="00B0F0"/>
        </a:solidFill>
      </dgm:spPr>
      <dgm:t>
        <a:bodyPr/>
        <a:lstStyle/>
        <a:p>
          <a:endParaRPr lang="en-GB" sz="2400" dirty="0"/>
        </a:p>
      </dgm:t>
    </dgm:pt>
    <dgm:pt modelId="{EB0D73DC-6066-4C34-884D-8AFA84E05FE3}" type="parTrans" cxnId="{970EF959-2290-4467-8939-56BDE8C9CFCC}">
      <dgm:prSet/>
      <dgm:spPr/>
      <dgm:t>
        <a:bodyPr/>
        <a:lstStyle/>
        <a:p>
          <a:endParaRPr lang="en-GB"/>
        </a:p>
      </dgm:t>
    </dgm:pt>
    <dgm:pt modelId="{CB2483E4-EA96-4D66-8480-53F84E82CC2A}" type="sibTrans" cxnId="{970EF959-2290-4467-8939-56BDE8C9CFCC}">
      <dgm:prSet/>
      <dgm:spPr/>
      <dgm:t>
        <a:bodyPr/>
        <a:lstStyle/>
        <a:p>
          <a:endParaRPr lang="en-GB"/>
        </a:p>
      </dgm:t>
    </dgm:pt>
    <dgm:pt modelId="{284FFDF4-AC49-4840-8E36-5A55AA18DB8D}">
      <dgm:prSet phldrT="[Text]" custT="1"/>
      <dgm:spPr>
        <a:solidFill>
          <a:srgbClr val="00B05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730EC3D0-8809-4BDF-B086-1D3A54EA06B5}" type="parTrans" cxnId="{4EDEE9E2-637F-465E-BF57-90218BCE2230}">
      <dgm:prSet/>
      <dgm:spPr/>
      <dgm:t>
        <a:bodyPr/>
        <a:lstStyle/>
        <a:p>
          <a:endParaRPr lang="en-GB"/>
        </a:p>
      </dgm:t>
    </dgm:pt>
    <dgm:pt modelId="{DC49B677-8A6E-4863-8CEC-09FF8233FBF3}" type="sibTrans" cxnId="{4EDEE9E2-637F-465E-BF57-90218BCE2230}">
      <dgm:prSet/>
      <dgm:spPr/>
      <dgm:t>
        <a:bodyPr/>
        <a:lstStyle/>
        <a:p>
          <a:endParaRPr lang="en-GB"/>
        </a:p>
      </dgm:t>
    </dgm:pt>
    <dgm:pt modelId="{38A7F013-499C-42BC-8704-C9D782C33C0B}" type="pres">
      <dgm:prSet presAssocID="{6F0F06DC-47E0-4CD7-8DAF-1A918369185D}" presName="Name0" presStyleCnt="0">
        <dgm:presLayoutVars>
          <dgm:dir/>
          <dgm:animLvl val="lvl"/>
          <dgm:resizeHandles val="exact"/>
        </dgm:presLayoutVars>
      </dgm:prSet>
      <dgm:spPr/>
    </dgm:pt>
    <dgm:pt modelId="{88E60E41-8492-4E78-8D0F-0420916D14AA}" type="pres">
      <dgm:prSet presAssocID="{EEED08E3-2555-40C6-88CB-1BDD65B4B69D}" presName="Name8" presStyleCnt="0"/>
      <dgm:spPr/>
    </dgm:pt>
    <dgm:pt modelId="{B562E0C5-A1E3-4181-8BBD-048F8034B20D}" type="pres">
      <dgm:prSet presAssocID="{EEED08E3-2555-40C6-88CB-1BDD65B4B69D}" presName="level" presStyleLbl="node1" presStyleIdx="0" presStyleCnt="3" custScaleY="28819" custLinFactNeighborX="-1307" custLinFactNeighborY="-18129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DDA6230-673A-4BFC-99D1-3E2764ED2DEE}" type="pres">
      <dgm:prSet presAssocID="{EEED08E3-2555-40C6-88CB-1BDD65B4B69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AC23165-33E4-4F1F-A8DA-F3A0458E7CFC}" type="pres">
      <dgm:prSet presAssocID="{B4791B35-A52E-4FB2-B821-2B0FF04661E5}" presName="Name8" presStyleCnt="0"/>
      <dgm:spPr/>
    </dgm:pt>
    <dgm:pt modelId="{74E81AF7-03CD-4FEE-825E-DF271251CB3B}" type="pres">
      <dgm:prSet presAssocID="{B4791B35-A52E-4FB2-B821-2B0FF04661E5}" presName="level" presStyleLbl="node1" presStyleIdx="1" presStyleCnt="3" custScaleY="28420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B9EE53F-D6DB-4AFD-B9E0-451CDC023CD1}" type="pres">
      <dgm:prSet presAssocID="{B4791B35-A52E-4FB2-B821-2B0FF04661E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82605FB-4E1A-4E11-B875-0719F7B9D6AA}" type="pres">
      <dgm:prSet presAssocID="{284FFDF4-AC49-4840-8E36-5A55AA18DB8D}" presName="Name8" presStyleCnt="0"/>
      <dgm:spPr/>
    </dgm:pt>
    <dgm:pt modelId="{E44590D1-6199-4096-9D79-2D1CEB235752}" type="pres">
      <dgm:prSet presAssocID="{284FFDF4-AC49-4840-8E36-5A55AA18DB8D}" presName="level" presStyleLbl="node1" presStyleIdx="2" presStyleCnt="3" custScaleY="47479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0484DA3-3F42-4051-BF8D-31085C430E36}" type="pres">
      <dgm:prSet presAssocID="{284FFDF4-AC49-4840-8E36-5A55AA18DB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5009ADE0-72E6-485B-AAB6-0B43381A229E}" type="presOf" srcId="{6F0F06DC-47E0-4CD7-8DAF-1A918369185D}" destId="{38A7F013-499C-42BC-8704-C9D782C33C0B}" srcOrd="0" destOrd="0" presId="urn:microsoft.com/office/officeart/2005/8/layout/pyramid3"/>
    <dgm:cxn modelId="{A61BB5A9-6865-46C7-8987-FEA08803A8B5}" type="presOf" srcId="{284FFDF4-AC49-4840-8E36-5A55AA18DB8D}" destId="{E44590D1-6199-4096-9D79-2D1CEB235752}" srcOrd="0" destOrd="0" presId="urn:microsoft.com/office/officeart/2005/8/layout/pyramid3"/>
    <dgm:cxn modelId="{77E91E58-2DB6-49A1-A396-61DA02F1E5E7}" type="presOf" srcId="{B4791B35-A52E-4FB2-B821-2B0FF04661E5}" destId="{1B9EE53F-D6DB-4AFD-B9E0-451CDC023CD1}" srcOrd="1" destOrd="0" presId="urn:microsoft.com/office/officeart/2005/8/layout/pyramid3"/>
    <dgm:cxn modelId="{C5B0B405-EA29-4427-8487-76A304623600}" type="presOf" srcId="{EEED08E3-2555-40C6-88CB-1BDD65B4B69D}" destId="{B562E0C5-A1E3-4181-8BBD-048F8034B20D}" srcOrd="0" destOrd="0" presId="urn:microsoft.com/office/officeart/2005/8/layout/pyramid3"/>
    <dgm:cxn modelId="{8E5BE6DE-4368-4ADC-9B1C-6E3009308E18}" type="presOf" srcId="{B4791B35-A52E-4FB2-B821-2B0FF04661E5}" destId="{74E81AF7-03CD-4FEE-825E-DF271251CB3B}" srcOrd="0" destOrd="0" presId="urn:microsoft.com/office/officeart/2005/8/layout/pyramid3"/>
    <dgm:cxn modelId="{4EDEE9E2-637F-465E-BF57-90218BCE2230}" srcId="{6F0F06DC-47E0-4CD7-8DAF-1A918369185D}" destId="{284FFDF4-AC49-4840-8E36-5A55AA18DB8D}" srcOrd="2" destOrd="0" parTransId="{730EC3D0-8809-4BDF-B086-1D3A54EA06B5}" sibTransId="{DC49B677-8A6E-4863-8CEC-09FF8233FBF3}"/>
    <dgm:cxn modelId="{970EF959-2290-4467-8939-56BDE8C9CFCC}" srcId="{6F0F06DC-47E0-4CD7-8DAF-1A918369185D}" destId="{B4791B35-A52E-4FB2-B821-2B0FF04661E5}" srcOrd="1" destOrd="0" parTransId="{EB0D73DC-6066-4C34-884D-8AFA84E05FE3}" sibTransId="{CB2483E4-EA96-4D66-8480-53F84E82CC2A}"/>
    <dgm:cxn modelId="{8222B9EA-4440-4519-9187-18D18CC52DF4}" type="presOf" srcId="{EEED08E3-2555-40C6-88CB-1BDD65B4B69D}" destId="{1DDA6230-673A-4BFC-99D1-3E2764ED2DEE}" srcOrd="1" destOrd="0" presId="urn:microsoft.com/office/officeart/2005/8/layout/pyramid3"/>
    <dgm:cxn modelId="{5422EEBB-DDFB-44C2-AA8E-355BE9D168EF}" type="presOf" srcId="{284FFDF4-AC49-4840-8E36-5A55AA18DB8D}" destId="{20484DA3-3F42-4051-BF8D-31085C430E36}" srcOrd="1" destOrd="0" presId="urn:microsoft.com/office/officeart/2005/8/layout/pyramid3"/>
    <dgm:cxn modelId="{F15CD90D-1A8B-4F46-B5CB-4348A203EF25}" srcId="{6F0F06DC-47E0-4CD7-8DAF-1A918369185D}" destId="{EEED08E3-2555-40C6-88CB-1BDD65B4B69D}" srcOrd="0" destOrd="0" parTransId="{FA047D1D-283A-45BD-B3E4-CAD9D8D41D85}" sibTransId="{64E6B7DE-939F-496D-AFD6-546DC63B71ED}"/>
    <dgm:cxn modelId="{5F1B0DCD-B8C0-426B-8ED7-FD02AD796D70}" type="presParOf" srcId="{38A7F013-499C-42BC-8704-C9D782C33C0B}" destId="{88E60E41-8492-4E78-8D0F-0420916D14AA}" srcOrd="0" destOrd="0" presId="urn:microsoft.com/office/officeart/2005/8/layout/pyramid3"/>
    <dgm:cxn modelId="{F4256B9D-A47C-4497-B5A9-F8324ECF4EF3}" type="presParOf" srcId="{88E60E41-8492-4E78-8D0F-0420916D14AA}" destId="{B562E0C5-A1E3-4181-8BBD-048F8034B20D}" srcOrd="0" destOrd="0" presId="urn:microsoft.com/office/officeart/2005/8/layout/pyramid3"/>
    <dgm:cxn modelId="{F60F590E-CAE0-4978-B754-72CD04DF8364}" type="presParOf" srcId="{88E60E41-8492-4E78-8D0F-0420916D14AA}" destId="{1DDA6230-673A-4BFC-99D1-3E2764ED2DEE}" srcOrd="1" destOrd="0" presId="urn:microsoft.com/office/officeart/2005/8/layout/pyramid3"/>
    <dgm:cxn modelId="{26EA6257-7988-4796-83A2-A41875DE88D0}" type="presParOf" srcId="{38A7F013-499C-42BC-8704-C9D782C33C0B}" destId="{1AC23165-33E4-4F1F-A8DA-F3A0458E7CFC}" srcOrd="1" destOrd="0" presId="urn:microsoft.com/office/officeart/2005/8/layout/pyramid3"/>
    <dgm:cxn modelId="{51FA313B-EFBD-4C3B-8618-FFA0992DE350}" type="presParOf" srcId="{1AC23165-33E4-4F1F-A8DA-F3A0458E7CFC}" destId="{74E81AF7-03CD-4FEE-825E-DF271251CB3B}" srcOrd="0" destOrd="0" presId="urn:microsoft.com/office/officeart/2005/8/layout/pyramid3"/>
    <dgm:cxn modelId="{D8BB07EA-45B8-4ACB-9D8A-7467118C6695}" type="presParOf" srcId="{1AC23165-33E4-4F1F-A8DA-F3A0458E7CFC}" destId="{1B9EE53F-D6DB-4AFD-B9E0-451CDC023CD1}" srcOrd="1" destOrd="0" presId="urn:microsoft.com/office/officeart/2005/8/layout/pyramid3"/>
    <dgm:cxn modelId="{BA0D552F-80B5-426F-9F60-92439AADDEC8}" type="presParOf" srcId="{38A7F013-499C-42BC-8704-C9D782C33C0B}" destId="{D82605FB-4E1A-4E11-B875-0719F7B9D6AA}" srcOrd="2" destOrd="0" presId="urn:microsoft.com/office/officeart/2005/8/layout/pyramid3"/>
    <dgm:cxn modelId="{91875B6C-8FEB-4F26-9D7C-972E93E66DD0}" type="presParOf" srcId="{D82605FB-4E1A-4E11-B875-0719F7B9D6AA}" destId="{E44590D1-6199-4096-9D79-2D1CEB235752}" srcOrd="0" destOrd="0" presId="urn:microsoft.com/office/officeart/2005/8/layout/pyramid3"/>
    <dgm:cxn modelId="{0C20F7A2-6BCB-473A-8276-3AB4BBDDF2DE}" type="presParOf" srcId="{D82605FB-4E1A-4E11-B875-0719F7B9D6AA}" destId="{20484DA3-3F42-4051-BF8D-31085C430E3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AF9B8D-ED5E-469E-851F-D83EEE2FACD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AECAD7E-23A1-4C9A-BB19-8A992DABD8B9}" type="pres">
      <dgm:prSet presAssocID="{70AF9B8D-ED5E-469E-851F-D83EEE2FAC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</dgm:ptLst>
  <dgm:cxnLst>
    <dgm:cxn modelId="{9C9C8734-D25E-482B-A2B3-BEAB69981A43}" type="presOf" srcId="{70AF9B8D-ED5E-469E-851F-D83EEE2FACDA}" destId="{2AECAD7E-23A1-4C9A-BB19-8A992DABD8B9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F6D65-DDA9-4DBF-8431-CB54207F34E0}">
      <dsp:nvSpPr>
        <dsp:cNvPr id="0" name=""/>
        <dsp:cNvSpPr/>
      </dsp:nvSpPr>
      <dsp:spPr>
        <a:xfrm>
          <a:off x="0" y="0"/>
          <a:ext cx="6449870" cy="1206354"/>
        </a:xfrm>
        <a:prstGeom prst="rect">
          <a:avLst/>
        </a:prstGeom>
        <a:solidFill>
          <a:srgbClr val="16419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300" kern="1200" noProof="0" dirty="0"/>
            <a:t>Dinamiska mijiedarbība starp iesaistītajām pusēm</a:t>
          </a:r>
          <a:endParaRPr lang="en-US" sz="3300" kern="1200" noProof="0" dirty="0"/>
        </a:p>
      </dsp:txBody>
      <dsp:txXfrm>
        <a:off x="0" y="0"/>
        <a:ext cx="6449870" cy="1206354"/>
      </dsp:txXfrm>
    </dsp:sp>
    <dsp:sp modelId="{85B38A77-F33A-48DD-9720-B90DA9259E75}">
      <dsp:nvSpPr>
        <dsp:cNvPr id="0" name=""/>
        <dsp:cNvSpPr/>
      </dsp:nvSpPr>
      <dsp:spPr>
        <a:xfrm>
          <a:off x="3149" y="1487837"/>
          <a:ext cx="2147857" cy="25333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5000">
              <a:schemeClr val="accent1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noProof="0" dirty="0"/>
            <a:t>Aktivitātes</a:t>
          </a:r>
          <a:endParaRPr lang="en-US" sz="3100" kern="1200" noProof="0" dirty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noProof="0" dirty="0"/>
            <a:t>Darītāji iztēlojas alternatīvas, nosaka prioritātes un darbības virzienus</a:t>
          </a:r>
          <a:endParaRPr lang="en-US" sz="2000" kern="1200" noProof="0" dirty="0"/>
        </a:p>
      </dsp:txBody>
      <dsp:txXfrm>
        <a:off x="3149" y="1487837"/>
        <a:ext cx="2147857" cy="2533344"/>
      </dsp:txXfrm>
    </dsp:sp>
    <dsp:sp modelId="{4A4591B7-DDAB-4B21-941A-1B0957D57ACE}">
      <dsp:nvSpPr>
        <dsp:cNvPr id="0" name=""/>
        <dsp:cNvSpPr/>
      </dsp:nvSpPr>
      <dsp:spPr>
        <a:xfrm>
          <a:off x="2151006" y="1487834"/>
          <a:ext cx="2147857" cy="25333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5000">
              <a:schemeClr val="accent1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noProof="0" dirty="0"/>
            <a:t>Konteksts</a:t>
          </a:r>
          <a:endParaRPr lang="en-US" sz="3000" kern="1200" noProof="0" dirty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noProof="0" dirty="0"/>
            <a:t>Kultūra</a:t>
          </a:r>
          <a:r>
            <a:rPr lang="en-US" sz="2000" kern="1200" noProof="0" dirty="0"/>
            <a:t>,</a:t>
          </a:r>
          <a:r>
            <a:rPr lang="lv-LV" sz="2000" kern="1200" noProof="0" dirty="0"/>
            <a:t> sociāli-ekonomiskais, likumdošanas, telpiskās plānošanas nosacījumi</a:t>
          </a:r>
          <a:r>
            <a:rPr lang="en-US" sz="2000" kern="1200" noProof="0" dirty="0"/>
            <a:t> </a:t>
          </a:r>
        </a:p>
      </dsp:txBody>
      <dsp:txXfrm>
        <a:off x="2151006" y="1487834"/>
        <a:ext cx="2147857" cy="2533344"/>
      </dsp:txXfrm>
    </dsp:sp>
    <dsp:sp modelId="{EE52A7AC-AE70-4885-8039-BA249D9CBD7D}">
      <dsp:nvSpPr>
        <dsp:cNvPr id="0" name=""/>
        <dsp:cNvSpPr/>
      </dsp:nvSpPr>
      <dsp:spPr>
        <a:xfrm>
          <a:off x="4260159" y="1487834"/>
          <a:ext cx="2147857" cy="25333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5000">
              <a:schemeClr val="accent1">
                <a:lumMod val="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noProof="0" dirty="0"/>
            <a:t>Vērtējums</a:t>
          </a:r>
          <a:endParaRPr lang="en-US" sz="3000" kern="1200" noProof="0" dirty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noProof="0" dirty="0"/>
            <a:t>Rezultātu, procesa, snieguma, ietekmju izvērtējums</a:t>
          </a:r>
          <a:endParaRPr lang="en-US" sz="2000" kern="1200" noProof="0" dirty="0"/>
        </a:p>
      </dsp:txBody>
      <dsp:txXfrm>
        <a:off x="4260159" y="1487834"/>
        <a:ext cx="2147857" cy="2533344"/>
      </dsp:txXfrm>
    </dsp:sp>
    <dsp:sp modelId="{03ACD54F-000E-4CC3-9772-13C9F2E7AC2A}">
      <dsp:nvSpPr>
        <dsp:cNvPr id="0" name=""/>
        <dsp:cNvSpPr/>
      </dsp:nvSpPr>
      <dsp:spPr>
        <a:xfrm>
          <a:off x="0" y="3739699"/>
          <a:ext cx="6449870" cy="281482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r">
              <a:defRPr sz="1200"/>
            </a:lvl1pPr>
          </a:lstStyle>
          <a:p>
            <a:fld id="{607EBF0C-F506-42E9-9290-EC666221AAE9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r">
              <a:defRPr sz="1200"/>
            </a:lvl1pPr>
          </a:lstStyle>
          <a:p>
            <a:fld id="{2354FE4A-291F-45F0-952E-4C02F4433C2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306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r">
              <a:defRPr sz="1200"/>
            </a:lvl1pPr>
          </a:lstStyle>
          <a:p>
            <a:fld id="{D0DA9D42-3A77-488C-A499-D687E4142708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0" tIns="45570" rIns="91140" bIns="4557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140" tIns="45570" rIns="91140" bIns="4557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r">
              <a:defRPr sz="1200"/>
            </a:lvl1pPr>
          </a:lstStyle>
          <a:p>
            <a:fld id="{2AD4C726-93E3-49C7-B26F-8DB5AAEE7FB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81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518" y="42723"/>
            <a:ext cx="1554986" cy="472401"/>
          </a:xfrm>
          <a:prstGeom prst="rect">
            <a:avLst/>
          </a:prstGeom>
        </p:spPr>
      </p:pic>
      <p:cxnSp>
        <p:nvCxnSpPr>
          <p:cNvPr id="8" name="7 Conector recto"/>
          <p:cNvCxnSpPr/>
          <p:nvPr userDrawn="1"/>
        </p:nvCxnSpPr>
        <p:spPr>
          <a:xfrm flipH="1">
            <a:off x="0" y="557069"/>
            <a:ext cx="9144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043" y="5175667"/>
            <a:ext cx="1579806" cy="14930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70" y="5242128"/>
            <a:ext cx="1152128" cy="136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4043" y="1124744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latin typeface="+mn-lt"/>
              </a:rPr>
              <a:t>Reģionālās darba grupas (RLL) pieeja plānošanā</a:t>
            </a:r>
            <a:br>
              <a:rPr lang="lv-LV" sz="3600" b="1" dirty="0">
                <a:latin typeface="+mn-lt"/>
              </a:rPr>
            </a:br>
            <a:r>
              <a:rPr lang="lv-LV" sz="3600" b="1" dirty="0">
                <a:latin typeface="+mn-lt"/>
              </a:rPr>
              <a:t> </a:t>
            </a:r>
            <a:r>
              <a:rPr lang="lv-LV" sz="2800" b="1" dirty="0">
                <a:latin typeface="+mn-lt"/>
              </a:rPr>
              <a:t/>
            </a:r>
            <a:br>
              <a:rPr lang="lv-LV" sz="2800" b="1" dirty="0">
                <a:latin typeface="+mn-lt"/>
              </a:rPr>
            </a:br>
            <a:r>
              <a:rPr lang="lv-LV" sz="2400" b="1" dirty="0">
                <a:latin typeface="+mn-lt"/>
              </a:rPr>
              <a:t>Ingrīda Brēmere, Baltijas Vides Forums – Latvija</a:t>
            </a:r>
            <a:br>
              <a:rPr lang="lv-LV" sz="2400" b="1" dirty="0">
                <a:latin typeface="+mn-lt"/>
              </a:rPr>
            </a:br>
            <a:r>
              <a:rPr lang="lv-LV" sz="2800" b="1" dirty="0">
                <a:latin typeface="+mn-lt"/>
              </a:rPr>
              <a:t/>
            </a:r>
            <a:br>
              <a:rPr lang="lv-LV" sz="2800" b="1" dirty="0">
                <a:latin typeface="+mn-lt"/>
              </a:rPr>
            </a:br>
            <a:r>
              <a:rPr lang="lv-LV" sz="2400" b="1" dirty="0">
                <a:latin typeface="+mn-lt"/>
              </a:rPr>
              <a:t>Projekta INTENSSS-PA Reģionālā informācijas diena</a:t>
            </a:r>
            <a:r>
              <a:rPr lang="lv-LV" sz="2800" b="1" dirty="0">
                <a:latin typeface="+mn-lt"/>
              </a:rPr>
              <a:t/>
            </a:r>
            <a:br>
              <a:rPr lang="lv-LV" sz="2800" b="1" dirty="0">
                <a:latin typeface="+mn-lt"/>
              </a:rPr>
            </a:br>
            <a:r>
              <a:rPr lang="lv-LV" sz="2400" b="1" dirty="0" smtClean="0">
                <a:latin typeface="+mn-lt"/>
              </a:rPr>
              <a:t>2018.gada jūnijs</a:t>
            </a:r>
            <a:endParaRPr lang="en-GB" altLang="lv-LV" sz="2800" b="1" dirty="0">
              <a:latin typeface="+mn-lt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1F4A504F-CA4C-488D-8DC8-BC8F11DCD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695" y="5389641"/>
            <a:ext cx="1585466" cy="10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081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Atziņas no Zemgales RLL darbības</a:t>
            </a:r>
            <a:endParaRPr lang="es-ES" sz="2000" b="1" dirty="0">
              <a:latin typeface="+mj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052736"/>
            <a:ext cx="7772400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400" dirty="0">
                <a:latin typeface="+mn-lt"/>
              </a:rPr>
              <a:t>Zemgales RLL ir praktiski izmantojama pieeja integrētai un ilgtspējīgai enerģētikas plānošanai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800" dirty="0">
              <a:latin typeface="+mn-l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400" dirty="0">
                <a:latin typeface="+mn-lt"/>
              </a:rPr>
              <a:t>«Stiprās» puses saskaņā ar iesaistīto pušu vērtējumu</a:t>
            </a:r>
            <a:r>
              <a:rPr lang="en-US" sz="2400" dirty="0">
                <a:latin typeface="+mn-lt"/>
              </a:rPr>
              <a:t>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lv-LV" sz="2200" dirty="0">
                <a:solidFill>
                  <a:schemeClr val="tx2"/>
                </a:solidFill>
              </a:rPr>
              <a:t>Regulāras tikšanās iesaistot pārstāvjus no dažādām jomām un sektoriem</a:t>
            </a:r>
            <a:endParaRPr lang="en-US" sz="2200" dirty="0">
              <a:solidFill>
                <a:schemeClr val="tx2"/>
              </a:solidFill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lv-LV" sz="2200" dirty="0">
                <a:solidFill>
                  <a:schemeClr val="tx2"/>
                </a:solidFill>
              </a:rPr>
              <a:t>Iepazīstināšana ar labas prakses piemēriem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lv-LV" sz="2200" dirty="0">
                <a:solidFill>
                  <a:schemeClr val="tx2"/>
                </a:solidFill>
              </a:rPr>
              <a:t>Interaktīvas diskusijas izmantojot inovatīvas dalībnieku iesaistīšanas metodes un secīgu pieeju jautājumu risināšanai</a:t>
            </a:r>
            <a:endParaRPr lang="en-US" sz="2200" dirty="0">
              <a:solidFill>
                <a:schemeClr val="tx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400" dirty="0">
                <a:latin typeface="+mn-lt"/>
              </a:rPr>
              <a:t>Ierosinājums darba turpināšanai RLL formātā, formalizējot sadarbību </a:t>
            </a:r>
            <a:r>
              <a:rPr lang="en-US" sz="2400" dirty="0" err="1">
                <a:latin typeface="+mn-lt"/>
              </a:rPr>
              <a:t>Zemgale</a:t>
            </a:r>
            <a:r>
              <a:rPr lang="lv-LV" sz="2400" dirty="0">
                <a:latin typeface="+mn-lt"/>
              </a:rPr>
              <a:t>s reģionālās darba grupas (</a:t>
            </a:r>
            <a:r>
              <a:rPr lang="en-US" sz="2400" dirty="0">
                <a:latin typeface="+mn-lt"/>
              </a:rPr>
              <a:t>RLL</a:t>
            </a:r>
            <a:r>
              <a:rPr lang="lv-LV" sz="2400" dirty="0">
                <a:latin typeface="+mn-lt"/>
              </a:rPr>
              <a:t>) ietvaros, parakstot sadarbības vienošanos starp iesaistītajām institūcijām</a:t>
            </a:r>
            <a:endParaRPr lang="lv-LV" sz="2400" dirty="0"/>
          </a:p>
        </p:txBody>
      </p:sp>
    </p:spTree>
    <p:extLst>
      <p:ext uri="{BB962C8B-B14F-4D97-AF65-F5344CB8AC3E}">
        <p14:creationId xmlns:p14="http://schemas.microsoft.com/office/powerpoint/2010/main" val="698662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Reģionālās darba grupas (RLL)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lv-LV" sz="2800" dirty="0">
                <a:latin typeface="+mn-lt"/>
              </a:rPr>
              <a:t>Inovatīva iesaistīto pušu līdzdarbības metode</a:t>
            </a:r>
            <a:r>
              <a:rPr lang="lv-LV" sz="2900" dirty="0">
                <a:latin typeface="+mn-lt"/>
              </a:rPr>
              <a:t>: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Sadarbības platforma, lai veicinātu gan kopīgo mērķu sasniegšanu gan arī individuālo katra dalībnieka mērķa sasniegšanu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Akcentē gala lietotāju svarīgumu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Uzrunā daudzas iesaistītās puses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Izmanto iesaistīto pušu lomas paplašināšanu no pasīviem informācijas saņēmējiem līdz aktīviem līdzautoriem 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Darbojas praktiskos ikdienas apstākļos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Kombinē dažādas komunikācijas metodes un rīkus </a:t>
            </a:r>
          </a:p>
          <a:p>
            <a:pPr marL="989013" lvl="1"/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lv-LV" sz="100" b="1" dirty="0"/>
              <a:t/>
            </a: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99480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Reģionālās darba grupas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lv-LV" sz="2800" dirty="0">
                <a:latin typeface="+mn-lt"/>
              </a:rPr>
              <a:t>Inovatīvo metožu kopīgās iezīmes</a:t>
            </a:r>
            <a:r>
              <a:rPr lang="lv-LV" sz="2900" dirty="0">
                <a:latin typeface="+mn-lt"/>
              </a:rPr>
              <a:t>:</a:t>
            </a:r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lv-LV" sz="100" b="1" dirty="0"/>
              <a:t/>
            </a: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xmlns="" id="{8189C9A2-26EA-454B-8ABB-FF29FB5D01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9196799"/>
              </p:ext>
            </p:extLst>
          </p:nvPr>
        </p:nvGraphicFramePr>
        <p:xfrm>
          <a:off x="1430476" y="1556792"/>
          <a:ext cx="6449870" cy="4021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3383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Projekta INTENSSS-PA Reģionālās darba grupas (RLL)</a:t>
            </a:r>
            <a:endParaRPr lang="es-ES" sz="20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7524" y="1156101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lv-LV" sz="2400" dirty="0">
                <a:latin typeface="Calibri" pitchFamily="34" charset="0"/>
              </a:rPr>
              <a:t>Pieeja ieviesta programmas Horizon2020 projektā</a:t>
            </a:r>
            <a:endParaRPr lang="en-US" sz="2400" dirty="0">
              <a:latin typeface="Calibri" pitchFamily="34" charset="0"/>
            </a:endParaRPr>
          </a:p>
          <a:p>
            <a:pPr algn="ctr"/>
            <a:r>
              <a:rPr lang="en-US" sz="2400" b="1" dirty="0">
                <a:latin typeface="Calibri" pitchFamily="34" charset="0"/>
              </a:rPr>
              <a:t>“</a:t>
            </a:r>
            <a:r>
              <a:rPr lang="lv-LV" sz="2400" b="1" dirty="0">
                <a:latin typeface="Calibri" pitchFamily="34" charset="0"/>
              </a:rPr>
              <a:t>SISTĒMISKA PIEEJA SABIEDRISKO INSTITŪCIJU APMĀCĪBAI PAR ENERĢĒTISKO, TELPISKO UN SOCIĀLIEKONOMISKO ILGTSPĒJU (INTENSSS-PA)</a:t>
            </a:r>
            <a:r>
              <a:rPr lang="en-US" sz="2400" b="1" dirty="0"/>
              <a:t>”</a:t>
            </a:r>
            <a:endParaRPr lang="en-US" sz="2400" b="1" dirty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lv-LV" sz="2400" dirty="0">
                <a:latin typeface="Calibri" pitchFamily="34" charset="0"/>
              </a:rPr>
              <a:t>Iesaistīto pušu līdzdarbība testēta 7 dažādos ES reģionos</a:t>
            </a:r>
            <a:endParaRPr lang="en-US" sz="2400" dirty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lv-LV" sz="2400" dirty="0"/>
              <a:t>Uzsvars uz 7 reģionālu integrētu ilgtspējīgu enerģētikas plānu izstrādi, pielietojot Reģionālo darba grupu sadarbības mehānismu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Βέλος προς τα κάτω 7"/>
          <p:cNvSpPr/>
          <p:nvPr/>
        </p:nvSpPr>
        <p:spPr>
          <a:xfrm>
            <a:off x="4175956" y="4482408"/>
            <a:ext cx="792088" cy="360040"/>
          </a:xfrm>
          <a:prstGeom prst="downArrow">
            <a:avLst>
              <a:gd name="adj1" fmla="val 4247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899592" y="5301208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Plaša dažādu institūciju iesaiste balstoties uz starp-disciplināru sadarbību</a:t>
            </a:r>
            <a:endParaRPr lang="el-GR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65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Reģionālo darba grupu (RLL) darbības «stūrakmeņi»</a:t>
            </a:r>
            <a:endParaRPr lang="es-ES" sz="2000" b="1" dirty="0">
              <a:latin typeface="+mj-lt"/>
            </a:endParaRPr>
          </a:p>
        </p:txBody>
      </p:sp>
      <p:sp>
        <p:nvSpPr>
          <p:cNvPr id="7" name="Ορθογώνιο 1"/>
          <p:cNvSpPr/>
          <p:nvPr/>
        </p:nvSpPr>
        <p:spPr>
          <a:xfrm>
            <a:off x="105440" y="1068354"/>
            <a:ext cx="8712968" cy="199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628" marR="0" lvl="0" indent="-34290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No secīgi organizētām sanāksmēm iesaistot dalībniekus, ikvienam tiek nodrošināts </a:t>
            </a: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ieguvums zināšanu paaugstināšanai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 – citu iesaistīto pušu pieredze un viedokļi, jaunas darba metodes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,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 pieejas problēmu risināšanai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  <a:p>
            <a:pPr marL="452628" marR="0" lvl="0" indent="-34290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Kopīgs panākums ar vienotu plānošanas pieeju, kura tiek attīstīta </a:t>
            </a:r>
            <a:r>
              <a:rPr kumimoji="0" lang="lv-LV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radošā sadarbībā </a:t>
            </a:r>
            <a:r>
              <a:rPr kumimoji="0" lang="lv-LV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starp iesaistītajām pusēm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grpSp>
        <p:nvGrpSpPr>
          <p:cNvPr id="9" name="30 Grupo"/>
          <p:cNvGrpSpPr/>
          <p:nvPr/>
        </p:nvGrpSpPr>
        <p:grpSpPr>
          <a:xfrm>
            <a:off x="2228506" y="3798333"/>
            <a:ext cx="6264496" cy="2607207"/>
            <a:chOff x="899592" y="2433183"/>
            <a:chExt cx="7272608" cy="3024256"/>
          </a:xfrm>
        </p:grpSpPr>
        <p:sp>
          <p:nvSpPr>
            <p:cNvPr id="10" name="31 Rectángulo"/>
            <p:cNvSpPr/>
            <p:nvPr/>
          </p:nvSpPr>
          <p:spPr>
            <a:xfrm>
              <a:off x="3638674" y="2433183"/>
              <a:ext cx="1800000" cy="360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Radošums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32 Rectángulo"/>
            <p:cNvSpPr/>
            <p:nvPr/>
          </p:nvSpPr>
          <p:spPr>
            <a:xfrm>
              <a:off x="899592" y="3789040"/>
              <a:ext cx="1800000" cy="360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Ietekme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33 Rectángulo"/>
            <p:cNvSpPr/>
            <p:nvPr/>
          </p:nvSpPr>
          <p:spPr>
            <a:xfrm>
              <a:off x="2195936" y="5097439"/>
              <a:ext cx="1800000" cy="360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Ilgtspēja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34 Rectángulo"/>
            <p:cNvSpPr/>
            <p:nvPr/>
          </p:nvSpPr>
          <p:spPr>
            <a:xfrm>
              <a:off x="6372200" y="3789040"/>
              <a:ext cx="1800000" cy="360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Atvērtība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Θέση περιεχομένου 3"/>
            <p:cNvSpPr txBox="1">
              <a:spLocks/>
            </p:cNvSpPr>
            <p:nvPr/>
          </p:nvSpPr>
          <p:spPr>
            <a:xfrm>
              <a:off x="3638674" y="3538790"/>
              <a:ext cx="1800000" cy="900000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>
                  <a:lumMod val="50000"/>
                </a:srgbClr>
              </a:solidFill>
            </a:ln>
          </p:spPr>
          <p:txBody>
            <a:bodyPr vert="horz" anchor="ctr" anchorCtr="0">
              <a:noAutofit/>
            </a:bodyPr>
            <a:lstStyle>
              <a:lvl1pPr marL="365760" indent="-256032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•"/>
                <a:defRPr kumimoji="0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58368" indent="-246888" algn="l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Char char="▫"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23544" indent="-219456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179576" indent="-201168" algn="l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Char char=""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38988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1609344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▫"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2029968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2240280" indent="-18288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Char char="◦"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09728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 typeface="Georgia"/>
                <a:buNone/>
                <a:tabLst/>
                <a:defRPr/>
              </a:pPr>
              <a:r>
                <a:rPr kumimoji="0" lang="lv-LV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RLL</a:t>
              </a:r>
              <a:endPara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36 Flecha derecha"/>
            <p:cNvSpPr/>
            <p:nvPr/>
          </p:nvSpPr>
          <p:spPr>
            <a:xfrm rot="5400000">
              <a:off x="4232674" y="3012232"/>
              <a:ext cx="612000" cy="288000"/>
            </a:xfrm>
            <a:prstGeom prst="rightArrow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37 Flecha derecha"/>
            <p:cNvSpPr/>
            <p:nvPr/>
          </p:nvSpPr>
          <p:spPr>
            <a:xfrm rot="18987720">
              <a:off x="3362882" y="4620539"/>
              <a:ext cx="612000" cy="288000"/>
            </a:xfrm>
            <a:prstGeom prst="rightArrow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38 Flecha derecha"/>
            <p:cNvSpPr/>
            <p:nvPr/>
          </p:nvSpPr>
          <p:spPr>
            <a:xfrm>
              <a:off x="2879880" y="3825040"/>
              <a:ext cx="612000" cy="288000"/>
            </a:xfrm>
            <a:prstGeom prst="rightArrow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39 Rectángulo"/>
            <p:cNvSpPr/>
            <p:nvPr/>
          </p:nvSpPr>
          <p:spPr>
            <a:xfrm>
              <a:off x="5076056" y="5097439"/>
              <a:ext cx="1800000" cy="360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Reālisms</a:t>
              </a: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40 Flecha derecha"/>
            <p:cNvSpPr/>
            <p:nvPr/>
          </p:nvSpPr>
          <p:spPr>
            <a:xfrm rot="13500000">
              <a:off x="5099929" y="4623566"/>
              <a:ext cx="612000" cy="288000"/>
            </a:xfrm>
            <a:prstGeom prst="rightArrow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41 Flecha derecha"/>
            <p:cNvSpPr/>
            <p:nvPr/>
          </p:nvSpPr>
          <p:spPr>
            <a:xfrm rot="10800000">
              <a:off x="5580113" y="3825040"/>
              <a:ext cx="612000" cy="288000"/>
            </a:xfrm>
            <a:prstGeom prst="rightArrow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" name="Ορθογώνιο 2"/>
          <p:cNvSpPr/>
          <p:nvPr/>
        </p:nvSpPr>
        <p:spPr>
          <a:xfrm>
            <a:off x="975571" y="3900563"/>
            <a:ext cx="2503436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 algn="ctr">
              <a:lnSpc>
                <a:spcPct val="120000"/>
              </a:lnSpc>
              <a:spcAft>
                <a:spcPts val="600"/>
              </a:spcAft>
              <a:defRPr/>
            </a:pPr>
            <a:r>
              <a:rPr lang="lv-LV" sz="2000" b="1" kern="0" dirty="0">
                <a:solidFill>
                  <a:sysClr val="windowText" lastClr="000000"/>
                </a:solidFill>
                <a:latin typeface="Calibri" pitchFamily="34" charset="0"/>
              </a:rPr>
              <a:t>RLL pamatprincipi</a:t>
            </a:r>
            <a:endParaRPr lang="en-US" sz="2000" b="1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44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309320"/>
            <a:ext cx="1728193" cy="476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946" y="158363"/>
            <a:ext cx="8064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Calibri" panose="020F0502020204030204" pitchFamily="34" charset="0"/>
                <a:cs typeface="Calibri" panose="020F0502020204030204" pitchFamily="34" charset="0"/>
              </a:rPr>
              <a:t>Reģionālo darba grupu (RLL) aktivitāšu secība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Καμπύλο δεξιό βέλος 2"/>
          <p:cNvSpPr/>
          <p:nvPr/>
        </p:nvSpPr>
        <p:spPr>
          <a:xfrm>
            <a:off x="1835695" y="2227941"/>
            <a:ext cx="864097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2322622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«Prāta vētra» – vajadzību un prioritāšu noteikšana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0" name="Καμπύλο δεξιό βέλος 9"/>
          <p:cNvSpPr/>
          <p:nvPr/>
        </p:nvSpPr>
        <p:spPr>
          <a:xfrm>
            <a:off x="2411760" y="3092037"/>
            <a:ext cx="864096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936" y="320135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Konsultācijas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6038" y="315156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Prioritāšu apstiprināšana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3" name="Καμπύλο δεξιό βέλος 12"/>
          <p:cNvSpPr/>
          <p:nvPr/>
        </p:nvSpPr>
        <p:spPr>
          <a:xfrm>
            <a:off x="2973625" y="4047596"/>
            <a:ext cx="864096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95529" y="3961148"/>
            <a:ext cx="4766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Līdzdarbībā veidots plānošanas koncepts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1581" y="4124218"/>
            <a:ext cx="2275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Neaptverto jomu analīze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252536" y="2264169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Prioritāšu noteikšana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7" name="Καμπύλο δεξιό βέλος 16"/>
          <p:cNvSpPr/>
          <p:nvPr/>
        </p:nvSpPr>
        <p:spPr>
          <a:xfrm>
            <a:off x="1403647" y="1219829"/>
            <a:ext cx="864097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35695" y="1212278"/>
            <a:ext cx="6710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Esošās situācijas apzināšana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180527" y="1164088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Konteksta analīze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20" name="Καμπύλο δεξιό βέλος 19"/>
          <p:cNvSpPr/>
          <p:nvPr/>
        </p:nvSpPr>
        <p:spPr>
          <a:xfrm>
            <a:off x="3909729" y="5055708"/>
            <a:ext cx="864096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96408" y="5127575"/>
            <a:ext cx="4096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Ilgtspējīgs Enerģētikas Rīcības plāns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7797" y="5106814"/>
            <a:ext cx="2887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Eksperimentālā plānošana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23" name="Καμπύλο δεξιό βέλος 22"/>
          <p:cNvSpPr/>
          <p:nvPr/>
        </p:nvSpPr>
        <p:spPr>
          <a:xfrm>
            <a:off x="4731093" y="6093295"/>
            <a:ext cx="864096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53544" y="6186499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Konsultācijas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26021" y="6119455"/>
            <a:ext cx="3375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dirty="0">
                <a:latin typeface="Calibri" pitchFamily="34" charset="0"/>
              </a:rPr>
              <a:t>Plāna akceptēšana</a:t>
            </a:r>
            <a:endParaRPr lang="el-GR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46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Zemgales Reģionālās darba grupas (RLL) pieeja</a:t>
            </a:r>
            <a:endParaRPr lang="es-ES" sz="2000" b="1" dirty="0">
              <a:latin typeface="+mj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Darba grupas koordinators – Zemgales Plānošanas reģions</a:t>
            </a: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Sadarbības partneris – </a:t>
            </a:r>
            <a:r>
              <a:rPr lang="en-US" sz="2800" dirty="0"/>
              <a:t>Balti</a:t>
            </a:r>
            <a:r>
              <a:rPr lang="lv-LV" sz="2800" dirty="0" err="1"/>
              <a:t>jas</a:t>
            </a:r>
            <a:r>
              <a:rPr lang="lv-LV" sz="2800" dirty="0"/>
              <a:t> Vides Forums</a:t>
            </a: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/>
              <a:t>Zemgale</a:t>
            </a:r>
            <a:r>
              <a:rPr lang="lv-LV" sz="2800" dirty="0"/>
              <a:t>s</a:t>
            </a:r>
            <a:r>
              <a:rPr lang="en-US" sz="2800" dirty="0"/>
              <a:t> RLL </a:t>
            </a:r>
            <a:r>
              <a:rPr lang="lv-LV" sz="2800" dirty="0"/>
              <a:t>izveidota balstoties uz Zemgales Plānošanas reģiona Enerģētikas darba grupu (22 pašvaldības)</a:t>
            </a: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Paplašinātā ZPR Enerģētikas darba grupa, iesaistot pašvaldību, LLU, transporta nozares ekspertus, uzņēmējus un NVO</a:t>
            </a:r>
            <a:endParaRPr lang="en-GB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989013" lvl="1"/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lv-LV" sz="100" b="1" dirty="0"/>
              <a:t/>
            </a: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  <p:sp>
        <p:nvSpPr>
          <p:cNvPr id="5" name="Βέλος προς τα κάτω 7">
            <a:extLst>
              <a:ext uri="{FF2B5EF4-FFF2-40B4-BE49-F238E27FC236}">
                <a16:creationId xmlns:a16="http://schemas.microsoft.com/office/drawing/2014/main" xmlns="" id="{76B412BA-C302-42EC-ACE5-1210B90DD249}"/>
              </a:ext>
            </a:extLst>
          </p:cNvPr>
          <p:cNvSpPr/>
          <p:nvPr/>
        </p:nvSpPr>
        <p:spPr>
          <a:xfrm>
            <a:off x="4211960" y="3429000"/>
            <a:ext cx="10375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500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xmlns="" id="{63FCADBC-F04E-4D62-A21D-DF4E67D9D0CF}"/>
              </a:ext>
            </a:extLst>
          </p:cNvPr>
          <p:cNvSpPr/>
          <p:nvPr/>
        </p:nvSpPr>
        <p:spPr>
          <a:xfrm>
            <a:off x="1499385" y="1120069"/>
            <a:ext cx="4149375" cy="414937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xmlns="" id="{360270BE-ACDA-42A8-B1A4-D11EC82FAD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4126110"/>
              </p:ext>
            </p:extLst>
          </p:nvPr>
        </p:nvGraphicFramePr>
        <p:xfrm>
          <a:off x="791711" y="1498329"/>
          <a:ext cx="5679536" cy="4460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Zemgales RLL pieeja plānošanai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89013" lvl="1"/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lv-LV" sz="100" b="1" dirty="0"/>
              <a:t/>
            </a: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EED017FE-A190-48DF-A43A-CE4AD9A3DC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6646789"/>
              </p:ext>
            </p:extLst>
          </p:nvPr>
        </p:nvGraphicFramePr>
        <p:xfrm>
          <a:off x="1043608" y="3284984"/>
          <a:ext cx="14401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9E00C871-1AE0-45FB-B936-45CF143BE363}"/>
              </a:ext>
            </a:extLst>
          </p:cNvPr>
          <p:cNvSpPr/>
          <p:nvPr/>
        </p:nvSpPr>
        <p:spPr>
          <a:xfrm>
            <a:off x="5244051" y="3515871"/>
            <a:ext cx="155031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37DE6B57-2FA0-4D4D-915B-493EC328776F}"/>
              </a:ext>
            </a:extLst>
          </p:cNvPr>
          <p:cNvSpPr/>
          <p:nvPr/>
        </p:nvSpPr>
        <p:spPr>
          <a:xfrm>
            <a:off x="4308535" y="5260913"/>
            <a:ext cx="596080" cy="568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croll: Horizontal 10">
            <a:extLst>
              <a:ext uri="{FF2B5EF4-FFF2-40B4-BE49-F238E27FC236}">
                <a16:creationId xmlns:a16="http://schemas.microsoft.com/office/drawing/2014/main" xmlns="" id="{3A46C268-3D1E-446D-BF21-151AF7A6EDAB}"/>
              </a:ext>
            </a:extLst>
          </p:cNvPr>
          <p:cNvSpPr/>
          <p:nvPr/>
        </p:nvSpPr>
        <p:spPr>
          <a:xfrm>
            <a:off x="5272449" y="4516795"/>
            <a:ext cx="3609925" cy="2056304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E6CBEB4-E3A3-4DEA-B3F3-5456FD6BF543}"/>
              </a:ext>
            </a:extLst>
          </p:cNvPr>
          <p:cNvSpPr txBox="1"/>
          <p:nvPr/>
        </p:nvSpPr>
        <p:spPr>
          <a:xfrm>
            <a:off x="5620333" y="5006338"/>
            <a:ext cx="32154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600" dirty="0"/>
              <a:t>ZPR Enerģētikas Rīcības plāna sadaļa</a:t>
            </a:r>
          </a:p>
          <a:p>
            <a:pPr algn="ctr"/>
            <a:r>
              <a:rPr lang="lv-LV" sz="1600" dirty="0"/>
              <a:t>«Atjaunojamās enerģijas izmantošanas perspektīva transportā Zemgales reģionā»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19D931B-A6F6-4286-A59A-95A542D766C9}"/>
              </a:ext>
            </a:extLst>
          </p:cNvPr>
          <p:cNvSpPr txBox="1"/>
          <p:nvPr/>
        </p:nvSpPr>
        <p:spPr>
          <a:xfrm>
            <a:off x="1974555" y="1861860"/>
            <a:ext cx="3313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/>
              <a:t>AER perspektīvas izvērtēšana Zemgales reģionā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5DA1EF1-90F2-4AA8-B401-C32AD7835AC0}"/>
              </a:ext>
            </a:extLst>
          </p:cNvPr>
          <p:cNvSpPr txBox="1"/>
          <p:nvPr/>
        </p:nvSpPr>
        <p:spPr>
          <a:xfrm>
            <a:off x="2272091" y="2859211"/>
            <a:ext cx="2730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/>
              <a:t>Diskusija par risinājumiem AER izmantošanai transportā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E58ED89-2E69-44C2-AE84-B2051A8728B6}"/>
              </a:ext>
            </a:extLst>
          </p:cNvPr>
          <p:cNvSpPr txBox="1"/>
          <p:nvPr/>
        </p:nvSpPr>
        <p:spPr>
          <a:xfrm>
            <a:off x="2845453" y="3987953"/>
            <a:ext cx="15498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400" b="1" dirty="0"/>
              <a:t>Diskusija par alternatīvo degvielu ražošanu un izmantošanu Zemgalē </a:t>
            </a:r>
            <a:endParaRPr lang="en-GB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61DD9DA-5930-493D-B1E7-A24D468C9501}"/>
              </a:ext>
            </a:extLst>
          </p:cNvPr>
          <p:cNvSpPr txBox="1"/>
          <p:nvPr/>
        </p:nvSpPr>
        <p:spPr>
          <a:xfrm>
            <a:off x="5374106" y="3532420"/>
            <a:ext cx="1385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dirty="0">
                <a:solidFill>
                  <a:schemeClr val="bg1"/>
                </a:solidFill>
              </a:rPr>
              <a:t>Mazās darba grupas</a:t>
            </a:r>
          </a:p>
          <a:p>
            <a:r>
              <a:rPr lang="lv-LV" sz="1600" dirty="0">
                <a:solidFill>
                  <a:schemeClr val="bg1"/>
                </a:solidFill>
              </a:rPr>
              <a:t>sanāksmes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4BAE5145-BC2D-4F8A-B505-6B4070F472BA}"/>
              </a:ext>
            </a:extLst>
          </p:cNvPr>
          <p:cNvSpPr/>
          <p:nvPr/>
        </p:nvSpPr>
        <p:spPr>
          <a:xfrm>
            <a:off x="110372" y="2076459"/>
            <a:ext cx="1362678" cy="467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>
                <a:solidFill>
                  <a:schemeClr val="tx1"/>
                </a:solidFill>
              </a:rPr>
              <a:t>14.09.2016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55E41962-52B2-44AB-8109-A5F33F396477}"/>
              </a:ext>
            </a:extLst>
          </p:cNvPr>
          <p:cNvSpPr/>
          <p:nvPr/>
        </p:nvSpPr>
        <p:spPr>
          <a:xfrm>
            <a:off x="102126" y="3185560"/>
            <a:ext cx="1362678" cy="467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>
                <a:solidFill>
                  <a:schemeClr val="tx1"/>
                </a:solidFill>
              </a:rPr>
              <a:t>26.09.2017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2AAEBE37-5648-42F4-995C-FF92DE8676F4}"/>
              </a:ext>
            </a:extLst>
          </p:cNvPr>
          <p:cNvSpPr/>
          <p:nvPr/>
        </p:nvSpPr>
        <p:spPr>
          <a:xfrm>
            <a:off x="149129" y="4312299"/>
            <a:ext cx="1362678" cy="467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>
                <a:solidFill>
                  <a:schemeClr val="tx1"/>
                </a:solidFill>
              </a:rPr>
              <a:t>07.02.2018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63DC81D-C61D-4ACF-8500-E8D045693CA4}"/>
              </a:ext>
            </a:extLst>
          </p:cNvPr>
          <p:cNvSpPr txBox="1"/>
          <p:nvPr/>
        </p:nvSpPr>
        <p:spPr>
          <a:xfrm>
            <a:off x="6699113" y="1538694"/>
            <a:ext cx="2092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Rezultāti no Konteksta analīzes un vajadzību  apzināšanas un prioritāšu noteikšana</a:t>
            </a:r>
            <a:endParaRPr lang="en-GB" dirty="0"/>
          </a:p>
        </p:txBody>
      </p:sp>
      <p:sp>
        <p:nvSpPr>
          <p:cNvPr id="22" name="Arrow: Curved Down 3">
            <a:extLst>
              <a:ext uri="{FF2B5EF4-FFF2-40B4-BE49-F238E27FC236}">
                <a16:creationId xmlns:a16="http://schemas.microsoft.com/office/drawing/2014/main" xmlns="" id="{CCE864F6-4B8E-4EDA-9DA5-2AC312EA9F78}"/>
              </a:ext>
            </a:extLst>
          </p:cNvPr>
          <p:cNvSpPr/>
          <p:nvPr/>
        </p:nvSpPr>
        <p:spPr>
          <a:xfrm flipH="1">
            <a:off x="5828834" y="683307"/>
            <a:ext cx="1550314" cy="6061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39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RLL pieejas novērtēšana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9552" y="530820"/>
            <a:ext cx="7416824" cy="720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1813" algn="l"/>
            <a:r>
              <a:rPr lang="lv-LV" sz="2400" dirty="0"/>
              <a:t>Izstrādāta vienota metode visiem projekta reģioniem RLL pieejas novērtēšanai (process, rezultāti, ietekmes)</a:t>
            </a:r>
          </a:p>
          <a:p>
            <a:pPr algn="l"/>
            <a:r>
              <a:rPr lang="lv-LV" sz="2400" b="1" dirty="0"/>
              <a:t/>
            </a:r>
            <a:br>
              <a:rPr lang="lv-LV" sz="2400" b="1" dirty="0"/>
            </a:br>
            <a:r>
              <a:rPr lang="en-GB" altLang="lv-LV" sz="2400" dirty="0"/>
              <a:t>	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7EC971E-C4F7-477D-8D31-A945559C0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412776"/>
            <a:ext cx="764526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1787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2964</TotalTime>
  <Words>479</Words>
  <Application>Microsoft Office PowerPoint</Application>
  <PresentationFormat>Slaidrāde ekrānā (4:3)</PresentationFormat>
  <Paragraphs>87</Paragraphs>
  <Slides>10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3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10</vt:i4>
      </vt:variant>
    </vt:vector>
  </HeadingPairs>
  <TitlesOfParts>
    <vt:vector size="14" baseType="lpstr">
      <vt:lpstr>Arial</vt:lpstr>
      <vt:lpstr>Calibri</vt:lpstr>
      <vt:lpstr>Georgia</vt:lpstr>
      <vt:lpstr>Tema de Office</vt:lpstr>
      <vt:lpstr>Reģionālās darba grupas (RLL) pieeja plānošanā   Ingrīda Brēmere, Baltijas Vides Forums – Latvija  Projekta INTENSSS-PA Reģionālā informācijas diena 2018.gada jūnijs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Evija Erkske</cp:lastModifiedBy>
  <cp:revision>271</cp:revision>
  <cp:lastPrinted>2016-06-23T11:04:24Z</cp:lastPrinted>
  <dcterms:created xsi:type="dcterms:W3CDTF">2016-03-18T08:44:20Z</dcterms:created>
  <dcterms:modified xsi:type="dcterms:W3CDTF">2018-06-13T05:35:35Z</dcterms:modified>
</cp:coreProperties>
</file>