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96" r:id="rId2"/>
  </p:sldMasterIdLst>
  <p:notesMasterIdLst>
    <p:notesMasterId r:id="rId43"/>
  </p:notesMasterIdLst>
  <p:handoutMasterIdLst>
    <p:handoutMasterId r:id="rId44"/>
  </p:handoutMasterIdLst>
  <p:sldIdLst>
    <p:sldId id="257" r:id="rId3"/>
    <p:sldId id="302" r:id="rId4"/>
    <p:sldId id="262" r:id="rId5"/>
    <p:sldId id="271" r:id="rId6"/>
    <p:sldId id="272" r:id="rId7"/>
    <p:sldId id="273" r:id="rId8"/>
    <p:sldId id="274" r:id="rId9"/>
    <p:sldId id="263" r:id="rId10"/>
    <p:sldId id="278" r:id="rId11"/>
    <p:sldId id="276" r:id="rId12"/>
    <p:sldId id="279" r:id="rId13"/>
    <p:sldId id="280" r:id="rId14"/>
    <p:sldId id="281" r:id="rId15"/>
    <p:sldId id="264" r:id="rId16"/>
    <p:sldId id="282" r:id="rId17"/>
    <p:sldId id="283" r:id="rId18"/>
    <p:sldId id="284" r:id="rId19"/>
    <p:sldId id="285" r:id="rId20"/>
    <p:sldId id="265" r:id="rId21"/>
    <p:sldId id="286" r:id="rId22"/>
    <p:sldId id="287" r:id="rId23"/>
    <p:sldId id="266" r:id="rId24"/>
    <p:sldId id="294" r:id="rId25"/>
    <p:sldId id="300" r:id="rId26"/>
    <p:sldId id="295" r:id="rId27"/>
    <p:sldId id="267" r:id="rId28"/>
    <p:sldId id="288" r:id="rId29"/>
    <p:sldId id="289" r:id="rId30"/>
    <p:sldId id="290" r:id="rId31"/>
    <p:sldId id="296" r:id="rId32"/>
    <p:sldId id="297" r:id="rId33"/>
    <p:sldId id="298" r:id="rId34"/>
    <p:sldId id="268" r:id="rId35"/>
    <p:sldId id="269" r:id="rId36"/>
    <p:sldId id="291" r:id="rId37"/>
    <p:sldId id="292" r:id="rId38"/>
    <p:sldId id="293" r:id="rId39"/>
    <p:sldId id="299" r:id="rId40"/>
    <p:sldId id="301" r:id="rId41"/>
    <p:sldId id="258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50" autoAdjust="0"/>
    <p:restoredTop sz="94660" autoAdjust="0"/>
  </p:normalViewPr>
  <p:slideViewPr>
    <p:cSldViewPr snapToGrid="0">
      <p:cViewPr varScale="1">
        <p:scale>
          <a:sx n="113" d="100"/>
          <a:sy n="113" d="100"/>
        </p:scale>
        <p:origin x="145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177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8C66D5-35F2-4B2B-B66A-28018F619124}" type="datetimeFigureOut">
              <a:rPr lang="en-US" smtClean="0"/>
              <a:pPr/>
              <a:t>6/13/2018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6073D5-63C2-4933-B970-D96552757D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4818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4B7E8A-1102-47A1-B1C3-36AE88809383}" type="datetimeFigureOut">
              <a:rPr lang="en-US" smtClean="0"/>
              <a:pPr/>
              <a:t>6/13/2018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11EAB-687D-4AE4-B775-678A923E94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103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11EAB-687D-4AE4-B775-678A923E943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33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286" y="0"/>
            <a:ext cx="9141714" cy="6858000"/>
            <a:chOff x="3048" y="0"/>
            <a:chExt cx="12188952" cy="6858000"/>
          </a:xfrm>
        </p:grpSpPr>
        <p:sp>
          <p:nvSpPr>
            <p:cNvPr id="4" name="Rectangle 3"/>
            <p:cNvSpPr/>
            <p:nvPr/>
          </p:nvSpPr>
          <p:spPr>
            <a:xfrm>
              <a:off x="3048" y="0"/>
              <a:ext cx="12188952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1574798" y="3537161"/>
              <a:ext cx="9144001" cy="196717"/>
              <a:chOff x="1523999" y="4379129"/>
              <a:chExt cx="9144001" cy="196717"/>
            </a:xfrm>
          </p:grpSpPr>
          <p:sp>
            <p:nvSpPr>
              <p:cNvPr id="19" name="Rectangle 18" descr="Gold bar"/>
              <p:cNvSpPr>
                <a:spLocks noChangeArrowheads="1"/>
              </p:cNvSpPr>
              <p:nvPr/>
            </p:nvSpPr>
            <p:spPr bwMode="auto">
              <a:xfrm rot="16200000" flipH="1">
                <a:off x="2949872" y="2953256"/>
                <a:ext cx="196717" cy="3048463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>
                <a:reflection blurRad="6350" stA="50000" endA="300" endPos="38500" dist="50800" dir="5400000" sy="-100000" algn="bl" rotWithShape="0"/>
              </a:effectLst>
              <a:extLst/>
            </p:spPr>
            <p:txBody>
              <a:bodyPr wrap="none" anchor="ctr"/>
              <a:lstStyle/>
              <a:p>
                <a:pPr algn="ctr" eaLnBrk="1" hangingPunct="1"/>
                <a:endParaRPr 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" name="Rectangle 19" descr="Orange bar"/>
              <p:cNvSpPr>
                <a:spLocks noChangeArrowheads="1"/>
              </p:cNvSpPr>
              <p:nvPr/>
            </p:nvSpPr>
            <p:spPr bwMode="auto">
              <a:xfrm rot="16200000" flipH="1">
                <a:off x="5998335" y="2953256"/>
                <a:ext cx="196717" cy="3048463"/>
              </a:xfrm>
              <a:prstGeom prst="rect">
                <a:avLst/>
              </a:prstGeom>
              <a:solidFill>
                <a:schemeClr val="accent4"/>
              </a:solidFill>
              <a:ln w="9525">
                <a:noFill/>
                <a:miter lim="800000"/>
                <a:headEnd/>
                <a:tailEnd/>
              </a:ln>
              <a:effectLst>
                <a:reflection blurRad="6350" stA="50000" endA="300" endPos="38500" dist="50800" dir="5400000" sy="-100000" algn="bl" rotWithShape="0"/>
              </a:effectLst>
              <a:extLst/>
            </p:spPr>
            <p:txBody>
              <a:bodyPr wrap="none" anchor="ctr"/>
              <a:lstStyle/>
              <a:p>
                <a:pPr algn="ctr" eaLnBrk="1" hangingPunct="1"/>
                <a:endParaRPr 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" name="Rectangle 20" descr="Slate bar"/>
              <p:cNvSpPr>
                <a:spLocks noChangeArrowheads="1"/>
              </p:cNvSpPr>
              <p:nvPr/>
            </p:nvSpPr>
            <p:spPr bwMode="auto">
              <a:xfrm rot="16200000" flipH="1">
                <a:off x="9045410" y="2953256"/>
                <a:ext cx="196717" cy="3048463"/>
              </a:xfrm>
              <a:prstGeom prst="rect">
                <a:avLst/>
              </a:prstGeom>
              <a:solidFill>
                <a:schemeClr val="accent6"/>
              </a:solidFill>
              <a:ln w="9525">
                <a:noFill/>
                <a:miter lim="800000"/>
                <a:headEnd/>
                <a:tailEnd/>
              </a:ln>
              <a:effectLst>
                <a:reflection blurRad="6350" stA="50000" endA="300" endPos="38500" dist="50800" dir="5400000" sy="-100000" algn="bl" rotWithShape="0"/>
              </a:effectLst>
              <a:extLst/>
            </p:spPr>
            <p:txBody>
              <a:bodyPr wrap="none" anchor="ctr"/>
              <a:lstStyle/>
              <a:p>
                <a:pPr algn="ctr" eaLnBrk="1" hangingPunct="1"/>
                <a:endParaRPr lang="en-US" sz="2400"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56115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12612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F06F6A2C-18AD-4783-B0F3-BFF0BEB5C18E}" type="datetime1">
              <a:rPr lang="en-US" smtClean="0"/>
              <a:pPr/>
              <a:t>6/13/2018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3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0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4"/>
            <a:ext cx="7886700" cy="43513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F74D59B2-58F8-462F-9725-CA3B3E4688AF}" type="datetime1">
              <a:rPr lang="en-US" smtClean="0"/>
              <a:pPr/>
              <a:t>6/13/2018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3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9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365124"/>
            <a:ext cx="5800725" cy="58118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4"/>
            <a:ext cx="1971675" cy="5811839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87802E38-E728-48B0-A743-4FF27B5D7D18}" type="datetime1">
              <a:rPr lang="en-US" smtClean="0"/>
              <a:pPr/>
              <a:t>6/13/2018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3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126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A7802B8E-3AB9-4E09-824C-A5A986D9BAFD}" type="datetime1">
              <a:rPr lang="en-US" smtClean="0"/>
              <a:pPr/>
              <a:t>6/13/2018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3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07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4589465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709739"/>
            <a:ext cx="7886700" cy="2862263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61C2A869-F9CC-4273-BAE6-5DCB16F2A7C9}" type="datetime1">
              <a:rPr lang="en-US" smtClean="0"/>
              <a:pPr/>
              <a:t>6/13/2018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3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145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4"/>
            <a:ext cx="3886200" cy="435133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4"/>
            <a:ext cx="3886200" cy="435133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AEEBB6DF-A853-49FB-9C68-5E3423E26E84}" type="datetime1">
              <a:rPr lang="en-US" smtClean="0"/>
              <a:pPr/>
              <a:t>6/13/2018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3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80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248" y="2193927"/>
            <a:ext cx="3868340" cy="3978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2248" y="1489076"/>
            <a:ext cx="3868340" cy="64135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887" y="2193927"/>
            <a:ext cx="3867150" cy="3978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1489076"/>
            <a:ext cx="3867150" cy="64135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274637"/>
            <a:ext cx="78867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F743BF94-649F-476F-9C93-DEC59EABF5ED}" type="datetime1">
              <a:rPr lang="en-US" smtClean="0"/>
              <a:pPr/>
              <a:t>6/13/2018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86150" y="6356353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624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9DD1E4AA-6A8A-4133-BF85-26AB6E3D8F42}" type="datetime1">
              <a:rPr lang="en-US" smtClean="0"/>
              <a:pPr/>
              <a:t>6/13/2018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3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CA8A9DD7-581F-44AE-8B94-AC29650488C5}" type="datetime1">
              <a:rPr lang="en-US" smtClean="0"/>
              <a:pPr/>
              <a:t>6/13/2018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3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34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7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101851"/>
            <a:ext cx="2949178" cy="3759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03144795-F48A-4908-A5B9-CDEE77EC6916}" type="datetime1">
              <a:rPr lang="en-US" smtClean="0"/>
              <a:pPr/>
              <a:t>6/13/2018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3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92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7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101851"/>
            <a:ext cx="2949178" cy="3759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F7714160-C0DA-4A76-AD5D-B1A7C7C14733}" type="datetime1">
              <a:rPr lang="en-US" smtClean="0"/>
              <a:pPr/>
              <a:t>6/13/2018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3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50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6"/>
            <a:ext cx="9141714" cy="6858007"/>
            <a:chOff x="-2728" y="-5"/>
            <a:chExt cx="12188952" cy="6858006"/>
          </a:xfrm>
        </p:grpSpPr>
        <p:sp>
          <p:nvSpPr>
            <p:cNvPr id="26" name="Rectangle 25"/>
            <p:cNvSpPr/>
            <p:nvPr/>
          </p:nvSpPr>
          <p:spPr>
            <a:xfrm>
              <a:off x="-2728" y="1"/>
              <a:ext cx="12188952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-2727" y="-5"/>
              <a:ext cx="716424" cy="6858000"/>
              <a:chOff x="-2727" y="-5"/>
              <a:chExt cx="716424" cy="6858000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-2727" y="-5"/>
                <a:ext cx="571473" cy="6858000"/>
                <a:chOff x="6048440" y="-936481"/>
                <a:chExt cx="196717" cy="9144001"/>
              </a:xfrm>
            </p:grpSpPr>
            <p:sp>
              <p:nvSpPr>
                <p:cNvPr id="46" name="Rectangle 45" descr="Gold bar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6048440" y="5159057"/>
                  <a:ext cx="196717" cy="3048463"/>
                </a:xfrm>
                <a:prstGeom prst="rect">
                  <a:avLst/>
                </a:prstGeom>
                <a:solidFill>
                  <a:schemeClr val="accent6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ctr" eaLnBrk="1" hangingPunct="1"/>
                  <a:endParaRPr 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7" name="Rectangle 46" descr="Orange bar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6048440" y="2110594"/>
                  <a:ext cx="196717" cy="3048463"/>
                </a:xfrm>
                <a:prstGeom prst="rect">
                  <a:avLst/>
                </a:prstGeom>
                <a:solidFill>
                  <a:schemeClr val="accent4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ctr" eaLnBrk="1" hangingPunct="1"/>
                  <a:endParaRPr 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8" name="Rectangle 47" descr="Slate bar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6048440" y="-936481"/>
                  <a:ext cx="196717" cy="3048463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ctr" eaLnBrk="1" hangingPunct="1"/>
                  <a:endParaRPr 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41" name="Group 40"/>
              <p:cNvGrpSpPr/>
              <p:nvPr/>
            </p:nvGrpSpPr>
            <p:grpSpPr>
              <a:xfrm>
                <a:off x="566005" y="-5"/>
                <a:ext cx="147692" cy="6858000"/>
                <a:chOff x="6048440" y="-936481"/>
                <a:chExt cx="196717" cy="9144001"/>
              </a:xfrm>
            </p:grpSpPr>
            <p:sp>
              <p:nvSpPr>
                <p:cNvPr id="43" name="Rectangle 42" descr="Gold bar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6048440" y="5159057"/>
                  <a:ext cx="196717" cy="304846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6">
                        <a:lumMod val="40000"/>
                        <a:lumOff val="60000"/>
                      </a:schemeClr>
                    </a:gs>
                    <a:gs pos="100000">
                      <a:prstClr val="white"/>
                    </a:gs>
                  </a:gsLst>
                  <a:lin ang="0" scaled="1"/>
                  <a:tileRect/>
                </a:gradFill>
                <a:ln w="9525">
                  <a:noFill/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lvl="0" algn="ctr"/>
                  <a:endParaRPr 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4" name="Rectangle 43" descr="Orange bar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6048440" y="2110594"/>
                  <a:ext cx="196717" cy="304846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prstClr val="white"/>
                    </a:gs>
                  </a:gsLst>
                  <a:lin ang="0" scaled="1"/>
                  <a:tileRect/>
                </a:gradFill>
                <a:ln w="9525">
                  <a:noFill/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ctr" eaLnBrk="1" hangingPunct="1"/>
                  <a:endParaRPr 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5" name="Rectangle 44" descr="Slate bar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6048440" y="-936481"/>
                  <a:ext cx="196717" cy="304846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bg1"/>
                    </a:gs>
                  </a:gsLst>
                  <a:lin ang="0" scaled="1"/>
                  <a:tileRect/>
                </a:gradFill>
                <a:ln w="9525">
                  <a:noFill/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ctr" eaLnBrk="1" hangingPunct="1"/>
                  <a:endParaRPr lang="en-US" sz="2400">
                    <a:latin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42" name="Rectangle 41"/>
              <p:cNvSpPr/>
              <p:nvPr/>
            </p:nvSpPr>
            <p:spPr>
              <a:xfrm>
                <a:off x="646782" y="-5"/>
                <a:ext cx="45719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1B9578EC-8520-494D-A754-7EC3C3EBE451}" type="datetime1">
              <a:rPr lang="en-US" smtClean="0"/>
              <a:pPr/>
              <a:t>6/13/2018</a:t>
            </a:fld>
            <a:endParaRPr lang="en-US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3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7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4"/>
            <a:ext cx="78867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38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908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56115"/>
            <a:ext cx="6858000" cy="2371062"/>
          </a:xfrm>
        </p:spPr>
        <p:txBody>
          <a:bodyPr>
            <a:normAutofit/>
          </a:bodyPr>
          <a:lstStyle/>
          <a:p>
            <a:r>
              <a:rPr lang="lv-LV" dirty="0" smtClean="0">
                <a:latin typeface="Calibri" pitchFamily="34" charset="0"/>
              </a:rPr>
              <a:t>LLU Tehniskā fakultāte</a:t>
            </a:r>
          </a:p>
          <a:p>
            <a:r>
              <a:rPr lang="lv-LV" dirty="0" smtClean="0">
                <a:latin typeface="Calibri" pitchFamily="34" charset="0"/>
              </a:rPr>
              <a:t>A.Birkavs, </a:t>
            </a:r>
            <a:r>
              <a:rPr lang="lv-LV" dirty="0" err="1" smtClean="0">
                <a:latin typeface="Calibri" pitchFamily="34" charset="0"/>
              </a:rPr>
              <a:t>R.Šmigins</a:t>
            </a:r>
            <a:r>
              <a:rPr lang="lv-LV" dirty="0" smtClean="0">
                <a:latin typeface="Calibri" pitchFamily="34" charset="0"/>
              </a:rPr>
              <a:t>, </a:t>
            </a:r>
            <a:r>
              <a:rPr lang="lv-LV" dirty="0" err="1" smtClean="0">
                <a:latin typeface="Calibri" pitchFamily="34" charset="0"/>
              </a:rPr>
              <a:t>V.Pīrs</a:t>
            </a:r>
            <a:r>
              <a:rPr lang="lv-LV" dirty="0" smtClean="0">
                <a:latin typeface="Calibri" pitchFamily="34" charset="0"/>
              </a:rPr>
              <a:t>, </a:t>
            </a:r>
            <a:r>
              <a:rPr lang="lv-LV" dirty="0" err="1" smtClean="0">
                <a:latin typeface="Calibri" pitchFamily="34" charset="0"/>
              </a:rPr>
              <a:t>D.Berjoza</a:t>
            </a:r>
            <a:r>
              <a:rPr lang="lv-LV" dirty="0" smtClean="0">
                <a:latin typeface="Calibri" pitchFamily="34" charset="0"/>
              </a:rPr>
              <a:t>, </a:t>
            </a:r>
            <a:r>
              <a:rPr lang="lv-LV" dirty="0" err="1" smtClean="0">
                <a:latin typeface="Calibri" pitchFamily="34" charset="0"/>
              </a:rPr>
              <a:t>G.Birzietis</a:t>
            </a:r>
            <a:endParaRPr lang="lv-LV" dirty="0" smtClean="0">
              <a:latin typeface="Calibri" pitchFamily="34" charset="0"/>
            </a:endParaRPr>
          </a:p>
          <a:p>
            <a:endParaRPr lang="lv-LV" dirty="0" smtClean="0">
              <a:latin typeface="Calibri" pitchFamily="34" charset="0"/>
            </a:endParaRPr>
          </a:p>
          <a:p>
            <a:r>
              <a:rPr lang="lv-LV" dirty="0" smtClean="0">
                <a:latin typeface="Calibri" pitchFamily="34" charset="0"/>
              </a:rPr>
              <a:t>2018.</a:t>
            </a:r>
            <a:r>
              <a:rPr lang="en-US" dirty="0" err="1" smtClean="0">
                <a:latin typeface="Calibri" pitchFamily="34" charset="0"/>
              </a:rPr>
              <a:t>gada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lv-LV" dirty="0" smtClean="0">
                <a:latin typeface="Calibri" pitchFamily="34" charset="0"/>
              </a:rPr>
              <a:t>jūnijs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lv-LV" sz="4000" dirty="0" smtClean="0"/>
              <a:t>Atjaunojamā enerģija transportā</a:t>
            </a:r>
            <a:br>
              <a:rPr lang="lv-LV" sz="4000" dirty="0" smtClean="0"/>
            </a:br>
            <a:r>
              <a:rPr lang="lv-LV" sz="4000" dirty="0" smtClean="0"/>
              <a:t>Zemgales reģionā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21985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28650" y="1825624"/>
            <a:ext cx="6800850" cy="4351339"/>
          </a:xfrm>
        </p:spPr>
        <p:txBody>
          <a:bodyPr>
            <a:normAutofit fontScale="92500"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Rapša eļļas </a:t>
            </a:r>
            <a:r>
              <a:rPr lang="lv-LV" dirty="0" err="1" smtClean="0">
                <a:latin typeface="Calibri" pitchFamily="34" charset="0"/>
              </a:rPr>
              <a:t>metilēsteris</a:t>
            </a:r>
            <a:r>
              <a:rPr lang="lv-LV" dirty="0" smtClean="0">
                <a:latin typeface="Calibri" pitchFamily="34" charset="0"/>
              </a:rPr>
              <a:t> (RME) vai </a:t>
            </a:r>
            <a:br>
              <a:rPr lang="lv-LV" dirty="0" smtClean="0">
                <a:latin typeface="Calibri" pitchFamily="34" charset="0"/>
              </a:rPr>
            </a:br>
            <a:r>
              <a:rPr lang="lv-LV" dirty="0" err="1" smtClean="0">
                <a:latin typeface="Calibri" pitchFamily="34" charset="0"/>
              </a:rPr>
              <a:t>etilēsteris</a:t>
            </a:r>
            <a:r>
              <a:rPr lang="lv-LV" dirty="0" smtClean="0">
                <a:latin typeface="Calibri" pitchFamily="34" charset="0"/>
              </a:rPr>
              <a:t> (REE)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augstāks </a:t>
            </a:r>
            <a:r>
              <a:rPr lang="lv-LV" dirty="0" err="1" smtClean="0">
                <a:latin typeface="Calibri" pitchFamily="34" charset="0"/>
              </a:rPr>
              <a:t>cetānskaitlis</a:t>
            </a:r>
            <a:endParaRPr lang="lv-LV" dirty="0" smtClean="0">
              <a:latin typeface="Calibri" pitchFamily="34" charset="0"/>
            </a:endParaRPr>
          </a:p>
          <a:p>
            <a:pPr lvl="0"/>
            <a:r>
              <a:rPr lang="lv-LV" dirty="0" smtClean="0">
                <a:latin typeface="Calibri" pitchFamily="34" charset="0"/>
              </a:rPr>
              <a:t>satur skābekli</a:t>
            </a:r>
          </a:p>
          <a:p>
            <a:r>
              <a:rPr lang="lv-LV" dirty="0" smtClean="0">
                <a:latin typeface="Calibri" pitchFamily="34" charset="0"/>
              </a:rPr>
              <a:t>labāka eļļošana</a:t>
            </a:r>
          </a:p>
          <a:p>
            <a:r>
              <a:rPr lang="lv-LV" dirty="0" smtClean="0">
                <a:latin typeface="Calibri" pitchFamily="34" charset="0"/>
              </a:rPr>
              <a:t>bioloģiski sadalās nokļūstot augsnē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mazāka siltumspēja (par ~ 15%)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sliktāka </a:t>
            </a:r>
            <a:r>
              <a:rPr lang="lv-LV" dirty="0" err="1" smtClean="0">
                <a:latin typeface="Calibri" pitchFamily="34" charset="0"/>
              </a:rPr>
              <a:t>plūstamība</a:t>
            </a:r>
            <a:r>
              <a:rPr lang="lv-LV" dirty="0" smtClean="0">
                <a:latin typeface="Calibri" pitchFamily="34" charset="0"/>
              </a:rPr>
              <a:t> pazeminātās temperatūrās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augstāka sastingšanas temperatūra</a:t>
            </a:r>
          </a:p>
          <a:p>
            <a:pPr lvl="0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Biodīzeļdegviela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532" y="1930649"/>
            <a:ext cx="1697468" cy="4497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28650" y="1825624"/>
            <a:ext cx="8119696" cy="4351339"/>
          </a:xfrm>
        </p:spPr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Motors jāsagatavo biodīzeļdegvielas izmantošanai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Nedaudz samazinās jauda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Nedaudz palielinās patēriņš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Samazinās kaitīgo izmešu daudzums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Ierobežojumi uzglabāšanā un motoru darbināšanas režīmā </a:t>
            </a:r>
          </a:p>
          <a:p>
            <a:pPr lvl="0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Biodīzeļdegviela dīzeļmotoros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28650" y="1825624"/>
            <a:ext cx="8119696" cy="4351339"/>
          </a:xfrm>
        </p:spPr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HVO </a:t>
            </a:r>
            <a:r>
              <a:rPr lang="lv-LV" dirty="0">
                <a:latin typeface="Calibri" pitchFamily="34" charset="0"/>
              </a:rPr>
              <a:t>(</a:t>
            </a:r>
            <a:r>
              <a:rPr lang="lv-LV" dirty="0" err="1">
                <a:latin typeface="Calibri" pitchFamily="34" charset="0"/>
              </a:rPr>
              <a:t>Hydrotreated</a:t>
            </a:r>
            <a:r>
              <a:rPr lang="lv-LV" dirty="0">
                <a:latin typeface="Calibri" pitchFamily="34" charset="0"/>
              </a:rPr>
              <a:t> </a:t>
            </a:r>
            <a:r>
              <a:rPr lang="lv-LV" dirty="0" err="1">
                <a:latin typeface="Calibri" pitchFamily="34" charset="0"/>
              </a:rPr>
              <a:t>Vegetable</a:t>
            </a:r>
            <a:r>
              <a:rPr lang="lv-LV" dirty="0">
                <a:latin typeface="Calibri" pitchFamily="34" charset="0"/>
              </a:rPr>
              <a:t> </a:t>
            </a:r>
            <a:r>
              <a:rPr lang="lv-LV" dirty="0" err="1">
                <a:latin typeface="Calibri" pitchFamily="34" charset="0"/>
              </a:rPr>
              <a:t>Oil</a:t>
            </a:r>
            <a:r>
              <a:rPr lang="lv-LV" dirty="0">
                <a:latin typeface="Calibri" pitchFamily="34" charset="0"/>
              </a:rPr>
              <a:t>) – hidrogenētas augu </a:t>
            </a:r>
            <a:r>
              <a:rPr lang="lv-LV" dirty="0" smtClean="0">
                <a:latin typeface="Calibri" pitchFamily="34" charset="0"/>
              </a:rPr>
              <a:t>eļļa - </a:t>
            </a:r>
            <a:r>
              <a:rPr lang="lv-LV" dirty="0" err="1" smtClean="0">
                <a:latin typeface="Calibri" pitchFamily="34" charset="0"/>
              </a:rPr>
              <a:t>NExBTL</a:t>
            </a:r>
            <a:r>
              <a:rPr lang="lv-LV" dirty="0" smtClean="0">
                <a:latin typeface="Calibri" pitchFamily="34" charset="0"/>
              </a:rPr>
              <a:t>, </a:t>
            </a:r>
            <a:r>
              <a:rPr lang="lv-LV" dirty="0" err="1" smtClean="0">
                <a:latin typeface="Calibri" pitchFamily="34" charset="0"/>
              </a:rPr>
              <a:t>Vegan</a:t>
            </a:r>
            <a:r>
              <a:rPr lang="lv-LV" dirty="0" smtClean="0">
                <a:latin typeface="Calibri" pitchFamily="34" charset="0"/>
              </a:rPr>
              <a:t>, </a:t>
            </a:r>
            <a:r>
              <a:rPr lang="lv-LV" dirty="0" err="1" smtClean="0">
                <a:latin typeface="Calibri" pitchFamily="34" charset="0"/>
              </a:rPr>
              <a:t>Green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Diesel</a:t>
            </a:r>
            <a:r>
              <a:rPr lang="lv-LV" dirty="0">
                <a:latin typeface="Calibri" pitchFamily="34" charset="0"/>
              </a:rPr>
              <a:t>, </a:t>
            </a:r>
            <a:r>
              <a:rPr lang="lv-LV" dirty="0" err="1" smtClean="0">
                <a:latin typeface="Calibri" pitchFamily="34" charset="0"/>
              </a:rPr>
              <a:t>Hydroflex</a:t>
            </a:r>
            <a:r>
              <a:rPr lang="lv-LV" dirty="0">
                <a:latin typeface="Calibri" pitchFamily="34" charset="0"/>
              </a:rPr>
              <a:t> </a:t>
            </a:r>
            <a:r>
              <a:rPr lang="lv-LV" dirty="0" smtClean="0">
                <a:latin typeface="Calibri" pitchFamily="34" charset="0"/>
              </a:rPr>
              <a:t>u.c. </a:t>
            </a:r>
            <a:endParaRPr lang="lv-LV" dirty="0">
              <a:latin typeface="Calibri" pitchFamily="34" charset="0"/>
            </a:endParaRPr>
          </a:p>
          <a:p>
            <a:pPr lvl="0"/>
            <a:r>
              <a:rPr lang="lv-LV" dirty="0" smtClean="0">
                <a:latin typeface="Calibri" pitchFamily="34" charset="0"/>
              </a:rPr>
              <a:t>Augstāks </a:t>
            </a:r>
            <a:r>
              <a:rPr lang="lv-LV" dirty="0">
                <a:latin typeface="Calibri" pitchFamily="34" charset="0"/>
              </a:rPr>
              <a:t>cetānskaitlis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Nav nepieciešama motoru pielāgošana 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Pilnībā saderīgi ar esošajiem motoriem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Pilnībā izmantojama esošā uzpildes infrastruktūra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HVO motoros dīzeļmotoros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28650" y="1825624"/>
            <a:ext cx="6633796" cy="4351339"/>
          </a:xfrm>
        </p:spPr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5% biodīzeļdegvielas (RME) piejaukums fosilajai dīzeļdegvielai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30% biodīzeļdegvielas (RME) piejaukums fosilajai dīzeļdegvielai</a:t>
            </a:r>
          </a:p>
          <a:p>
            <a:pPr lvl="0"/>
            <a:r>
              <a:rPr lang="lv-LV" dirty="0" err="1" smtClean="0">
                <a:latin typeface="Calibri" pitchFamily="34" charset="0"/>
              </a:rPr>
              <a:t>Prodiesel</a:t>
            </a:r>
            <a:r>
              <a:rPr lang="lv-LV" dirty="0" smtClean="0">
                <a:latin typeface="Calibri" pitchFamily="34" charset="0"/>
              </a:rPr>
              <a:t>  - vismaz 15% </a:t>
            </a:r>
            <a:r>
              <a:rPr lang="lv-LV" dirty="0" err="1" smtClean="0">
                <a:latin typeface="Calibri" pitchFamily="34" charset="0"/>
              </a:rPr>
              <a:t>NExBTL</a:t>
            </a:r>
            <a:r>
              <a:rPr lang="lv-LV" dirty="0" smtClean="0">
                <a:latin typeface="Calibri" pitchFamily="34" charset="0"/>
              </a:rPr>
              <a:t> piejaukums fosilajai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Biodegvielu maisījumi ar fosilo dīzeļdegvielu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08" y="1269713"/>
            <a:ext cx="1607127" cy="4990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dirty="0" smtClean="0">
                <a:latin typeface="Calibri" pitchFamily="34" charset="0"/>
              </a:rPr>
              <a:t>Bioetanols no graudiem, cukurbietēm, kartupeļiem u.c. (1. paaudze)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Bioetanols no celulozes izejvielām, salmiem, koksnes atlikumi, ātraudzīgās koksnes kultūrām, u.c. (2. paaudze)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 Bioetanols degvielai (parasti 99.96%)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Bioetanols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dirty="0" smtClean="0">
                <a:latin typeface="Calibri" pitchFamily="34" charset="0"/>
              </a:rPr>
              <a:t>Piemērots dzirksteļaizdedzes motoros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Zemāka siltumspēja (par ~33%)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Zems piesātināto tvaiku spiediens 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Augsts oktānskaitlis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Higroskopisks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Bioetanols kā degviela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dirty="0" smtClean="0">
                <a:latin typeface="Calibri" pitchFamily="34" charset="0"/>
              </a:rPr>
              <a:t>E96 – bioetanola saturs 96%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E85 – bioetanola saturs 85% 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E5, E10, E20 – bioetanola saturs 5, 10 20%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Bioetanola degvielu veidi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dirty="0" smtClean="0">
                <a:latin typeface="Calibri" pitchFamily="34" charset="0"/>
              </a:rPr>
              <a:t>Automobilim jābūt pielāgotam darbināšanai ar E85: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Ražotāju piedāvāti atsevišķi modeļi FFV (</a:t>
            </a:r>
            <a:r>
              <a:rPr lang="lv-LV" dirty="0" err="1" smtClean="0">
                <a:latin typeface="Calibri" pitchFamily="34" charset="0"/>
              </a:rPr>
              <a:t>Flexible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fuel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vehicles</a:t>
            </a:r>
            <a:r>
              <a:rPr lang="lv-LV" dirty="0" smtClean="0">
                <a:latin typeface="Calibri" pitchFamily="34" charset="0"/>
              </a:rPr>
              <a:t> - maināmas degvielas automobilis);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Benzīna automobiļa pārkārtošana darbam ar augsta bioetanola satura degvielu.</a:t>
            </a:r>
          </a:p>
          <a:p>
            <a:pPr lvl="1"/>
            <a:endParaRPr lang="lv-LV" dirty="0" smtClean="0">
              <a:latin typeface="Calibri" pitchFamily="34" charset="0"/>
            </a:endParaRPr>
          </a:p>
          <a:p>
            <a:pPr lvl="0"/>
            <a:r>
              <a:rPr lang="lv-LV" dirty="0" smtClean="0">
                <a:latin typeface="Calibri" pitchFamily="34" charset="0"/>
              </a:rPr>
              <a:t>Ražotāji piedāvā E85 modeļus 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Latvijā E85 piedāvā 3 DUS 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E85 degviela</a:t>
            </a:r>
            <a:endParaRPr lang="en-US" dirty="0"/>
          </a:p>
        </p:txBody>
      </p:sp>
      <p:pic>
        <p:nvPicPr>
          <p:cNvPr id="4" name="Picture 3" descr="dacia Sandero-E8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53"/>
          <a:stretch>
            <a:fillRect/>
          </a:stretch>
        </p:blipFill>
        <p:spPr bwMode="auto">
          <a:xfrm>
            <a:off x="5991957" y="4888876"/>
            <a:ext cx="2712427" cy="174052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E5 degviela = benzīns 95E</a:t>
            </a:r>
          </a:p>
          <a:p>
            <a:pPr lvl="0"/>
            <a:endParaRPr lang="lv-LV" dirty="0" smtClean="0">
              <a:latin typeface="Calibri" pitchFamily="34" charset="0"/>
            </a:endParaRPr>
          </a:p>
          <a:p>
            <a:pPr lvl="0"/>
            <a:r>
              <a:rPr lang="lv-LV" dirty="0" smtClean="0">
                <a:latin typeface="Calibri" pitchFamily="34" charset="0"/>
              </a:rPr>
              <a:t>E10 degvielu var lietot pamatā visi jaunie benzīna auto modeļi no 2011. gada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E10 degviela pārdošanā Vācijā, Francijā, Somijā</a:t>
            </a:r>
          </a:p>
          <a:p>
            <a:pPr lvl="0"/>
            <a:endParaRPr lang="lv-LV" dirty="0" smtClean="0">
              <a:latin typeface="Calibri" pitchFamily="34" charset="0"/>
            </a:endParaRPr>
          </a:p>
          <a:p>
            <a:pPr lvl="0"/>
            <a:r>
              <a:rPr lang="lv-LV" dirty="0" smtClean="0">
                <a:latin typeface="Calibri" pitchFamily="34" charset="0"/>
              </a:rPr>
              <a:t>E20 plānots izstrādāt Eiropas standartu un vienoties ar auto ražotājiem, ka jaunie modeļi būs saderīgi ar E20 degvielu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E5, E10, E20 degviela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dirty="0" smtClean="0">
                <a:latin typeface="Calibri" pitchFamily="34" charset="0"/>
              </a:rPr>
              <a:t>Iegūšana anaerobās fermentācijas procesā no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lauksaimniecības izejvielām: kūtsmēsliem, augu zaļās masas 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sadzīves organiskiem atkritumiem 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notekūdeņiem.</a:t>
            </a:r>
          </a:p>
          <a:p>
            <a:pPr lvl="0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Biogāze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4143" y="3945915"/>
            <a:ext cx="4789857" cy="2912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Politiskais un likumdošanas ietvars</a:t>
            </a:r>
            <a:endParaRPr lang="en-US" dirty="0" smtClean="0">
              <a:latin typeface="Calibri" pitchFamily="34" charset="0"/>
            </a:endParaRPr>
          </a:p>
          <a:p>
            <a:pPr lvl="0"/>
            <a:r>
              <a:rPr lang="lv-LV" dirty="0" smtClean="0">
                <a:latin typeface="Calibri" pitchFamily="34" charset="0"/>
              </a:rPr>
              <a:t>Atjaunojamo energoresursu veidi transportā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AER Zemgales reģionā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Transports un degviela Zemgales reģionā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AER perspektīva transportā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4000" dirty="0" smtClean="0"/>
              <a:t>Saturs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Nepieciešams attīrīt un bagātināt</a:t>
            </a:r>
          </a:p>
          <a:p>
            <a:pPr lvl="0"/>
            <a:r>
              <a:rPr lang="lv-LV" dirty="0" err="1" smtClean="0">
                <a:latin typeface="Calibri" pitchFamily="34" charset="0"/>
              </a:rPr>
              <a:t>Biometāna</a:t>
            </a:r>
            <a:r>
              <a:rPr lang="lv-LV" dirty="0" smtClean="0">
                <a:latin typeface="Calibri" pitchFamily="34" charset="0"/>
              </a:rPr>
              <a:t>/dabasgāzes degvielu veidi: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Saspiestā CNG (</a:t>
            </a:r>
            <a:r>
              <a:rPr lang="lv-LV" dirty="0" err="1" smtClean="0">
                <a:latin typeface="Calibri" pitchFamily="34" charset="0"/>
              </a:rPr>
              <a:t>compressed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natural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gas</a:t>
            </a:r>
            <a:r>
              <a:rPr lang="lv-LV" dirty="0" smtClean="0">
                <a:latin typeface="Calibri" pitchFamily="34" charset="0"/>
              </a:rPr>
              <a:t>) (20-25 </a:t>
            </a:r>
            <a:r>
              <a:rPr lang="lv-LV" dirty="0" err="1" smtClean="0">
                <a:latin typeface="Calibri" pitchFamily="34" charset="0"/>
              </a:rPr>
              <a:t>MPa</a:t>
            </a:r>
            <a:r>
              <a:rPr lang="lv-LV" dirty="0" smtClean="0">
                <a:latin typeface="Calibri" pitchFamily="34" charset="0"/>
              </a:rPr>
              <a:t>)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Sašķidrinātā LNG (</a:t>
            </a:r>
            <a:r>
              <a:rPr lang="lv-LV" dirty="0" err="1" smtClean="0">
                <a:latin typeface="Calibri" pitchFamily="34" charset="0"/>
              </a:rPr>
              <a:t>liquified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natural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gas</a:t>
            </a:r>
            <a:r>
              <a:rPr lang="lv-LV" dirty="0" smtClean="0">
                <a:latin typeface="Calibri" pitchFamily="34" charset="0"/>
              </a:rPr>
              <a:t>) (-160 ᵒC )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Vairāk izmanto CNG un vietās, kur tiek iegūta vai ir pieeja gāzesvadam</a:t>
            </a:r>
          </a:p>
          <a:p>
            <a:pPr lvl="0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Biogāze kā degviela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28650" y="1696915"/>
            <a:ext cx="7886700" cy="4941277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Ražotāji piedāvā atsevišķus auto modeļus CNG degvielai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Iespējams izmantot pielāgotos benzīna motoros vai dīzeļmotoros</a:t>
            </a:r>
          </a:p>
          <a:p>
            <a:pPr lvl="0"/>
            <a:r>
              <a:rPr lang="lv-LV" dirty="0" err="1" smtClean="0">
                <a:latin typeface="Calibri" pitchFamily="34" charset="0"/>
              </a:rPr>
              <a:t>Benzīnmotoriem</a:t>
            </a:r>
            <a:r>
              <a:rPr lang="lv-LV" dirty="0" smtClean="0">
                <a:latin typeface="Calibri" pitchFamily="34" charset="0"/>
              </a:rPr>
              <a:t> pārkārtošanas komplekti līdzīgi </a:t>
            </a:r>
            <a:r>
              <a:rPr lang="lv-LV" dirty="0" err="1" smtClean="0">
                <a:latin typeface="Calibri" pitchFamily="34" charset="0"/>
              </a:rPr>
              <a:t>autogāzes</a:t>
            </a:r>
            <a:r>
              <a:rPr lang="lv-LV" dirty="0" smtClean="0">
                <a:latin typeface="Calibri" pitchFamily="34" charset="0"/>
              </a:rPr>
              <a:t> komplektiem</a:t>
            </a:r>
          </a:p>
          <a:p>
            <a:pPr lvl="0"/>
            <a:endParaRPr lang="lv-LV" dirty="0" smtClean="0">
              <a:latin typeface="Calibri" pitchFamily="34" charset="0"/>
            </a:endParaRPr>
          </a:p>
          <a:p>
            <a:pPr lvl="0"/>
            <a:endParaRPr lang="lv-LV" dirty="0" smtClean="0">
              <a:latin typeface="Calibri" pitchFamily="34" charset="0"/>
            </a:endParaRPr>
          </a:p>
          <a:p>
            <a:pPr lvl="0"/>
            <a:r>
              <a:rPr lang="lv-LV" dirty="0" smtClean="0">
                <a:latin typeface="Calibri" pitchFamily="34" charset="0"/>
              </a:rPr>
              <a:t>Dīzeļmotoru pārkārtošanas veidi: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Dīzeļmotoru pārbūvē par gāzmotoru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Uzstāda duālās degvielas sistēmu – motors strādā ar dīzeļdegvielas un gāzes maisījumu. </a:t>
            </a:r>
          </a:p>
          <a:p>
            <a:r>
              <a:rPr lang="lv-LV" dirty="0" smtClean="0">
                <a:latin typeface="Calibri" pitchFamily="34" charset="0"/>
              </a:rPr>
              <a:t>Latvijā uzpildes stacijās nav pieejama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Biogāze transportlīdzekļos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14287" y="3397130"/>
            <a:ext cx="2965944" cy="1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dirty="0" smtClean="0">
                <a:latin typeface="Calibri" pitchFamily="34" charset="0"/>
              </a:rPr>
              <a:t>No </a:t>
            </a:r>
            <a:r>
              <a:rPr lang="lv-LV" dirty="0" err="1" smtClean="0">
                <a:latin typeface="Calibri" pitchFamily="34" charset="0"/>
              </a:rPr>
              <a:t>atjaunīgiem</a:t>
            </a:r>
            <a:r>
              <a:rPr lang="lv-LV" dirty="0" smtClean="0">
                <a:latin typeface="Calibri" pitchFamily="34" charset="0"/>
              </a:rPr>
              <a:t> energoresursiem – no biogāzes koģenerācijas stacijās, vēja ģeneratoriem, saules kolektoriem, HES.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No AER iegūtā elektroenerģija nelielā elektrostacijā ir dārgāka par masveida ražošanā iegūto elektroenerģiju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Elektroenerģija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dirty="0" smtClean="0">
                <a:latin typeface="Calibri" pitchFamily="34" charset="0"/>
              </a:rPr>
              <a:t>Videi draudzīgāki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Labāka dinamika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Zemākas ekspluatācijas izmaksas</a:t>
            </a:r>
          </a:p>
          <a:p>
            <a:pPr lvl="0"/>
            <a:endParaRPr lang="lv-LV" dirty="0" smtClean="0">
              <a:latin typeface="Calibri" pitchFamily="34" charset="0"/>
            </a:endParaRPr>
          </a:p>
          <a:p>
            <a:pPr lvl="0"/>
            <a:r>
              <a:rPr lang="lv-LV" dirty="0" smtClean="0">
                <a:latin typeface="Calibri" pitchFamily="34" charset="0"/>
              </a:rPr>
              <a:t>Augsta iegādes cena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Salīdzinoši neliels nobraukums ar vienu uzlādi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err="1" smtClean="0"/>
              <a:t>Elektromobiļi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Vieglie </a:t>
            </a:r>
            <a:r>
              <a:rPr lang="lv-LV" dirty="0" err="1" smtClean="0">
                <a:latin typeface="Calibri" pitchFamily="34" charset="0"/>
              </a:rPr>
              <a:t>elektromobiļi</a:t>
            </a:r>
            <a:endParaRPr lang="lv-LV" dirty="0" smtClean="0">
              <a:latin typeface="Calibri" pitchFamily="34" charset="0"/>
            </a:endParaRPr>
          </a:p>
          <a:p>
            <a:pPr lvl="1"/>
            <a:r>
              <a:rPr lang="lv-LV" dirty="0" smtClean="0">
                <a:latin typeface="Calibri" pitchFamily="34" charset="0"/>
              </a:rPr>
              <a:t>Cena 20 000 – 100 000 EUR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Nobraukums ar vienu uzlādi 100 – 600 km</a:t>
            </a:r>
          </a:p>
          <a:p>
            <a:pPr lvl="0"/>
            <a:r>
              <a:rPr lang="lv-LV" dirty="0" err="1" smtClean="0">
                <a:latin typeface="Calibri" pitchFamily="34" charset="0"/>
              </a:rPr>
              <a:t>Elektroautobusi</a:t>
            </a:r>
            <a:endParaRPr lang="lv-LV" dirty="0" smtClean="0">
              <a:latin typeface="Calibri" pitchFamily="34" charset="0"/>
            </a:endParaRPr>
          </a:p>
          <a:p>
            <a:pPr lvl="1"/>
            <a:r>
              <a:rPr lang="lv-LV" dirty="0" smtClean="0">
                <a:latin typeface="Calibri" pitchFamily="34" charset="0"/>
              </a:rPr>
              <a:t>Cena ~ 700 000 EUR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Nobraukums ar vienu uzlādi ~200 km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Kravas </a:t>
            </a:r>
            <a:r>
              <a:rPr lang="lv-LV" dirty="0" err="1" smtClean="0">
                <a:latin typeface="Calibri" pitchFamily="34" charset="0"/>
              </a:rPr>
              <a:t>elektroautomobiļi</a:t>
            </a:r>
            <a:r>
              <a:rPr lang="lv-LV" dirty="0" smtClean="0">
                <a:latin typeface="Calibri" pitchFamily="34" charset="0"/>
              </a:rPr>
              <a:t> (</a:t>
            </a:r>
            <a:r>
              <a:rPr lang="lv-LV" dirty="0" err="1" smtClean="0">
                <a:latin typeface="Calibri" pitchFamily="34" charset="0"/>
              </a:rPr>
              <a:t>Tesla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semi</a:t>
            </a:r>
            <a:r>
              <a:rPr lang="lv-LV" dirty="0" smtClean="0">
                <a:latin typeface="Calibri" pitchFamily="34" charset="0"/>
              </a:rPr>
              <a:t> plānots sākt ražot 2019. gadā)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Cena 127 000-170 000 EUR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Nobraukums ar vienu uzlādi ~800 km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err="1" smtClean="0"/>
              <a:t>Elektromobiļu</a:t>
            </a:r>
            <a:r>
              <a:rPr lang="lv-LV" dirty="0" smtClean="0"/>
              <a:t> veidi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78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69716" y="1210963"/>
            <a:ext cx="4595072" cy="2817340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45836"/>
          </a:xfrm>
        </p:spPr>
        <p:txBody>
          <a:bodyPr>
            <a:normAutofit/>
          </a:bodyPr>
          <a:lstStyle/>
          <a:p>
            <a:r>
              <a:rPr lang="lv-LV" dirty="0" smtClean="0"/>
              <a:t>Elektromobiļu uzlāde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19373" y="3301326"/>
            <a:ext cx="5877053" cy="342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iespējams ražot no biomasas, gan arī izmantojot elektroenerģiju no citiem AER (vēja enerģijas, saules enerģijas, ģeotermālās enerģijas un hidroenerģijas)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Industriāli izmanto 2 metodes: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sadalot metānu tvaika reformācijas procesā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ūdens elektrolīzes procesā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No cietās biomasas (skaidas, atkritumi) ūdeņradi iegūst ar </a:t>
            </a:r>
            <a:r>
              <a:rPr lang="lv-LV" dirty="0" err="1" smtClean="0">
                <a:latin typeface="Calibri" pitchFamily="34" charset="0"/>
              </a:rPr>
              <a:t>pirolīzi</a:t>
            </a:r>
            <a:r>
              <a:rPr lang="lv-LV" dirty="0" smtClean="0">
                <a:latin typeface="Calibri" pitchFamily="34" charset="0"/>
              </a:rPr>
              <a:t> un gazifikācijas palīdzību.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Ūdeņradis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Izmanto pamatā divos veidos: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Kombinācijā ar fosilo degvielu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Tīrā veidā degvielas šūnās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Kombinācijai ar kādu no fosilajām degvielām (</a:t>
            </a:r>
            <a:r>
              <a:rPr lang="lv-LV" dirty="0" err="1" smtClean="0">
                <a:latin typeface="Calibri" pitchFamily="34" charset="0"/>
              </a:rPr>
              <a:t>dual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fuels</a:t>
            </a:r>
            <a:r>
              <a:rPr lang="lv-LV" dirty="0" smtClean="0">
                <a:latin typeface="Calibri" pitchFamily="34" charset="0"/>
              </a:rPr>
              <a:t>) nepieciešami motora pārbūves komplekti, kas nodrošina fosilās degvielas labāku sadegšanu, pieaug motora jauda, samazinās kaitīgo izmešu daudzums atgāzēs, kā arī samazinās degvielas patēriņš. 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Automobilī degvielas šūna (</a:t>
            </a:r>
            <a:r>
              <a:rPr lang="lv-LV" dirty="0" err="1" smtClean="0">
                <a:latin typeface="Calibri" pitchFamily="34" charset="0"/>
              </a:rPr>
              <a:t>fuel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cell</a:t>
            </a:r>
            <a:r>
              <a:rPr lang="lv-LV" dirty="0" smtClean="0">
                <a:latin typeface="Calibri" pitchFamily="34" charset="0"/>
              </a:rPr>
              <a:t> (FC)), kuras barošanai izmanto ūdeņradi ar kura palīdzību degvielas šūnā ražo elektrību.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Atsevišķi auto ražotāji jau piedāvā FCEV (</a:t>
            </a:r>
            <a:r>
              <a:rPr lang="lv-LV" dirty="0" err="1" smtClean="0">
                <a:latin typeface="Calibri" pitchFamily="34" charset="0"/>
              </a:rPr>
              <a:t>fuel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cell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electric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vehicle</a:t>
            </a:r>
            <a:r>
              <a:rPr lang="lv-LV" dirty="0" smtClean="0">
                <a:latin typeface="Calibri" pitchFamily="34" charset="0"/>
              </a:rPr>
              <a:t>) modeļus</a:t>
            </a:r>
          </a:p>
          <a:p>
            <a:pPr lvl="0"/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Ūdeņradis transportā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veiktspēja, nobraukums starp uzpildes reizēm un uzpildes biežums līdzīgs kā tradicionālajiem auto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vieglie automobiļi var nobraukt 500 – 600 km un tiek uzpildīti 3-5 minūtēs 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pilsētas autobusi var nobraukt 300 – 400 km un tiek uzpildīti 7- 10 minūtēs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Atsevišķi auto ražotāji jau piedāvā FCEV (</a:t>
            </a:r>
            <a:r>
              <a:rPr lang="lv-LV" dirty="0" err="1" smtClean="0">
                <a:latin typeface="Calibri" pitchFamily="34" charset="0"/>
              </a:rPr>
              <a:t>fuel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cell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electric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vehicle</a:t>
            </a:r>
            <a:r>
              <a:rPr lang="lv-LV" dirty="0" smtClean="0">
                <a:latin typeface="Calibri" pitchFamily="34" charset="0"/>
              </a:rPr>
              <a:t>) modeļus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Ūdeņraža vieglā automobiļa cena ~ 100 000 EUR, ūdeņraža autobusa cena ~ 1 000 000 EUR</a:t>
            </a:r>
          </a:p>
          <a:p>
            <a:pPr lvl="0"/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FCEV automobiļi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Ūdeņraža uzpildes stacijas izmaksas no 100 000 </a:t>
            </a:r>
            <a:r>
              <a:rPr lang="lv-LV" dirty="0" err="1" smtClean="0">
                <a:latin typeface="Calibri" pitchFamily="34" charset="0"/>
              </a:rPr>
              <a:t>euro</a:t>
            </a:r>
            <a:r>
              <a:rPr lang="lv-LV" dirty="0" smtClean="0">
                <a:latin typeface="Calibri" pitchFamily="34" charset="0"/>
              </a:rPr>
              <a:t> līdz 2 000 000 </a:t>
            </a:r>
            <a:r>
              <a:rPr lang="lv-LV" dirty="0" err="1" smtClean="0">
                <a:latin typeface="Calibri" pitchFamily="34" charset="0"/>
              </a:rPr>
              <a:t>euro</a:t>
            </a:r>
            <a:endParaRPr lang="lv-LV" dirty="0" smtClean="0">
              <a:latin typeface="Calibri" pitchFamily="34" charset="0"/>
            </a:endParaRPr>
          </a:p>
          <a:p>
            <a:pPr lvl="0"/>
            <a:r>
              <a:rPr lang="lv-LV" dirty="0" smtClean="0">
                <a:latin typeface="Calibri" pitchFamily="34" charset="0"/>
              </a:rPr>
              <a:t>Ūdeņraža uzpildes stacija par 1 000 000 </a:t>
            </a:r>
            <a:r>
              <a:rPr lang="lv-LV" dirty="0" err="1" smtClean="0">
                <a:latin typeface="Calibri" pitchFamily="34" charset="0"/>
              </a:rPr>
              <a:t>euro</a:t>
            </a:r>
            <a:r>
              <a:rPr lang="lv-LV" dirty="0" smtClean="0">
                <a:latin typeface="Calibri" pitchFamily="34" charset="0"/>
              </a:rPr>
              <a:t> tehniski 24 stundās spēj nodrošināt uzpildi: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 200 vieglajiem auto vai 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 40 pasažieru autobusiem. </a:t>
            </a:r>
          </a:p>
          <a:p>
            <a:pPr lvl="0"/>
            <a:endParaRPr lang="en-US" dirty="0" smtClean="0">
              <a:latin typeface="Calibri" pitchFamily="34" charset="0"/>
            </a:endParaRPr>
          </a:p>
          <a:p>
            <a:pPr lvl="1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Ūdeņraža uzpilde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Direktīvas</a:t>
            </a:r>
            <a:endParaRPr lang="en-US" dirty="0" smtClean="0">
              <a:latin typeface="Calibri" pitchFamily="34" charset="0"/>
            </a:endParaRPr>
          </a:p>
          <a:p>
            <a:pPr lvl="1"/>
            <a:r>
              <a:rPr lang="en-US" dirty="0">
                <a:latin typeface="Calibri" pitchFamily="34" charset="0"/>
              </a:rPr>
              <a:t>AER </a:t>
            </a:r>
            <a:r>
              <a:rPr lang="en-US" dirty="0" err="1" smtClean="0">
                <a:latin typeface="Calibri" pitchFamily="34" charset="0"/>
              </a:rPr>
              <a:t>Direktīva</a:t>
            </a:r>
            <a:endParaRPr lang="lv-LV" dirty="0" smtClean="0">
              <a:latin typeface="Calibri" pitchFamily="34" charset="0"/>
            </a:endParaRPr>
          </a:p>
          <a:p>
            <a:pPr lvl="1"/>
            <a:r>
              <a:rPr lang="en-US" dirty="0">
                <a:latin typeface="Calibri" pitchFamily="34" charset="0"/>
              </a:rPr>
              <a:t>ILUC </a:t>
            </a:r>
            <a:r>
              <a:rPr lang="en-US" dirty="0" err="1" smtClean="0">
                <a:latin typeface="Calibri" pitchFamily="34" charset="0"/>
              </a:rPr>
              <a:t>Direktīva</a:t>
            </a:r>
            <a:endParaRPr lang="lv-LV" dirty="0" smtClean="0">
              <a:latin typeface="Calibri" pitchFamily="34" charset="0"/>
            </a:endParaRPr>
          </a:p>
          <a:p>
            <a:pPr lvl="1"/>
            <a:r>
              <a:rPr lang="en-US" dirty="0" err="1" smtClean="0">
                <a:latin typeface="Calibri" pitchFamily="34" charset="0"/>
              </a:rPr>
              <a:t>Degvielas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kvalitātes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direktīva</a:t>
            </a:r>
            <a:endParaRPr lang="lv-LV" dirty="0" smtClean="0">
              <a:latin typeface="Calibri" pitchFamily="34" charset="0"/>
            </a:endParaRPr>
          </a:p>
          <a:p>
            <a:pPr lvl="1"/>
            <a:r>
              <a:rPr lang="lv-LV" dirty="0" smtClean="0">
                <a:latin typeface="Calibri" pitchFamily="34" charset="0"/>
              </a:rPr>
              <a:t>Direktīva </a:t>
            </a:r>
            <a:r>
              <a:rPr lang="lv-LV" dirty="0">
                <a:latin typeface="Calibri" pitchFamily="34" charset="0"/>
              </a:rPr>
              <a:t>2014/94/ES par alternatīvo degvielu infrastruktūras ieviešanu</a:t>
            </a:r>
            <a:endParaRPr lang="lv-LV" dirty="0" smtClean="0">
              <a:latin typeface="Calibri" pitchFamily="34" charset="0"/>
            </a:endParaRPr>
          </a:p>
          <a:p>
            <a:pPr lvl="0"/>
            <a:r>
              <a:rPr lang="lv-LV" dirty="0" smtClean="0">
                <a:latin typeface="Calibri" pitchFamily="34" charset="0"/>
              </a:rPr>
              <a:t>Latvijas attīstības plānošanas dokumenti</a:t>
            </a:r>
            <a:endParaRPr lang="en-US" dirty="0">
              <a:latin typeface="Calibri" pitchFamily="34" charset="0"/>
            </a:endParaRPr>
          </a:p>
          <a:p>
            <a:pPr lvl="1"/>
            <a:r>
              <a:rPr lang="lv-LV" dirty="0" smtClean="0">
                <a:latin typeface="Calibri" pitchFamily="34" charset="0"/>
              </a:rPr>
              <a:t>Latvijas ilgtspējīgas attīstības stratēģija “Latvijas 2030”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Latvijas nacionālā reformu programmā „ES 2020” stratēģijas īstenošanai 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Nacionālā</a:t>
            </a:r>
            <a:r>
              <a:rPr lang="en-US" sz="4000" dirty="0" smtClean="0"/>
              <a:t> </a:t>
            </a:r>
            <a:r>
              <a:rPr lang="en-US" sz="4000" dirty="0" err="1" smtClean="0"/>
              <a:t>politika</a:t>
            </a:r>
            <a:r>
              <a:rPr lang="en-US" sz="4000" dirty="0" smtClean="0"/>
              <a:t> </a:t>
            </a:r>
            <a:r>
              <a:rPr lang="en-US" sz="4000" dirty="0" err="1" smtClean="0"/>
              <a:t>alternatīvo</a:t>
            </a:r>
            <a:r>
              <a:rPr lang="en-US" sz="4000" dirty="0" smtClean="0"/>
              <a:t> </a:t>
            </a:r>
            <a:r>
              <a:rPr lang="en-US" sz="4000" dirty="0" err="1" smtClean="0"/>
              <a:t>degvielu</a:t>
            </a:r>
            <a:r>
              <a:rPr lang="en-US" sz="4000" dirty="0" smtClean="0"/>
              <a:t> </a:t>
            </a:r>
            <a:r>
              <a:rPr lang="en-US" sz="4000" dirty="0" err="1" smtClean="0"/>
              <a:t>nozarē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dirty="0" smtClean="0">
                <a:latin typeface="Calibri" panose="020F0502020204030204" pitchFamily="34" charset="0"/>
              </a:rPr>
              <a:t>kurināmā koksne </a:t>
            </a:r>
          </a:p>
          <a:p>
            <a:pPr lvl="0"/>
            <a:r>
              <a:rPr lang="lv-LV" dirty="0" smtClean="0">
                <a:latin typeface="Calibri" panose="020F0502020204030204" pitchFamily="34" charset="0"/>
              </a:rPr>
              <a:t>biodīzeļdegviela</a:t>
            </a:r>
          </a:p>
          <a:p>
            <a:pPr lvl="0"/>
            <a:r>
              <a:rPr lang="lv-LV" dirty="0" smtClean="0">
                <a:latin typeface="Calibri" panose="020F0502020204030204" pitchFamily="34" charset="0"/>
              </a:rPr>
              <a:t>biogāze</a:t>
            </a:r>
          </a:p>
          <a:p>
            <a:pPr lvl="0"/>
            <a:r>
              <a:rPr lang="lv-LV" dirty="0" smtClean="0">
                <a:latin typeface="Calibri" panose="020F0502020204030204" pitchFamily="34" charset="0"/>
              </a:rPr>
              <a:t>salmi</a:t>
            </a:r>
          </a:p>
          <a:p>
            <a:pPr lvl="0"/>
            <a:r>
              <a:rPr lang="lv-LV" dirty="0" smtClean="0">
                <a:latin typeface="Calibri" panose="020F0502020204030204" pitchFamily="34" charset="0"/>
              </a:rPr>
              <a:t>elektroenerģija no AER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28650" y="365126"/>
            <a:ext cx="8194074" cy="1325563"/>
          </a:xfrm>
        </p:spPr>
        <p:txBody>
          <a:bodyPr>
            <a:normAutofit fontScale="90000"/>
          </a:bodyPr>
          <a:lstStyle/>
          <a:p>
            <a:r>
              <a:rPr lang="lv-LV" dirty="0" smtClean="0"/>
              <a:t>Zemgales </a:t>
            </a:r>
            <a:r>
              <a:rPr lang="lv-LV" dirty="0"/>
              <a:t>reģionā </a:t>
            </a:r>
            <a:r>
              <a:rPr lang="lv-LV" dirty="0" smtClean="0"/>
              <a:t>saražotie AER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324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1272" y="1493549"/>
            <a:ext cx="7301345" cy="5386493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70213" y="185017"/>
            <a:ext cx="8194074" cy="1325563"/>
          </a:xfrm>
        </p:spPr>
        <p:txBody>
          <a:bodyPr>
            <a:normAutofit fontScale="90000"/>
          </a:bodyPr>
          <a:lstStyle/>
          <a:p>
            <a:r>
              <a:rPr lang="lv-LV" dirty="0" smtClean="0"/>
              <a:t>Kurināmās koksnes ražošanas dinamika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53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28650" y="365126"/>
            <a:ext cx="8194074" cy="1325563"/>
          </a:xfrm>
        </p:spPr>
        <p:txBody>
          <a:bodyPr>
            <a:normAutofit fontScale="90000"/>
          </a:bodyPr>
          <a:lstStyle/>
          <a:p>
            <a:r>
              <a:rPr lang="lv-LV" dirty="0" smtClean="0"/>
              <a:t>Biogāzes un biodīzeļdegvielas ražošana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01578" y="1586756"/>
            <a:ext cx="6553958" cy="483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76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42505" y="198871"/>
            <a:ext cx="8194074" cy="1325563"/>
          </a:xfrm>
        </p:spPr>
        <p:txBody>
          <a:bodyPr>
            <a:normAutofit fontScale="90000"/>
          </a:bodyPr>
          <a:lstStyle/>
          <a:p>
            <a:r>
              <a:rPr lang="lv-LV" dirty="0" smtClean="0"/>
              <a:t>Saražotās elektroenerģijas daudzums no AER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66303" y="1584709"/>
            <a:ext cx="8259041" cy="5273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46235" y="1623401"/>
            <a:ext cx="7886700" cy="1401153"/>
          </a:xfrm>
        </p:spPr>
        <p:txBody>
          <a:bodyPr/>
          <a:lstStyle/>
          <a:p>
            <a:pPr lvl="0"/>
            <a:r>
              <a:rPr lang="lv-LV" dirty="0" smtClean="0">
                <a:latin typeface="Calibri" pitchFamily="34" charset="0"/>
              </a:rPr>
              <a:t>Zemgalē reģistrēti 74199 tehniskā kārtībā esoši TL, no kuriem 34 % reģistrēti lielajās pilsētās Jelgavā un Jēkabpilī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19858" y="198072"/>
            <a:ext cx="7886700" cy="1325563"/>
          </a:xfrm>
        </p:spPr>
        <p:txBody>
          <a:bodyPr>
            <a:normAutofit/>
          </a:bodyPr>
          <a:lstStyle/>
          <a:p>
            <a:r>
              <a:rPr lang="lv-LV" dirty="0" smtClean="0"/>
              <a:t>Transports Zemgales reģionā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8741" y="2444262"/>
            <a:ext cx="5733061" cy="441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46235" y="1623401"/>
            <a:ext cx="7886700" cy="1401153"/>
          </a:xfrm>
        </p:spPr>
        <p:txBody>
          <a:bodyPr/>
          <a:lstStyle/>
          <a:p>
            <a:pPr lvl="0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19858" y="198072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lv-LV" dirty="0" smtClean="0"/>
              <a:t>Automobiļu sadalījums pēc degvielas veida ZR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171" y="1547446"/>
            <a:ext cx="7358584" cy="5134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46235" y="1623401"/>
            <a:ext cx="7886700" cy="1401153"/>
          </a:xfrm>
        </p:spPr>
        <p:txBody>
          <a:bodyPr/>
          <a:lstStyle/>
          <a:p>
            <a:pPr lvl="0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19858" y="198072"/>
            <a:ext cx="7886700" cy="1325563"/>
          </a:xfrm>
        </p:spPr>
        <p:txBody>
          <a:bodyPr>
            <a:normAutofit/>
          </a:bodyPr>
          <a:lstStyle/>
          <a:p>
            <a:r>
              <a:rPr lang="lv-LV" dirty="0" smtClean="0"/>
              <a:t>TL vidējais vecums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004" y="1459524"/>
            <a:ext cx="8058770" cy="4598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46235" y="1623401"/>
            <a:ext cx="7886700" cy="1401153"/>
          </a:xfrm>
        </p:spPr>
        <p:txBody>
          <a:bodyPr/>
          <a:lstStyle/>
          <a:p>
            <a:pPr lvl="0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19858" y="198072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lv-LV" dirty="0" smtClean="0"/>
              <a:t>TL kopējais nobraukums gadā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798" y="1358546"/>
            <a:ext cx="8448356" cy="5106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46235" y="1623401"/>
            <a:ext cx="7886700" cy="3475821"/>
          </a:xfrm>
        </p:spPr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Kravas </a:t>
            </a:r>
            <a:r>
              <a:rPr lang="lv-LV" dirty="0">
                <a:latin typeface="Calibri" pitchFamily="34" charset="0"/>
              </a:rPr>
              <a:t>auto </a:t>
            </a:r>
            <a:r>
              <a:rPr lang="lv-LV" dirty="0" smtClean="0">
                <a:latin typeface="Calibri" pitchFamily="34" charset="0"/>
              </a:rPr>
              <a:t>- 49.2 </a:t>
            </a:r>
            <a:r>
              <a:rPr lang="lv-LV" dirty="0" err="1" smtClean="0">
                <a:latin typeface="Calibri" pitchFamily="34" charset="0"/>
              </a:rPr>
              <a:t>tūkst.t</a:t>
            </a:r>
            <a:r>
              <a:rPr lang="lv-LV" dirty="0" smtClean="0">
                <a:latin typeface="Calibri" pitchFamily="34" charset="0"/>
              </a:rPr>
              <a:t> DD</a:t>
            </a:r>
          </a:p>
          <a:p>
            <a:pPr lvl="0"/>
            <a:r>
              <a:rPr lang="lv-LV" dirty="0">
                <a:latin typeface="Calibri" pitchFamily="34" charset="0"/>
              </a:rPr>
              <a:t>Autobusi - 2660 </a:t>
            </a:r>
            <a:r>
              <a:rPr lang="lv-LV" dirty="0" smtClean="0">
                <a:latin typeface="Calibri" pitchFamily="34" charset="0"/>
              </a:rPr>
              <a:t>t DD</a:t>
            </a:r>
          </a:p>
          <a:p>
            <a:pPr lvl="0"/>
            <a:r>
              <a:rPr lang="lv-LV" dirty="0">
                <a:latin typeface="Calibri" pitchFamily="34" charset="0"/>
              </a:rPr>
              <a:t>Vieglie auto </a:t>
            </a:r>
            <a:endParaRPr lang="lv-LV" dirty="0" smtClean="0">
              <a:latin typeface="Calibri" pitchFamily="34" charset="0"/>
            </a:endParaRPr>
          </a:p>
          <a:p>
            <a:pPr lvl="1"/>
            <a:r>
              <a:rPr lang="lv-LV" dirty="0" smtClean="0">
                <a:latin typeface="Calibri" pitchFamily="34" charset="0"/>
              </a:rPr>
              <a:t>39.1 tūkst</a:t>
            </a:r>
            <a:r>
              <a:rPr lang="lv-LV" dirty="0">
                <a:latin typeface="Calibri" pitchFamily="34" charset="0"/>
              </a:rPr>
              <a:t>. t </a:t>
            </a:r>
            <a:r>
              <a:rPr lang="lv-LV" dirty="0" smtClean="0">
                <a:latin typeface="Calibri" pitchFamily="34" charset="0"/>
              </a:rPr>
              <a:t>DD</a:t>
            </a:r>
          </a:p>
          <a:p>
            <a:pPr lvl="1"/>
            <a:r>
              <a:rPr lang="lv-LV" dirty="0">
                <a:latin typeface="Calibri" pitchFamily="34" charset="0"/>
              </a:rPr>
              <a:t>25.5tūkst.t. </a:t>
            </a:r>
            <a:r>
              <a:rPr lang="lv-LV" dirty="0" smtClean="0">
                <a:latin typeface="Calibri" pitchFamily="34" charset="0"/>
              </a:rPr>
              <a:t>benzīns</a:t>
            </a:r>
          </a:p>
          <a:p>
            <a:pPr lvl="2"/>
            <a:r>
              <a:rPr lang="lv-LV" dirty="0" smtClean="0">
                <a:latin typeface="Calibri" pitchFamily="34" charset="0"/>
              </a:rPr>
              <a:t>23.7 </a:t>
            </a:r>
            <a:r>
              <a:rPr lang="lv-LV" dirty="0" err="1" smtClean="0">
                <a:latin typeface="Calibri" pitchFamily="34" charset="0"/>
              </a:rPr>
              <a:t>tūkst.t</a:t>
            </a:r>
            <a:r>
              <a:rPr lang="lv-LV" dirty="0" smtClean="0">
                <a:latin typeface="Calibri" pitchFamily="34" charset="0"/>
              </a:rPr>
              <a:t>  - 95. markas benzīns</a:t>
            </a:r>
          </a:p>
          <a:p>
            <a:pPr lvl="2"/>
            <a:r>
              <a:rPr lang="lv-LV" dirty="0" smtClean="0">
                <a:latin typeface="Calibri" pitchFamily="34" charset="0"/>
              </a:rPr>
              <a:t>2025 t - 98. </a:t>
            </a:r>
            <a:r>
              <a:rPr lang="lv-LV" dirty="0">
                <a:latin typeface="Calibri" pitchFamily="34" charset="0"/>
              </a:rPr>
              <a:t>markas </a:t>
            </a:r>
            <a:r>
              <a:rPr lang="lv-LV" dirty="0" smtClean="0">
                <a:latin typeface="Calibri" pitchFamily="34" charset="0"/>
              </a:rPr>
              <a:t>benzīns</a:t>
            </a:r>
          </a:p>
          <a:p>
            <a:pPr lvl="0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19858" y="198072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lv-LV" dirty="0" smtClean="0"/>
              <a:t>Kopējais degvielas patēriņš ZR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08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46235" y="1623401"/>
            <a:ext cx="7886700" cy="3475821"/>
          </a:xfrm>
        </p:spPr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Bioetanols un biodīzeļdegviela obligātajā piejaukumā</a:t>
            </a:r>
          </a:p>
          <a:p>
            <a:pPr lvl="0"/>
            <a:r>
              <a:rPr lang="lv-LV" dirty="0" err="1" smtClean="0">
                <a:latin typeface="Calibri" pitchFamily="34" charset="0"/>
              </a:rPr>
              <a:t>Prodiesel</a:t>
            </a:r>
            <a:r>
              <a:rPr lang="lv-LV" dirty="0" smtClean="0">
                <a:latin typeface="Calibri" pitchFamily="34" charset="0"/>
              </a:rPr>
              <a:t> degviela </a:t>
            </a:r>
            <a:r>
              <a:rPr lang="lv-LV" dirty="0" err="1" smtClean="0">
                <a:latin typeface="Calibri" pitchFamily="34" charset="0"/>
              </a:rPr>
              <a:t>dīzeļautomobiļiem</a:t>
            </a:r>
            <a:endParaRPr lang="lv-LV" dirty="0" smtClean="0">
              <a:latin typeface="Calibri" pitchFamily="34" charset="0"/>
            </a:endParaRPr>
          </a:p>
          <a:p>
            <a:r>
              <a:rPr lang="lv-LV" dirty="0">
                <a:latin typeface="Calibri" pitchFamily="34" charset="0"/>
              </a:rPr>
              <a:t>Biogāze slēgtajos </a:t>
            </a:r>
            <a:r>
              <a:rPr lang="lv-LV" dirty="0" smtClean="0">
                <a:latin typeface="Calibri" pitchFamily="34" charset="0"/>
              </a:rPr>
              <a:t>autoparkos</a:t>
            </a:r>
            <a:endParaRPr lang="lv-LV" dirty="0">
              <a:latin typeface="Calibri" pitchFamily="34" charset="0"/>
            </a:endParaRPr>
          </a:p>
          <a:p>
            <a:pPr lvl="0"/>
            <a:r>
              <a:rPr lang="lv-LV" dirty="0" err="1" smtClean="0">
                <a:latin typeface="Calibri" pitchFamily="34" charset="0"/>
              </a:rPr>
              <a:t>Elektromobilitātes</a:t>
            </a:r>
            <a:r>
              <a:rPr lang="lv-LV" dirty="0" smtClean="0">
                <a:latin typeface="Calibri" pitchFamily="34" charset="0"/>
              </a:rPr>
              <a:t> attīstība</a:t>
            </a:r>
          </a:p>
          <a:p>
            <a:pPr lvl="0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19858" y="198072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lv-LV" dirty="0" smtClean="0"/>
              <a:t>AER tuvākās perspektīvas transportā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86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Latvijas likumdošanas akti</a:t>
            </a:r>
            <a:endParaRPr lang="en-US" dirty="0" smtClean="0">
              <a:latin typeface="Calibri" pitchFamily="34" charset="0"/>
            </a:endParaRPr>
          </a:p>
          <a:p>
            <a:pPr lvl="1"/>
            <a:r>
              <a:rPr lang="lv-LV" dirty="0" smtClean="0">
                <a:latin typeface="Calibri" pitchFamily="34" charset="0"/>
              </a:rPr>
              <a:t>Biodegvielu likums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MK noteikumi Nr.545 “Noteikumi par biodegvielu un bioloģisko šķidro kurināmo ilgtspējas kritērijiem, to ieviešanas mehānismu un uzraudzības un kontroles kārtību”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MK </a:t>
            </a:r>
            <a:r>
              <a:rPr lang="en-US" dirty="0" err="1" smtClean="0">
                <a:latin typeface="Calibri" pitchFamily="34" charset="0"/>
              </a:rPr>
              <a:t>noteikumi</a:t>
            </a:r>
            <a:r>
              <a:rPr lang="en-US" dirty="0" smtClean="0">
                <a:latin typeface="Calibri" pitchFamily="34" charset="0"/>
              </a:rPr>
              <a:t> Nr.772 “</a:t>
            </a:r>
            <a:r>
              <a:rPr lang="en-US" dirty="0" err="1" smtClean="0">
                <a:latin typeface="Calibri" pitchFamily="34" charset="0"/>
              </a:rPr>
              <a:t>Noteikumi</a:t>
            </a:r>
            <a:r>
              <a:rPr lang="en-US" dirty="0" smtClean="0">
                <a:latin typeface="Calibri" pitchFamily="34" charset="0"/>
              </a:rPr>
              <a:t> par </a:t>
            </a:r>
            <a:r>
              <a:rPr lang="en-US" dirty="0" err="1" smtClean="0">
                <a:latin typeface="Calibri" pitchFamily="34" charset="0"/>
              </a:rPr>
              <a:t>biodegvielas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kvalitātes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prasībām</a:t>
            </a:r>
            <a:r>
              <a:rPr lang="en-US" dirty="0" smtClean="0">
                <a:latin typeface="Calibri" pitchFamily="34" charset="0"/>
              </a:rPr>
              <a:t>, </a:t>
            </a:r>
            <a:r>
              <a:rPr lang="en-US" dirty="0" err="1" smtClean="0">
                <a:latin typeface="Calibri" pitchFamily="34" charset="0"/>
              </a:rPr>
              <a:t>atbilstības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novērtēšanu</a:t>
            </a:r>
            <a:r>
              <a:rPr lang="en-US" dirty="0" smtClean="0">
                <a:latin typeface="Calibri" pitchFamily="34" charset="0"/>
              </a:rPr>
              <a:t>, </a:t>
            </a:r>
            <a:r>
              <a:rPr lang="en-US" dirty="0" err="1" smtClean="0">
                <a:latin typeface="Calibri" pitchFamily="34" charset="0"/>
              </a:rPr>
              <a:t>tirgus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uzraudzību</a:t>
            </a:r>
            <a:r>
              <a:rPr lang="en-US" dirty="0" smtClean="0">
                <a:latin typeface="Calibri" pitchFamily="34" charset="0"/>
              </a:rPr>
              <a:t> un </a:t>
            </a:r>
            <a:r>
              <a:rPr lang="en-US" dirty="0" err="1" smtClean="0">
                <a:latin typeface="Calibri" pitchFamily="34" charset="0"/>
              </a:rPr>
              <a:t>patērētāju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informēšanas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kārtību</a:t>
            </a:r>
            <a:r>
              <a:rPr lang="en-US" dirty="0" smtClean="0">
                <a:latin typeface="Calibri" pitchFamily="34" charset="0"/>
              </a:rPr>
              <a:t>” </a:t>
            </a:r>
            <a:endParaRPr lang="lv-LV" dirty="0" smtClean="0">
              <a:latin typeface="Calibri" pitchFamily="34" charset="0"/>
            </a:endParaRPr>
          </a:p>
          <a:p>
            <a:pPr lvl="1"/>
            <a:r>
              <a:rPr lang="lv-LV" dirty="0" smtClean="0">
                <a:latin typeface="Calibri" pitchFamily="34" charset="0"/>
              </a:rPr>
              <a:t>MK noteikumi Nr.332 “Noteikumi par benzīna un dīzeļdegvielas atbilstības novērtēšanu”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Nacionālā</a:t>
            </a:r>
            <a:r>
              <a:rPr lang="en-US" dirty="0" smtClean="0"/>
              <a:t> </a:t>
            </a:r>
            <a:r>
              <a:rPr lang="en-US" dirty="0" err="1" smtClean="0"/>
              <a:t>politika</a:t>
            </a:r>
            <a:r>
              <a:rPr lang="en-US" dirty="0" smtClean="0"/>
              <a:t> </a:t>
            </a:r>
            <a:r>
              <a:rPr lang="en-US" dirty="0" err="1" smtClean="0"/>
              <a:t>alternatīvo</a:t>
            </a:r>
            <a:r>
              <a:rPr lang="en-US" dirty="0" smtClean="0"/>
              <a:t> </a:t>
            </a:r>
            <a:r>
              <a:rPr lang="en-US" dirty="0" err="1" smtClean="0"/>
              <a:t>degvielu</a:t>
            </a:r>
            <a:r>
              <a:rPr lang="en-US" dirty="0" smtClean="0"/>
              <a:t> </a:t>
            </a:r>
            <a:r>
              <a:rPr lang="en-US" dirty="0" err="1" smtClean="0"/>
              <a:t>nozarē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Paldies par uzmanību!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30436" y="4536618"/>
            <a:ext cx="4303259" cy="2195537"/>
          </a:xfrm>
        </p:spPr>
        <p:txBody>
          <a:bodyPr/>
          <a:lstStyle/>
          <a:p>
            <a:pPr marL="169863" lvl="1" indent="0" eaLnBrk="1" hangingPunct="1">
              <a:lnSpc>
                <a:spcPct val="90000"/>
              </a:lnSpc>
              <a:buClr>
                <a:srgbClr val="990033"/>
              </a:buClr>
              <a:buNone/>
            </a:pPr>
            <a:r>
              <a:rPr lang="lv-LV" sz="2400" dirty="0" smtClean="0">
                <a:latin typeface="Calibri" pitchFamily="34" charset="0"/>
              </a:rPr>
              <a:t>Gints </a:t>
            </a:r>
            <a:r>
              <a:rPr lang="lv-LV" sz="2400" dirty="0" err="1" smtClean="0">
                <a:latin typeface="Calibri" pitchFamily="34" charset="0"/>
              </a:rPr>
              <a:t>Birzietis</a:t>
            </a:r>
            <a:r>
              <a:rPr lang="lv-LV" sz="2400" dirty="0">
                <a:latin typeface="Calibri" pitchFamily="34" charset="0"/>
              </a:rPr>
              <a:t> </a:t>
            </a:r>
            <a:endParaRPr lang="lv-LV" sz="2400" dirty="0" smtClean="0">
              <a:latin typeface="Calibri" pitchFamily="34" charset="0"/>
            </a:endParaRPr>
          </a:p>
          <a:p>
            <a:pPr marL="169863" lvl="1" indent="0" eaLnBrk="1" hangingPunct="1">
              <a:lnSpc>
                <a:spcPct val="90000"/>
              </a:lnSpc>
              <a:buClr>
                <a:srgbClr val="990033"/>
              </a:buClr>
              <a:buNone/>
            </a:pPr>
            <a:r>
              <a:rPr lang="lv-LV" sz="2400" dirty="0" smtClean="0">
                <a:latin typeface="Calibri" pitchFamily="34" charset="0"/>
              </a:rPr>
              <a:t>LLU Tehniskā fakultāte</a:t>
            </a:r>
          </a:p>
          <a:p>
            <a:pPr marL="169863" lvl="1" indent="0" eaLnBrk="1" hangingPunct="1">
              <a:lnSpc>
                <a:spcPct val="90000"/>
              </a:lnSpc>
              <a:buClr>
                <a:srgbClr val="990033"/>
              </a:buClr>
              <a:buNone/>
            </a:pPr>
            <a:r>
              <a:rPr lang="lv-LV" sz="2400" dirty="0" smtClean="0">
                <a:latin typeface="Calibri" pitchFamily="34" charset="0"/>
              </a:rPr>
              <a:t>E-pasts: </a:t>
            </a:r>
            <a:r>
              <a:rPr lang="lv-LV" sz="2400" dirty="0" err="1">
                <a:latin typeface="Calibri" pitchFamily="34" charset="0"/>
              </a:rPr>
              <a:t>gints.birzietis@llu.lv</a:t>
            </a:r>
            <a:endParaRPr lang="lv-LV" sz="2400" dirty="0">
              <a:latin typeface="Calibri" pitchFamily="34" charset="0"/>
            </a:endParaRPr>
          </a:p>
          <a:p>
            <a:pPr marL="169863" lvl="1" indent="0" eaLnBrk="1" hangingPunct="1">
              <a:lnSpc>
                <a:spcPct val="90000"/>
              </a:lnSpc>
              <a:buClr>
                <a:srgbClr val="990033"/>
              </a:buClr>
              <a:buNone/>
            </a:pPr>
            <a:r>
              <a:rPr lang="lv-LV" sz="2400" dirty="0" smtClean="0">
                <a:latin typeface="Calibri" pitchFamily="34" charset="0"/>
              </a:rPr>
              <a:t>Mob. 28618372</a:t>
            </a:r>
            <a:endParaRPr lang="lv-LV" sz="2400" dirty="0">
              <a:latin typeface="Calibri" pitchFamily="34" charset="0"/>
            </a:endParaRPr>
          </a:p>
          <a:p>
            <a:pPr marL="627063" lvl="1" indent="-457200" eaLnBrk="1" hangingPunct="1">
              <a:lnSpc>
                <a:spcPct val="90000"/>
              </a:lnSpc>
              <a:buClr>
                <a:srgbClr val="990033"/>
              </a:buClr>
              <a:buFont typeface="Arial" panose="020B0604020202020204" pitchFamily="34" charset="0"/>
              <a:buChar char="•"/>
            </a:pPr>
            <a:endParaRPr lang="lv-LV" sz="2400" dirty="0">
              <a:latin typeface="Calibri" pitchFamily="34" charset="0"/>
            </a:endParaRPr>
          </a:p>
          <a:p>
            <a:pPr marL="0" indent="0" eaLnBrk="1" hangingPunct="1">
              <a:buNone/>
            </a:pPr>
            <a:endParaRPr lang="lv-LV" sz="24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Ministru kabineta rīkojumi</a:t>
            </a:r>
            <a:endParaRPr lang="en-US" dirty="0" smtClean="0">
              <a:latin typeface="Calibri" pitchFamily="34" charset="0"/>
            </a:endParaRPr>
          </a:p>
          <a:p>
            <a:pPr lvl="1"/>
            <a:r>
              <a:rPr lang="lv-LV" dirty="0" smtClean="0">
                <a:latin typeface="Calibri" pitchFamily="34" charset="0"/>
              </a:rPr>
              <a:t>MK rīkojums Nr. 129 no 26.03.2014 “Par </a:t>
            </a:r>
            <a:r>
              <a:rPr lang="lv-LV" dirty="0" err="1" smtClean="0">
                <a:latin typeface="Calibri" pitchFamily="34" charset="0"/>
              </a:rPr>
              <a:t>Elektromobilitātes</a:t>
            </a:r>
            <a:r>
              <a:rPr lang="lv-LV" dirty="0" smtClean="0">
                <a:latin typeface="Calibri" pitchFamily="34" charset="0"/>
              </a:rPr>
              <a:t> attīstības plānu 2014.-2016. gadam”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MK rīkojums Nr. 129 no 09.02.2016 „Par Enerģētikas attīstības pamatnostādnēm 2016.-2020. gadam”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MK rīkojums Nr. 379 “Par konceptuālo ziņojumu "Par atjaunojamo energoresursu izmantošanu transporta sektorā"”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MK rīkojums Nr. 202 “Par Alternatīvo degvielu attīstības plānu 2017.-2020. gadam”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Nacionālā</a:t>
            </a:r>
            <a:r>
              <a:rPr lang="en-US" dirty="0" smtClean="0"/>
              <a:t> </a:t>
            </a:r>
            <a:r>
              <a:rPr lang="en-US" dirty="0" err="1" smtClean="0"/>
              <a:t>politika</a:t>
            </a:r>
            <a:r>
              <a:rPr lang="en-US" dirty="0" smtClean="0"/>
              <a:t> </a:t>
            </a:r>
            <a:r>
              <a:rPr lang="en-US" dirty="0" err="1" smtClean="0"/>
              <a:t>alternatīvo</a:t>
            </a:r>
            <a:r>
              <a:rPr lang="en-US" dirty="0" smtClean="0"/>
              <a:t> </a:t>
            </a:r>
            <a:r>
              <a:rPr lang="en-US" dirty="0" err="1" smtClean="0"/>
              <a:t>degvielu</a:t>
            </a:r>
            <a:r>
              <a:rPr lang="en-US" dirty="0" smtClean="0"/>
              <a:t> </a:t>
            </a:r>
            <a:r>
              <a:rPr lang="en-US" dirty="0" err="1" smtClean="0"/>
              <a:t>nozarē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Izstrādes un pieņemšanas stadijā</a:t>
            </a:r>
            <a:endParaRPr lang="en-US" dirty="0" smtClean="0">
              <a:latin typeface="Calibri" pitchFamily="34" charset="0"/>
            </a:endParaRPr>
          </a:p>
          <a:p>
            <a:pPr lvl="1"/>
            <a:r>
              <a:rPr lang="lv-LV" dirty="0" smtClean="0">
                <a:latin typeface="Calibri" pitchFamily="34" charset="0"/>
              </a:rPr>
              <a:t>Transporta enerģijas likums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“</a:t>
            </a:r>
            <a:r>
              <a:rPr lang="lv-LV" dirty="0" err="1" smtClean="0">
                <a:latin typeface="Calibri" pitchFamily="34" charset="0"/>
              </a:rPr>
              <a:t>Elektrotransportlīdzekļu</a:t>
            </a:r>
            <a:r>
              <a:rPr lang="lv-LV" dirty="0" smtClean="0">
                <a:latin typeface="Calibri" pitchFamily="34" charset="0"/>
              </a:rPr>
              <a:t> infrastruktūras attīstības plāns 2017. – 2023.gadam”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Nacionālā</a:t>
            </a:r>
            <a:r>
              <a:rPr lang="en-US" dirty="0" smtClean="0"/>
              <a:t> </a:t>
            </a:r>
            <a:r>
              <a:rPr lang="en-US" dirty="0" err="1" smtClean="0"/>
              <a:t>politika</a:t>
            </a:r>
            <a:r>
              <a:rPr lang="en-US" dirty="0" smtClean="0"/>
              <a:t> </a:t>
            </a:r>
            <a:r>
              <a:rPr lang="en-US" dirty="0" err="1" smtClean="0"/>
              <a:t>alternatīvo</a:t>
            </a:r>
            <a:r>
              <a:rPr lang="en-US" dirty="0" smtClean="0"/>
              <a:t> </a:t>
            </a:r>
            <a:r>
              <a:rPr lang="en-US" dirty="0" err="1" smtClean="0"/>
              <a:t>degvielu</a:t>
            </a:r>
            <a:r>
              <a:rPr lang="en-US" dirty="0" smtClean="0"/>
              <a:t> </a:t>
            </a:r>
            <a:r>
              <a:rPr lang="en-US" dirty="0" err="1" smtClean="0"/>
              <a:t>nozarē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19858" y="1597024"/>
            <a:ext cx="7886700" cy="4777399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Pirmās paaudzes biodegvielas</a:t>
            </a:r>
            <a:endParaRPr lang="en-US" dirty="0" smtClean="0">
              <a:latin typeface="Calibri" pitchFamily="34" charset="0"/>
            </a:endParaRPr>
          </a:p>
          <a:p>
            <a:pPr lvl="1"/>
            <a:r>
              <a:rPr lang="lv-LV" dirty="0" smtClean="0">
                <a:latin typeface="Calibri" pitchFamily="34" charset="0"/>
              </a:rPr>
              <a:t>bioetanols ražots no cukurus un cieti saturošām izejvielām izmantojot fermentācijas procesu,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 biodīzeļdegviela (taukskābju </a:t>
            </a:r>
            <a:r>
              <a:rPr lang="lv-LV" dirty="0" err="1" smtClean="0">
                <a:latin typeface="Calibri" pitchFamily="34" charset="0"/>
              </a:rPr>
              <a:t>metilēsteris</a:t>
            </a:r>
            <a:r>
              <a:rPr lang="lv-LV" dirty="0" smtClean="0">
                <a:latin typeface="Calibri" pitchFamily="34" charset="0"/>
              </a:rPr>
              <a:t>), ko iegūst </a:t>
            </a:r>
            <a:r>
              <a:rPr lang="lv-LV" dirty="0" err="1" smtClean="0">
                <a:latin typeface="Calibri" pitchFamily="34" charset="0"/>
              </a:rPr>
              <a:t>esterificējot</a:t>
            </a:r>
            <a:r>
              <a:rPr lang="lv-LV" dirty="0" smtClean="0">
                <a:latin typeface="Calibri" pitchFamily="34" charset="0"/>
              </a:rPr>
              <a:t> augu eļļas; </a:t>
            </a:r>
          </a:p>
          <a:p>
            <a:pPr lvl="1"/>
            <a:r>
              <a:rPr lang="lv-LV" dirty="0" smtClean="0">
                <a:latin typeface="Calibri" pitchFamily="34" charset="0"/>
              </a:rPr>
              <a:t>tīra augu eļļa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Otrās paaudzes biodegvielas </a:t>
            </a:r>
            <a:endParaRPr lang="en-US" dirty="0" smtClean="0">
              <a:latin typeface="Calibri" pitchFamily="34" charset="0"/>
            </a:endParaRPr>
          </a:p>
          <a:p>
            <a:pPr lvl="1"/>
            <a:r>
              <a:rPr lang="lv-LV" dirty="0" smtClean="0">
                <a:latin typeface="Calibri" pitchFamily="34" charset="0"/>
              </a:rPr>
              <a:t>biodegvielas, kas ražotas no izejvielām, kuras neizmanto pārtikai un barībai, piemēram, </a:t>
            </a:r>
            <a:r>
              <a:rPr lang="lv-LV" dirty="0" err="1" smtClean="0">
                <a:latin typeface="Calibri" pitchFamily="34" charset="0"/>
              </a:rPr>
              <a:t>lignocelulozes</a:t>
            </a:r>
            <a:r>
              <a:rPr lang="lv-LV" dirty="0" smtClean="0">
                <a:latin typeface="Calibri" pitchFamily="34" charset="0"/>
              </a:rPr>
              <a:t> materiāli (tādas kā ātraudzīgās koksnes kultūras), municipālo atkritumu organiskā frakcija un notekūdeņi, meža un lauksaimniecības atkritumi, kas piemēram ir galvenā izejviela </a:t>
            </a:r>
            <a:r>
              <a:rPr lang="lv-LV" dirty="0" err="1" smtClean="0">
                <a:latin typeface="Calibri" pitchFamily="34" charset="0"/>
              </a:rPr>
              <a:t>biometāna</a:t>
            </a:r>
            <a:r>
              <a:rPr lang="lv-LV" dirty="0" smtClean="0">
                <a:latin typeface="Calibri" pitchFamily="34" charset="0"/>
              </a:rPr>
              <a:t> ražošanai. 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Trešās paaudzes biodegvielas </a:t>
            </a:r>
            <a:endParaRPr lang="en-US" dirty="0" smtClean="0">
              <a:latin typeface="Calibri" pitchFamily="34" charset="0"/>
            </a:endParaRPr>
          </a:p>
          <a:p>
            <a:pPr lvl="1"/>
            <a:r>
              <a:rPr lang="lv-LV" dirty="0" smtClean="0">
                <a:latin typeface="Calibri" pitchFamily="34" charset="0"/>
              </a:rPr>
              <a:t>biodegvielas, kuru ieguves tehnoloģijas ir pētniecības vai attīstības stadijās vai tālu no komercializācijas (piemēram, biodegvielas no aļģēm, ūdeņradis no biomasas, u.c.) vai sintētiskais metānu, BTL (</a:t>
            </a:r>
            <a:r>
              <a:rPr lang="lv-LV" dirty="0" err="1" smtClean="0">
                <a:latin typeface="Calibri" pitchFamily="34" charset="0"/>
              </a:rPr>
              <a:t>Biomass</a:t>
            </a:r>
            <a:r>
              <a:rPr lang="lv-LV" dirty="0" smtClean="0">
                <a:latin typeface="Calibri" pitchFamily="34" charset="0"/>
              </a:rPr>
              <a:t> To </a:t>
            </a:r>
            <a:r>
              <a:rPr lang="lv-LV" dirty="0" err="1" smtClean="0">
                <a:latin typeface="Calibri" pitchFamily="34" charset="0"/>
              </a:rPr>
              <a:t>Liquid</a:t>
            </a:r>
            <a:r>
              <a:rPr lang="lv-LV" dirty="0" smtClean="0">
                <a:latin typeface="Calibri" pitchFamily="34" charset="0"/>
              </a:rPr>
              <a:t>), kuri tiek iegūts pirmajās </a:t>
            </a:r>
            <a:r>
              <a:rPr lang="lv-LV" dirty="0" err="1" smtClean="0">
                <a:latin typeface="Calibri" pitchFamily="34" charset="0"/>
              </a:rPr>
              <a:t>pilotiekārtās</a:t>
            </a:r>
            <a:r>
              <a:rPr lang="lv-LV" dirty="0" smtClean="0">
                <a:latin typeface="Calibri" pitchFamily="34" charset="0"/>
              </a:rPr>
              <a:t>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Biodegvielu paaudzes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tīra augu eļļa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Biodīzeļdegviela (RME)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HVO (</a:t>
            </a:r>
            <a:r>
              <a:rPr lang="lv-LV" dirty="0" err="1" smtClean="0">
                <a:latin typeface="Calibri" pitchFamily="34" charset="0"/>
              </a:rPr>
              <a:t>Hydrotreated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Vegetable</a:t>
            </a:r>
            <a:r>
              <a:rPr lang="lv-LV" dirty="0" smtClean="0">
                <a:latin typeface="Calibri" pitchFamily="34" charset="0"/>
              </a:rPr>
              <a:t> </a:t>
            </a:r>
            <a:r>
              <a:rPr lang="lv-LV" dirty="0" err="1" smtClean="0">
                <a:latin typeface="Calibri" pitchFamily="34" charset="0"/>
              </a:rPr>
              <a:t>Oil</a:t>
            </a:r>
            <a:r>
              <a:rPr lang="lv-LV" dirty="0" smtClean="0">
                <a:latin typeface="Calibri" pitchFamily="34" charset="0"/>
              </a:rPr>
              <a:t>) – </a:t>
            </a:r>
            <a:r>
              <a:rPr lang="lv-LV" dirty="0" err="1" smtClean="0">
                <a:latin typeface="Calibri" pitchFamily="34" charset="0"/>
              </a:rPr>
              <a:t>hidrogenēta</a:t>
            </a:r>
            <a:r>
              <a:rPr lang="lv-LV" dirty="0" smtClean="0">
                <a:latin typeface="Calibri" pitchFamily="34" charset="0"/>
              </a:rPr>
              <a:t> augu eļļa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BTL degviela (</a:t>
            </a:r>
            <a:r>
              <a:rPr lang="lv-LV" dirty="0" err="1" smtClean="0">
                <a:latin typeface="Calibri" pitchFamily="34" charset="0"/>
              </a:rPr>
              <a:t>Biomass-to-Liquid</a:t>
            </a:r>
            <a:r>
              <a:rPr lang="lv-LV" dirty="0" smtClean="0">
                <a:latin typeface="Calibri" pitchFamily="34" charset="0"/>
              </a:rPr>
              <a:t>-</a:t>
            </a:r>
            <a:r>
              <a:rPr lang="lv-LV" dirty="0" err="1" smtClean="0">
                <a:latin typeface="Calibri" pitchFamily="34" charset="0"/>
              </a:rPr>
              <a:t>Fuel</a:t>
            </a:r>
            <a:r>
              <a:rPr lang="lv-LV" dirty="0" smtClean="0">
                <a:latin typeface="Calibri" pitchFamily="34" charset="0"/>
              </a:rPr>
              <a:t>) (no biomasas līdz šķidrai degvielai)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RME un HVO piejaukums fosilai dīzeļdegvielai</a:t>
            </a:r>
          </a:p>
          <a:p>
            <a:pPr lvl="0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Šķidrās biodegvielas dīzeļmotoru darbināšanai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lv-LV" dirty="0" smtClean="0">
                <a:latin typeface="Calibri" pitchFamily="34" charset="0"/>
              </a:rPr>
              <a:t>Augstāka viskozitāte, tādēļ pirms padošanas motorā jāuzsilda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Nepieciešama motora pielāgošana</a:t>
            </a:r>
          </a:p>
          <a:p>
            <a:pPr lvl="1"/>
            <a:r>
              <a:rPr lang="lv-LV" dirty="0" err="1" smtClean="0">
                <a:latin typeface="Calibri" pitchFamily="34" charset="0"/>
              </a:rPr>
              <a:t>Vientvertnes</a:t>
            </a:r>
            <a:r>
              <a:rPr lang="lv-LV" dirty="0" smtClean="0">
                <a:latin typeface="Calibri" pitchFamily="34" charset="0"/>
              </a:rPr>
              <a:t> sistēma</a:t>
            </a:r>
          </a:p>
          <a:p>
            <a:pPr lvl="1"/>
            <a:r>
              <a:rPr lang="lv-LV" dirty="0" err="1" smtClean="0">
                <a:latin typeface="Calibri" pitchFamily="34" charset="0"/>
              </a:rPr>
              <a:t>Divtvertņu</a:t>
            </a:r>
            <a:r>
              <a:rPr lang="lv-LV" dirty="0" smtClean="0">
                <a:latin typeface="Calibri" pitchFamily="34" charset="0"/>
              </a:rPr>
              <a:t> sistēma</a:t>
            </a:r>
          </a:p>
          <a:p>
            <a:pPr lvl="0"/>
            <a:r>
              <a:rPr lang="lv-LV" dirty="0" smtClean="0">
                <a:latin typeface="Calibri" pitchFamily="34" charset="0"/>
              </a:rPr>
              <a:t>Pielāgošanas komplektu izmaksas no dažiem simtiem līdz pāris tūkstošiem EUR</a:t>
            </a:r>
          </a:p>
          <a:p>
            <a:pPr lvl="0"/>
            <a:endParaRPr lang="en-US" dirty="0" smtClean="0">
              <a:latin typeface="Calibri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Tīra augu eļļa dīzeļmotoros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E4A4DB-036F-4816-A98C-42C4167E83C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 level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tx2">
              <a:lumMod val="20000"/>
              <a:lumOff val="80000"/>
            </a:schemeClr>
          </a:solidFill>
        </a:ln>
      </a:spPr>
      <a:bodyPr wrap="none" rtlCol="0">
        <a:spAutoFit/>
      </a:bodyPr>
      <a:lstStyle>
        <a:defPPr>
          <a:defRPr dirty="0" err="1" smtClean="0">
            <a:ln>
              <a:solidFill>
                <a:schemeClr val="accent1">
                  <a:lumMod val="20000"/>
                  <a:lumOff val="80000"/>
                </a:schemeClr>
              </a:solidFill>
            </a:ln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level design" id="{00E2FDB5-77A3-416C-8232-A2B8AB0B9A01}" vid="{6E3E8A63-E899-4F92-AFE5-C80B3CCFC0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63AA760-FEA7-44E2-BB85-0893DB8CD7D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 design slides (Level design)</Template>
  <TotalTime>0</TotalTime>
  <Words>1366</Words>
  <Application>Microsoft Office PowerPoint</Application>
  <PresentationFormat>Slaidrāde ekrānā (4:3)</PresentationFormat>
  <Paragraphs>248</Paragraphs>
  <Slides>40</Slides>
  <Notes>1</Notes>
  <HiddenSlides>0</HiddenSlides>
  <MMClips>0</MMClips>
  <ScaleCrop>false</ScaleCrop>
  <HeadingPairs>
    <vt:vector size="6" baseType="variant">
      <vt:variant>
        <vt:lpstr>Lietotie fonti</vt:lpstr>
      </vt:variant>
      <vt:variant>
        <vt:i4>5</vt:i4>
      </vt:variant>
      <vt:variant>
        <vt:lpstr>Dizains</vt:lpstr>
      </vt:variant>
      <vt:variant>
        <vt:i4>1</vt:i4>
      </vt:variant>
      <vt:variant>
        <vt:lpstr>Slaidu virsraksti</vt:lpstr>
      </vt:variant>
      <vt:variant>
        <vt:i4>40</vt:i4>
      </vt:variant>
    </vt:vector>
  </HeadingPairs>
  <TitlesOfParts>
    <vt:vector size="46" baseType="lpstr">
      <vt:lpstr>Arial</vt:lpstr>
      <vt:lpstr>Calibri</vt:lpstr>
      <vt:lpstr>Century Gothic</vt:lpstr>
      <vt:lpstr>Times New Roman</vt:lpstr>
      <vt:lpstr>Wingdings</vt:lpstr>
      <vt:lpstr>Presentation level design</vt:lpstr>
      <vt:lpstr>Atjaunojamā enerģija transportā Zemgales reģionā</vt:lpstr>
      <vt:lpstr>Saturs</vt:lpstr>
      <vt:lpstr>Nacionālā politika alternatīvo degvielu nozarē</vt:lpstr>
      <vt:lpstr>Nacionālā politika alternatīvo degvielu nozarē</vt:lpstr>
      <vt:lpstr>Nacionālā politika alternatīvo degvielu nozarē</vt:lpstr>
      <vt:lpstr>Nacionālā politika alternatīvo degvielu nozarē</vt:lpstr>
      <vt:lpstr>Biodegvielu paaudzes</vt:lpstr>
      <vt:lpstr>Šķidrās biodegvielas dīzeļmotoru darbināšanai</vt:lpstr>
      <vt:lpstr>Tīra augu eļļa dīzeļmotoros</vt:lpstr>
      <vt:lpstr>Biodīzeļdegviela</vt:lpstr>
      <vt:lpstr>Biodīzeļdegviela dīzeļmotoros</vt:lpstr>
      <vt:lpstr>HVO motoros dīzeļmotoros</vt:lpstr>
      <vt:lpstr>Biodegvielu maisījumi ar fosilo dīzeļdegvielu</vt:lpstr>
      <vt:lpstr>Bioetanols</vt:lpstr>
      <vt:lpstr>Bioetanols kā degviela</vt:lpstr>
      <vt:lpstr>Bioetanola degvielu veidi</vt:lpstr>
      <vt:lpstr>E85 degviela</vt:lpstr>
      <vt:lpstr>E5, E10, E20 degviela</vt:lpstr>
      <vt:lpstr>Biogāze</vt:lpstr>
      <vt:lpstr>Biogāze kā degviela</vt:lpstr>
      <vt:lpstr>Biogāze transportlīdzekļos</vt:lpstr>
      <vt:lpstr>Elektroenerģija</vt:lpstr>
      <vt:lpstr>Elektromobiļi</vt:lpstr>
      <vt:lpstr>Elektromobiļu veidi</vt:lpstr>
      <vt:lpstr>Elektromobiļu uzlāde</vt:lpstr>
      <vt:lpstr>Ūdeņradis</vt:lpstr>
      <vt:lpstr>Ūdeņradis transportā</vt:lpstr>
      <vt:lpstr>FCEV automobiļi</vt:lpstr>
      <vt:lpstr>Ūdeņraža uzpilde</vt:lpstr>
      <vt:lpstr>Zemgales reģionā saražotie AER </vt:lpstr>
      <vt:lpstr>Kurināmās koksnes ražošanas dinamika</vt:lpstr>
      <vt:lpstr>Biogāzes un biodīzeļdegvielas ražošana</vt:lpstr>
      <vt:lpstr>Saražotās elektroenerģijas daudzums no AER</vt:lpstr>
      <vt:lpstr>Transports Zemgales reģionā</vt:lpstr>
      <vt:lpstr>Automobiļu sadalījums pēc degvielas veida ZR</vt:lpstr>
      <vt:lpstr>TL vidējais vecums</vt:lpstr>
      <vt:lpstr>TL kopējais nobraukums gadā</vt:lpstr>
      <vt:lpstr>Kopējais degvielas patēriņš ZR</vt:lpstr>
      <vt:lpstr>AER tuvākās perspektīvas transportā</vt:lpstr>
      <vt:lpstr>Paldies par uzmanību!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2017-08-31T12:09:21Z</dcterms:created>
  <dcterms:modified xsi:type="dcterms:W3CDTF">2018-06-13T05:34:11Z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TC034605409991</vt:lpwstr>
  </property>
</Properties>
</file>