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7" r:id="rId2"/>
    <p:sldId id="309" r:id="rId3"/>
    <p:sldId id="293" r:id="rId4"/>
    <p:sldId id="296" r:id="rId5"/>
    <p:sldId id="292" r:id="rId6"/>
    <p:sldId id="289" r:id="rId7"/>
    <p:sldId id="318" r:id="rId8"/>
    <p:sldId id="294" r:id="rId9"/>
    <p:sldId id="310" r:id="rId10"/>
    <p:sldId id="297" r:id="rId11"/>
    <p:sldId id="317" r:id="rId12"/>
    <p:sldId id="312" r:id="rId13"/>
    <p:sldId id="315" r:id="rId14"/>
    <p:sldId id="299" r:id="rId15"/>
    <p:sldId id="311" r:id="rId16"/>
    <p:sldId id="301" r:id="rId17"/>
    <p:sldId id="303" r:id="rId18"/>
    <p:sldId id="302" r:id="rId19"/>
    <p:sldId id="314" r:id="rId20"/>
    <p:sldId id="300" r:id="rId21"/>
    <p:sldId id="313" r:id="rId22"/>
    <p:sldId id="305" r:id="rId23"/>
    <p:sldId id="316" r:id="rId24"/>
    <p:sldId id="306" r:id="rId25"/>
    <p:sldId id="320" r:id="rId26"/>
    <p:sldId id="269" r:id="rId27"/>
    <p:sldId id="260" r:id="rId28"/>
  </p:sldIdLst>
  <p:sldSz cx="12192000" cy="6858000"/>
  <p:notesSz cx="6735763" cy="9866313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PR ZPR" initials="ZZ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Vidējs stils 2 - izcēlum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82" autoAdjust="0"/>
    <p:restoredTop sz="93380" autoAdjust="0"/>
  </p:normalViewPr>
  <p:slideViewPr>
    <p:cSldViewPr snapToGrid="0">
      <p:cViewPr varScale="1">
        <p:scale>
          <a:sx n="105" d="100"/>
          <a:sy n="105" d="100"/>
        </p:scale>
        <p:origin x="468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19565" cy="493316"/>
          </a:xfrm>
          <a:prstGeom prst="rect">
            <a:avLst/>
          </a:prstGeom>
        </p:spPr>
        <p:txBody>
          <a:bodyPr vert="horz" lIns="90721" tIns="45361" rIns="90721" bIns="45361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4629" y="1"/>
            <a:ext cx="2919565" cy="493316"/>
          </a:xfrm>
          <a:prstGeom prst="rect">
            <a:avLst/>
          </a:prstGeom>
        </p:spPr>
        <p:txBody>
          <a:bodyPr vert="horz" lIns="90721" tIns="45361" rIns="90721" bIns="45361" rtlCol="0"/>
          <a:lstStyle>
            <a:lvl1pPr algn="r">
              <a:defRPr sz="1200"/>
            </a:lvl1pPr>
          </a:lstStyle>
          <a:p>
            <a:fld id="{DAC1AF1E-7A5D-48BF-ADCC-0C01B273CDEC}" type="datetimeFigureOut">
              <a:rPr lang="lv-LV" smtClean="0"/>
              <a:t>2018.06.13.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371413"/>
            <a:ext cx="2919565" cy="493316"/>
          </a:xfrm>
          <a:prstGeom prst="rect">
            <a:avLst/>
          </a:prstGeom>
        </p:spPr>
        <p:txBody>
          <a:bodyPr vert="horz" lIns="90721" tIns="45361" rIns="90721" bIns="4536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4629" y="9371413"/>
            <a:ext cx="2919565" cy="493316"/>
          </a:xfrm>
          <a:prstGeom prst="rect">
            <a:avLst/>
          </a:prstGeom>
        </p:spPr>
        <p:txBody>
          <a:bodyPr vert="horz" lIns="90721" tIns="45361" rIns="90721" bIns="45361" rtlCol="0" anchor="b"/>
          <a:lstStyle>
            <a:lvl1pPr algn="r">
              <a:defRPr sz="1200"/>
            </a:lvl1pPr>
          </a:lstStyle>
          <a:p>
            <a:fld id="{ACC510F3-1882-4A3E-AF40-089EA086947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886684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alvenes vietturis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18249" cy="494982"/>
          </a:xfrm>
          <a:prstGeom prst="rect">
            <a:avLst/>
          </a:prstGeom>
        </p:spPr>
        <p:txBody>
          <a:bodyPr vert="horz" lIns="91325" tIns="45662" rIns="91325" bIns="45662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uma vietturis 2"/>
          <p:cNvSpPr>
            <a:spLocks noGrp="1"/>
          </p:cNvSpPr>
          <p:nvPr>
            <p:ph type="dt" idx="1"/>
          </p:nvPr>
        </p:nvSpPr>
        <p:spPr>
          <a:xfrm>
            <a:off x="3815930" y="0"/>
            <a:ext cx="2918249" cy="494982"/>
          </a:xfrm>
          <a:prstGeom prst="rect">
            <a:avLst/>
          </a:prstGeom>
        </p:spPr>
        <p:txBody>
          <a:bodyPr vert="horz" lIns="91325" tIns="45662" rIns="91325" bIns="45662" rtlCol="0"/>
          <a:lstStyle>
            <a:lvl1pPr algn="r">
              <a:defRPr sz="1200"/>
            </a:lvl1pPr>
          </a:lstStyle>
          <a:p>
            <a:fld id="{366709E8-906B-435D-A788-1B39F3C223A7}" type="datetimeFigureOut">
              <a:rPr lang="lv-LV" smtClean="0"/>
              <a:t>2018.06.13.</a:t>
            </a:fld>
            <a:endParaRPr lang="lv-LV"/>
          </a:p>
        </p:txBody>
      </p:sp>
      <p:sp>
        <p:nvSpPr>
          <p:cNvPr id="4" name="Slaida attēla vietturis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1231900"/>
            <a:ext cx="591978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25" tIns="45662" rIns="91325" bIns="45662" rtlCol="0" anchor="ctr"/>
          <a:lstStyle/>
          <a:p>
            <a:endParaRPr lang="lv-LV"/>
          </a:p>
        </p:txBody>
      </p:sp>
      <p:sp>
        <p:nvSpPr>
          <p:cNvPr id="5" name="Piezīmju vietturis 4"/>
          <p:cNvSpPr>
            <a:spLocks noGrp="1"/>
          </p:cNvSpPr>
          <p:nvPr>
            <p:ph type="body" sz="quarter" idx="3"/>
          </p:nvPr>
        </p:nvSpPr>
        <p:spPr>
          <a:xfrm>
            <a:off x="674056" y="4748333"/>
            <a:ext cx="5387658" cy="3885286"/>
          </a:xfrm>
          <a:prstGeom prst="rect">
            <a:avLst/>
          </a:prstGeom>
        </p:spPr>
        <p:txBody>
          <a:bodyPr vert="horz" lIns="91325" tIns="45662" rIns="91325" bIns="45662" rtlCol="0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4"/>
          </p:nvPr>
        </p:nvSpPr>
        <p:spPr>
          <a:xfrm>
            <a:off x="2" y="9371331"/>
            <a:ext cx="2918249" cy="494982"/>
          </a:xfrm>
          <a:prstGeom prst="rect">
            <a:avLst/>
          </a:prstGeom>
        </p:spPr>
        <p:txBody>
          <a:bodyPr vert="horz" lIns="91325" tIns="45662" rIns="91325" bIns="45662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5"/>
          </p:nvPr>
        </p:nvSpPr>
        <p:spPr>
          <a:xfrm>
            <a:off x="3815930" y="9371331"/>
            <a:ext cx="2918249" cy="494982"/>
          </a:xfrm>
          <a:prstGeom prst="rect">
            <a:avLst/>
          </a:prstGeom>
        </p:spPr>
        <p:txBody>
          <a:bodyPr vert="horz" lIns="91325" tIns="45662" rIns="91325" bIns="45662" rtlCol="0" anchor="b"/>
          <a:lstStyle>
            <a:lvl1pPr algn="r">
              <a:defRPr sz="1200"/>
            </a:lvl1pPr>
          </a:lstStyle>
          <a:p>
            <a:fld id="{E102933F-5A53-4CAB-B391-7EE01BE8C08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534178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2933F-5A53-4CAB-B391-7EE01BE8C085}" type="slidenum">
              <a:rPr lang="lv-LV" smtClean="0"/>
              <a:t>9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013326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354">
              <a:defRPr/>
            </a:pPr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2933F-5A53-4CAB-B391-7EE01BE8C085}" type="slidenum">
              <a:rPr lang="lv-LV" smtClean="0"/>
              <a:t>10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076643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 smtClean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2933F-5A53-4CAB-B391-7EE01BE8C085}" type="slidenum">
              <a:rPr lang="lv-LV" smtClean="0"/>
              <a:t>12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88191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2933F-5A53-4CAB-B391-7EE01BE8C085}" type="slidenum">
              <a:rPr lang="lv-LV" smtClean="0"/>
              <a:t>15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46056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354">
              <a:defRPr/>
            </a:pPr>
            <a:r>
              <a:rPr lang="lv-LV" dirty="0" smtClean="0">
                <a:latin typeface="Candara" panose="020E0502030303020204" pitchFamily="34" charset="0"/>
              </a:rPr>
              <a:t>ES tiek veikta direktīvas </a:t>
            </a:r>
            <a:r>
              <a:rPr lang="en-US" dirty="0" smtClean="0">
                <a:latin typeface="Candara" panose="020E0502030303020204" pitchFamily="34" charset="0"/>
              </a:rPr>
              <a:t>2009/28/EK </a:t>
            </a:r>
            <a:r>
              <a:rPr lang="lv-LV" dirty="0" smtClean="0">
                <a:latin typeface="Candara" panose="020E0502030303020204" pitchFamily="34" charset="0"/>
              </a:rPr>
              <a:t>par atjaunojamiem energoresursiem pārskatīšana, izvirzot ambiciozākus mērķus 2030. gadam – 12% AER transporta sektorā, veicinot alternatīvo degvielu (jaunākas paaudzes biodegvielas, nebioloģiskas izcelsmes degvielas, no AER ražotu elektrību u.c.) attīstību.</a:t>
            </a:r>
          </a:p>
          <a:p>
            <a:endParaRPr lang="lv-LV" dirty="0" smtClean="0"/>
          </a:p>
          <a:p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2933F-5A53-4CAB-B391-7EE01BE8C085}" type="slidenum">
              <a:rPr lang="lv-LV" smtClean="0"/>
              <a:t>20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7529323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2933F-5A53-4CAB-B391-7EE01BE8C085}" type="slidenum">
              <a:rPr lang="lv-LV" smtClean="0"/>
              <a:t>21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60780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irsraksta 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Apakšvirsrakst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 smtClean="0"/>
              <a:t>Rediģēt šablona apakšvirsraksta stilu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25203-765C-4393-83FB-D8935B241C6E}" type="datetime1">
              <a:rPr lang="lv-LV" smtClean="0"/>
              <a:t>2018.06.13.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36850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29503-F2EF-4613-8A2A-9D191DFABD1C}" type="datetime1">
              <a:rPr lang="lv-LV" smtClean="0"/>
              <a:t>2018.06.13.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41590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āls virsrakst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136F3-DE19-4B58-B5C3-F068F979FF2E}" type="datetime1">
              <a:rPr lang="lv-LV" smtClean="0"/>
              <a:t>2018.06.13.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251542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rsraksts un sat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049F1-09FA-431F-86F6-C40E99607775}" type="datetime1">
              <a:rPr lang="lv-LV" smtClean="0"/>
              <a:t>2018.06.13.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29132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F1ABA-AFEA-45AC-848A-8B27FAA27C13}" type="datetime1">
              <a:rPr lang="lv-LV" smtClean="0"/>
              <a:t>2018.06.13.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89638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17AB1-4EA6-4917-9CA2-2FF147B1375B}" type="datetime1">
              <a:rPr lang="lv-LV" smtClean="0"/>
              <a:t>2018.06.13.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75715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5" name="Teksta vietturis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6" name="Satura vietturis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7" name="Datuma vietturi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BCAD-575A-4713-85F6-122EE9039E9E}" type="datetime1">
              <a:rPr lang="lv-LV" smtClean="0"/>
              <a:t>2018.06.13.</a:t>
            </a:fld>
            <a:endParaRPr lang="lv-LV"/>
          </a:p>
        </p:txBody>
      </p:sp>
      <p:sp>
        <p:nvSpPr>
          <p:cNvPr id="8" name="Kājenes vietturi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aida numura vietturi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67412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Datuma vietturi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557C-AA16-4B00-A255-C97C96266148}" type="datetime1">
              <a:rPr lang="lv-LV" smtClean="0"/>
              <a:t>2018.06.13.</a:t>
            </a:fld>
            <a:endParaRPr lang="lv-LV"/>
          </a:p>
        </p:txBody>
      </p:sp>
      <p:sp>
        <p:nvSpPr>
          <p:cNvPr id="4" name="Kājenes vietturi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aida numura vietturi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65261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a vietturi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3396B-D71C-47CD-BB0D-A7539BFF4BD7}" type="datetime1">
              <a:rPr lang="lv-LV" smtClean="0"/>
              <a:t>2018.06.13.</a:t>
            </a:fld>
            <a:endParaRPr lang="lv-LV"/>
          </a:p>
        </p:txBody>
      </p:sp>
      <p:sp>
        <p:nvSpPr>
          <p:cNvPr id="3" name="Kājenes vietturi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38756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1BF6-F7D8-427B-B672-4EEFEA43F223}" type="datetime1">
              <a:rPr lang="lv-LV" smtClean="0"/>
              <a:t>2018.06.13.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89987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Attēla vietturis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ACE52-8426-4C57-893C-A23B0829D851}" type="datetime1">
              <a:rPr lang="lv-LV" smtClean="0"/>
              <a:t>2018.06.13.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945199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a viettur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ED4DF-7746-462E-A233-068D861355A6}" type="datetime1">
              <a:rPr lang="lv-LV" smtClean="0"/>
              <a:t>2018.06.13.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190062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6533" y="1323776"/>
            <a:ext cx="11142133" cy="36625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endParaRPr lang="lv-LV" sz="2400" b="1" dirty="0" smtClean="0">
              <a:latin typeface="Oswald Regular" panose="02000503000000000000" pitchFamily="2" charset="-70"/>
            </a:endParaRPr>
          </a:p>
          <a:p>
            <a:pPr algn="ctr"/>
            <a:r>
              <a:rPr lang="lv-LV" sz="4000" b="1" dirty="0">
                <a:latin typeface="Candara" panose="020E0502030303020204" pitchFamily="34" charset="0"/>
              </a:rPr>
              <a:t>Zemgales </a:t>
            </a:r>
            <a:r>
              <a:rPr lang="lv-LV" sz="4000" b="1" dirty="0" smtClean="0">
                <a:latin typeface="Candara" panose="020E0502030303020204" pitchFamily="34" charset="0"/>
              </a:rPr>
              <a:t>plānošanas reģiona </a:t>
            </a:r>
          </a:p>
          <a:p>
            <a:pPr algn="ctr"/>
            <a:r>
              <a:rPr lang="lv-LV" sz="4000" b="1" dirty="0" smtClean="0">
                <a:latin typeface="Candara" panose="020E0502030303020204" pitchFamily="34" charset="0"/>
              </a:rPr>
              <a:t>Enerģētikas </a:t>
            </a:r>
            <a:r>
              <a:rPr lang="lv-LV" sz="4000" b="1" dirty="0">
                <a:latin typeface="Candara" panose="020E0502030303020204" pitchFamily="34" charset="0"/>
              </a:rPr>
              <a:t>rīcības plāna </a:t>
            </a:r>
            <a:endParaRPr lang="lv-LV" sz="4000" b="1" dirty="0" smtClean="0">
              <a:latin typeface="Candara" panose="020E0502030303020204" pitchFamily="34" charset="0"/>
            </a:endParaRPr>
          </a:p>
          <a:p>
            <a:pPr algn="ctr"/>
            <a:r>
              <a:rPr lang="lv-LV" sz="4000" b="1" dirty="0" smtClean="0">
                <a:latin typeface="Candara" panose="020E0502030303020204" pitchFamily="34" charset="0"/>
              </a:rPr>
              <a:t>Zaļā </a:t>
            </a:r>
            <a:r>
              <a:rPr lang="lv-LV" sz="4000" b="1" dirty="0">
                <a:latin typeface="Candara" panose="020E0502030303020204" pitchFamily="34" charset="0"/>
              </a:rPr>
              <a:t>transporta sadaļa</a:t>
            </a:r>
          </a:p>
          <a:p>
            <a:pPr algn="ctr"/>
            <a:endParaRPr lang="lv-LV" sz="2800" b="1" dirty="0" smtClean="0">
              <a:latin typeface="Candara" panose="020E0502030303020204" pitchFamily="34" charset="0"/>
            </a:endParaRPr>
          </a:p>
          <a:p>
            <a:pPr algn="ctr"/>
            <a:endParaRPr lang="lv-LV" sz="2000" b="1" dirty="0" smtClean="0">
              <a:latin typeface="Candara" panose="020E0502030303020204" pitchFamily="34" charset="0"/>
            </a:endParaRPr>
          </a:p>
          <a:p>
            <a:pPr algn="ctr"/>
            <a:r>
              <a:rPr lang="lv-LV" sz="2000" b="1" dirty="0" smtClean="0">
                <a:latin typeface="Candara" panose="020E0502030303020204" pitchFamily="34" charset="0"/>
              </a:rPr>
              <a:t>2018.gada jūnijs</a:t>
            </a:r>
            <a:endParaRPr lang="lv-LV" sz="2000" b="1" dirty="0" smtClean="0">
              <a:latin typeface="Candara" panose="020E0502030303020204" pitchFamily="34" charset="0"/>
            </a:endParaRPr>
          </a:p>
          <a:p>
            <a:pPr algn="r"/>
            <a:r>
              <a:rPr lang="lv-LV" sz="20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Evija </a:t>
            </a:r>
            <a:r>
              <a:rPr lang="lv-LV" sz="20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Ērkšķe</a:t>
            </a:r>
            <a:endParaRPr lang="lv-LV" sz="12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2" name="Slaida numura vietturis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</a:t>
            </a:fld>
            <a:endParaRPr lang="lv-LV"/>
          </a:p>
        </p:txBody>
      </p:sp>
      <p:pic>
        <p:nvPicPr>
          <p:cNvPr id="3" name="Attēls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292" y="119759"/>
            <a:ext cx="1910576" cy="864767"/>
          </a:xfrm>
          <a:prstGeom prst="rect">
            <a:avLst/>
          </a:prstGeom>
        </p:spPr>
      </p:pic>
      <p:pic>
        <p:nvPicPr>
          <p:cNvPr id="6" name="Attēls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9170" y="278760"/>
            <a:ext cx="2508132" cy="720000"/>
          </a:xfrm>
          <a:prstGeom prst="rect">
            <a:avLst/>
          </a:prstGeom>
        </p:spPr>
      </p:pic>
      <p:pic>
        <p:nvPicPr>
          <p:cNvPr id="7" name="Attēls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789" y="268129"/>
            <a:ext cx="1079544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67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Satura vietturis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8105780"/>
              </p:ext>
            </p:extLst>
          </p:nvPr>
        </p:nvGraphicFramePr>
        <p:xfrm>
          <a:off x="634666" y="1558953"/>
          <a:ext cx="10895347" cy="32187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95009"/>
                <a:gridCol w="2700338"/>
              </a:tblGrid>
              <a:tr h="37607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Indikators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Vērtība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112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Gala enerģijas patēriņš ceļu transporta sektorā (</a:t>
                      </a:r>
                      <a:r>
                        <a:rPr lang="lv-LV" sz="1800" dirty="0" err="1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ktoe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)</a:t>
                      </a:r>
                      <a:endParaRPr lang="lv-LV" sz="1800" dirty="0" smtClean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122.8</a:t>
                      </a:r>
                      <a:endParaRPr lang="lv-LV" sz="1800" b="1" dirty="0" smtClean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12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AER daļa kopējā patērētajā enerģijas apjomā 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ceļu transporta sektorā 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lv-LV" sz="1800" dirty="0" err="1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ktoe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0.9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1257">
                <a:tc>
                  <a:txBody>
                    <a:bodyPr/>
                    <a:lstStyle/>
                    <a:p>
                      <a:pPr marL="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AER daļa kopējā patērētajā degvielas apjomā 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ceļu transporta sektorā 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(%)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0.75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8427"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lv-LV" sz="800" b="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3514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Saražotie AER (</a:t>
                      </a:r>
                      <a:r>
                        <a:rPr lang="lv-LV" sz="1800" dirty="0" err="1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ktoe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)</a:t>
                      </a:r>
                      <a:endParaRPr lang="lv-LV" sz="1800" dirty="0" smtClean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915.53 </a:t>
                      </a: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(2016)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119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Saražotā elektroenerģija no AER (izņemot hidroenerģiju un vēja enerģiju) (</a:t>
                      </a:r>
                      <a:r>
                        <a:rPr lang="lv-LV" sz="1800" dirty="0" err="1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GWh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)</a:t>
                      </a:r>
                      <a:endParaRPr lang="lv-LV" sz="1800" dirty="0" smtClean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546.64 (2016)</a:t>
                      </a:r>
                      <a:endParaRPr lang="lv-LV" sz="1800" dirty="0" smtClean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7547">
                <a:tc>
                  <a:txBody>
                    <a:bodyPr/>
                    <a:lstStyle/>
                    <a:p>
                      <a:pPr marL="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Uzstādītā biodegvielu ražošanas 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jauda (</a:t>
                      </a: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t/gadā)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35 000 </a:t>
                      </a: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 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biodīzeļdegvielas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10</a:t>
            </a:fld>
            <a:endParaRPr lang="lv-LV"/>
          </a:p>
        </p:txBody>
      </p:sp>
      <p:sp>
        <p:nvSpPr>
          <p:cNvPr id="7" name="Virsraksts 1"/>
          <p:cNvSpPr>
            <a:spLocks noGrp="1"/>
          </p:cNvSpPr>
          <p:nvPr>
            <p:ph type="title"/>
          </p:nvPr>
        </p:nvSpPr>
        <p:spPr>
          <a:xfrm>
            <a:off x="348916" y="265512"/>
            <a:ext cx="10077974" cy="902368"/>
          </a:xfrm>
        </p:spPr>
        <p:txBody>
          <a:bodyPr/>
          <a:lstStyle/>
          <a:p>
            <a:r>
              <a:rPr lang="lv-LV" b="1" dirty="0" smtClean="0">
                <a:latin typeface="Candara" panose="020E0502030303020204" pitchFamily="34" charset="0"/>
              </a:rPr>
              <a:t>1. Esošā situācija</a:t>
            </a:r>
            <a:endParaRPr lang="lv-LV" b="1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39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11</a:t>
            </a:fld>
            <a:endParaRPr lang="lv-LV"/>
          </a:p>
        </p:txBody>
      </p:sp>
      <p:graphicFrame>
        <p:nvGraphicFramePr>
          <p:cNvPr id="5" name="Satura vietturis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6028012"/>
              </p:ext>
            </p:extLst>
          </p:nvPr>
        </p:nvGraphicFramePr>
        <p:xfrm>
          <a:off x="461964" y="484305"/>
          <a:ext cx="11353800" cy="53841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59104"/>
                <a:gridCol w="5894696"/>
              </a:tblGrid>
              <a:tr h="44438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Indikators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Vērtība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1194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Kopējais automašīnu skaits un to veidi, kas izmanto biodegvielas 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skaits)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30 000 </a:t>
                      </a: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vieglo automobiļu, kas izmanto benzīnu ar 5% bioetanola 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piejaukumu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68741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Esošais biodegvielas izmantojošā autoparka vidējais vecums 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gadi)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7800" indent="-1778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14 gadi (vieglie automobiļi ar benzīna dzinējiem, kuri izmanto benzīnu ar 5% bioetanola piejaukumu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);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77800" indent="-1778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 gadi </a:t>
                      </a: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(autobusi, kuri izmanto </a:t>
                      </a:r>
                      <a:r>
                        <a:rPr lang="lv-LV" sz="1800" dirty="0" err="1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ProDiesel</a:t>
                      </a: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degvielu kas satur vismaz 15% HVO)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0455"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pPr marL="177800" indent="-1778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27546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Uzstādītie </a:t>
                      </a:r>
                      <a:r>
                        <a:rPr lang="lv-LV" sz="1800" dirty="0" err="1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elektroautombiļu</a:t>
                      </a:r>
                      <a:r>
                        <a:rPr lang="lv-LV" sz="1800" baseline="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uzlādes punkti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119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Elektroenerģijas patēriņš transporta sektorā 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lv-LV" sz="1800" dirty="0" err="1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kWh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gadā) (</a:t>
                      </a: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balstoties uz KPFI projekta datiem)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18 600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7546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Kopējais automašīnu skaits un to veidi, kas izmanto elektroenerģiju 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skaits)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7547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Esošais elektrību izmantojošā autoparka vidējais vecums 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gadi)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6.1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7547"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548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Patstāvīgie iedzīvotāji (skaits)</a:t>
                      </a:r>
                      <a:endParaRPr lang="lv-LV" sz="1800" dirty="0" smtClean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dirty="0" smtClean="0">
                          <a:latin typeface="Candara" panose="020E0502030303020204" pitchFamily="34" charset="0"/>
                        </a:rPr>
                        <a:t>235 417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 (01.01.2017.)</a:t>
                      </a:r>
                      <a:endParaRPr lang="lv-LV" sz="1800" dirty="0" smtClean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75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Bezdarba līmenis (%)</a:t>
                      </a:r>
                      <a:endParaRPr lang="lv-LV" sz="1800" dirty="0" smtClean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10.7 (2017)</a:t>
                      </a:r>
                      <a:endParaRPr lang="lv-LV" sz="1800" dirty="0" smtClean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098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0" y="177422"/>
            <a:ext cx="12078269" cy="4339987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lv-LV" dirty="0">
                <a:latin typeface="Candara" panose="020E0502030303020204" pitchFamily="34" charset="0"/>
              </a:rPr>
              <a:t>No atjaunojamiem energoresursiem šobrīd </a:t>
            </a:r>
            <a:r>
              <a:rPr lang="lv-LV" dirty="0" smtClean="0">
                <a:latin typeface="Candara" panose="020E0502030303020204" pitchFamily="34" charset="0"/>
              </a:rPr>
              <a:t>reģionā </a:t>
            </a:r>
            <a:r>
              <a:rPr lang="lv-LV" dirty="0">
                <a:latin typeface="Candara" panose="020E0502030303020204" pitchFamily="34" charset="0"/>
              </a:rPr>
              <a:t>transportā </a:t>
            </a:r>
            <a:r>
              <a:rPr lang="lv-LV" dirty="0" smtClean="0">
                <a:latin typeface="Candara" panose="020E0502030303020204" pitchFamily="34" charset="0"/>
              </a:rPr>
              <a:t>izmanto: </a:t>
            </a:r>
          </a:p>
          <a:p>
            <a:pPr marL="627063" indent="-355600" algn="just">
              <a:buFont typeface="Wingdings" panose="05000000000000000000" pitchFamily="2" charset="2"/>
              <a:buChar char="v"/>
            </a:pPr>
            <a:r>
              <a:rPr lang="lv-LV" dirty="0" smtClean="0">
                <a:latin typeface="Candara" panose="020E0502030303020204" pitchFamily="34" charset="0"/>
              </a:rPr>
              <a:t>2 </a:t>
            </a:r>
            <a:r>
              <a:rPr lang="lv-LV" dirty="0">
                <a:latin typeface="Candara" panose="020E0502030303020204" pitchFamily="34" charset="0"/>
              </a:rPr>
              <a:t>veidu biodegvielas: </a:t>
            </a:r>
            <a:r>
              <a:rPr lang="lv-LV" u="sng" dirty="0">
                <a:latin typeface="Candara" panose="020E0502030303020204" pitchFamily="34" charset="0"/>
              </a:rPr>
              <a:t>bioetanolu</a:t>
            </a:r>
            <a:r>
              <a:rPr lang="lv-LV" dirty="0">
                <a:latin typeface="Candara" panose="020E0502030303020204" pitchFamily="34" charset="0"/>
              </a:rPr>
              <a:t> un </a:t>
            </a:r>
            <a:r>
              <a:rPr lang="lv-LV" u="sng" dirty="0" err="1" smtClean="0">
                <a:latin typeface="Candara" panose="020E0502030303020204" pitchFamily="34" charset="0"/>
              </a:rPr>
              <a:t>hidrogenētu</a:t>
            </a:r>
            <a:r>
              <a:rPr lang="lv-LV" u="sng" dirty="0" smtClean="0">
                <a:latin typeface="Candara" panose="020E0502030303020204" pitchFamily="34" charset="0"/>
              </a:rPr>
              <a:t> </a:t>
            </a:r>
            <a:r>
              <a:rPr lang="lv-LV" u="sng" dirty="0">
                <a:latin typeface="Candara" panose="020E0502030303020204" pitchFamily="34" charset="0"/>
              </a:rPr>
              <a:t>augu </a:t>
            </a:r>
            <a:r>
              <a:rPr lang="lv-LV" u="sng" dirty="0" smtClean="0">
                <a:latin typeface="Candara" panose="020E0502030303020204" pitchFamily="34" charset="0"/>
              </a:rPr>
              <a:t>eļļu</a:t>
            </a:r>
            <a:r>
              <a:rPr lang="lv-LV" dirty="0" smtClean="0">
                <a:latin typeface="Candara" panose="020E0502030303020204" pitchFamily="34" charset="0"/>
              </a:rPr>
              <a:t> (HVO);</a:t>
            </a:r>
          </a:p>
          <a:p>
            <a:pPr marL="627063" indent="-355600" algn="just">
              <a:buFont typeface="Wingdings" panose="05000000000000000000" pitchFamily="2" charset="2"/>
              <a:buChar char="v"/>
            </a:pPr>
            <a:r>
              <a:rPr lang="lv-LV" u="sng" dirty="0" smtClean="0">
                <a:latin typeface="Candara" panose="020E0502030303020204" pitchFamily="34" charset="0"/>
              </a:rPr>
              <a:t>elektroenerģiju</a:t>
            </a:r>
            <a:r>
              <a:rPr lang="lv-LV" dirty="0" smtClean="0">
                <a:latin typeface="Candara" panose="020E0502030303020204" pitchFamily="34" charset="0"/>
              </a:rPr>
              <a:t>.</a:t>
            </a:r>
          </a:p>
          <a:p>
            <a:pPr marL="95250" indent="0" algn="just">
              <a:buNone/>
            </a:pPr>
            <a:endParaRPr lang="lv-LV" dirty="0">
              <a:latin typeface="Candara" panose="020E0502030303020204" pitchFamily="34" charset="0"/>
            </a:endParaRPr>
          </a:p>
          <a:p>
            <a:pPr marL="357188" indent="-357188" algn="just">
              <a:buFont typeface="Wingdings" panose="05000000000000000000" pitchFamily="2" charset="2"/>
              <a:buChar char="v"/>
            </a:pPr>
            <a:r>
              <a:rPr lang="lv-LV" u="sng" dirty="0">
                <a:latin typeface="Candara" panose="020E0502030303020204" pitchFamily="34" charset="0"/>
              </a:rPr>
              <a:t>Bioetanols</a:t>
            </a:r>
            <a:r>
              <a:rPr lang="lv-LV" dirty="0">
                <a:latin typeface="Candara" panose="020E0502030303020204" pitchFamily="34" charset="0"/>
              </a:rPr>
              <a:t> 5% apmērā ir piejaukts visam Latvijā (t.sk. Zemgales reģionā) tirgotajam 95. markas benzīnam. </a:t>
            </a:r>
          </a:p>
          <a:p>
            <a:pPr marL="357188" indent="-357188" algn="just">
              <a:buFont typeface="Wingdings" panose="05000000000000000000" pitchFamily="2" charset="2"/>
              <a:buChar char="v"/>
            </a:pPr>
            <a:r>
              <a:rPr lang="lv-LV" i="1" dirty="0">
                <a:latin typeface="Candara" panose="020E0502030303020204" pitchFamily="34" charset="0"/>
              </a:rPr>
              <a:t>Neste</a:t>
            </a:r>
            <a:r>
              <a:rPr lang="lv-LV" dirty="0">
                <a:latin typeface="Candara" panose="020E0502030303020204" pitchFamily="34" charset="0"/>
              </a:rPr>
              <a:t> kompānijas </a:t>
            </a:r>
            <a:r>
              <a:rPr lang="lv-LV" u="sng" dirty="0">
                <a:latin typeface="Candara" panose="020E0502030303020204" pitchFamily="34" charset="0"/>
              </a:rPr>
              <a:t>HVO </a:t>
            </a:r>
            <a:r>
              <a:rPr lang="lv-LV" u="sng" dirty="0" smtClean="0">
                <a:latin typeface="Candara" panose="020E0502030303020204" pitchFamily="34" charset="0"/>
              </a:rPr>
              <a:t>produktu</a:t>
            </a:r>
            <a:r>
              <a:rPr lang="lv-LV" dirty="0" smtClean="0">
                <a:latin typeface="Candara" panose="020E0502030303020204" pitchFamily="34" charset="0"/>
              </a:rPr>
              <a:t> sauc </a:t>
            </a:r>
            <a:r>
              <a:rPr lang="lv-LV" b="1" i="1" dirty="0" err="1">
                <a:latin typeface="Candara" panose="020E0502030303020204" pitchFamily="34" charset="0"/>
              </a:rPr>
              <a:t>NexBTL</a:t>
            </a:r>
            <a:r>
              <a:rPr lang="lv-LV" dirty="0">
                <a:latin typeface="Candara" panose="020E0502030303020204" pitchFamily="34" charset="0"/>
              </a:rPr>
              <a:t> un tas ir piejaukts vismaz 15% apmērā </a:t>
            </a:r>
            <a:r>
              <a:rPr lang="lv-LV" i="1" dirty="0">
                <a:latin typeface="Candara" panose="020E0502030303020204" pitchFamily="34" charset="0"/>
              </a:rPr>
              <a:t>Neste</a:t>
            </a:r>
            <a:r>
              <a:rPr lang="lv-LV" dirty="0">
                <a:latin typeface="Candara" panose="020E0502030303020204" pitchFamily="34" charset="0"/>
              </a:rPr>
              <a:t> pārdotajā degvielā </a:t>
            </a:r>
            <a:r>
              <a:rPr lang="lv-LV" b="1" i="1" dirty="0" err="1">
                <a:latin typeface="Candara" panose="020E0502030303020204" pitchFamily="34" charset="0"/>
              </a:rPr>
              <a:t>ProDiesel</a:t>
            </a:r>
            <a:r>
              <a:rPr lang="lv-LV" dirty="0">
                <a:latin typeface="Candara" panose="020E0502030303020204" pitchFamily="34" charset="0"/>
              </a:rPr>
              <a:t>. </a:t>
            </a:r>
            <a:endParaRPr lang="lv-LV" dirty="0" smtClean="0">
              <a:latin typeface="Candara" panose="020E0502030303020204" pitchFamily="34" charset="0"/>
            </a:endParaRP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lv-LV" dirty="0" smtClean="0">
                <a:latin typeface="Candara" panose="020E0502030303020204" pitchFamily="34" charset="0"/>
              </a:rPr>
              <a:t>Šo </a:t>
            </a:r>
            <a:r>
              <a:rPr lang="lv-LV" dirty="0">
                <a:latin typeface="Candara" panose="020E0502030303020204" pitchFamily="34" charset="0"/>
              </a:rPr>
              <a:t>degvielu pilnībā izmanto Jelgavas autobusu parks un, iespējams, arī individuālie lietotāji, tomēr to skaits varētu būt salīdzinoši niecīgs, jo minētā degviela ir aptuveni par 0.07 EUR dārgāka nekā parastā dīzeļdegviela. </a:t>
            </a:r>
            <a:endParaRPr lang="lv-LV" dirty="0" smtClean="0">
              <a:latin typeface="Candara" panose="020E0502030303020204" pitchFamily="34" charset="0"/>
            </a:endParaRPr>
          </a:p>
          <a:p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12</a:t>
            </a:fld>
            <a:endParaRPr lang="lv-LV"/>
          </a:p>
        </p:txBody>
      </p:sp>
      <p:pic>
        <p:nvPicPr>
          <p:cNvPr id="7" name="Attēls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7409"/>
            <a:ext cx="3517574" cy="2340591"/>
          </a:xfrm>
          <a:prstGeom prst="rect">
            <a:avLst/>
          </a:prstGeom>
        </p:spPr>
      </p:pic>
      <p:sp>
        <p:nvSpPr>
          <p:cNvPr id="2" name="Taisnstūris 1"/>
          <p:cNvSpPr/>
          <p:nvPr/>
        </p:nvSpPr>
        <p:spPr>
          <a:xfrm>
            <a:off x="3874827" y="4831307"/>
            <a:ext cx="747897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lvl="1" algn="just"/>
            <a:r>
              <a:rPr lang="lv-LV" sz="2000" i="1" dirty="0" err="1" smtClean="0"/>
              <a:t>ProDiesel</a:t>
            </a:r>
            <a:r>
              <a:rPr lang="lv-LV" sz="2000" i="1" dirty="0" smtClean="0"/>
              <a:t> </a:t>
            </a:r>
            <a:r>
              <a:rPr lang="lv-LV" sz="2000" dirty="0"/>
              <a:t>degvielu Zemgales reģionā tirgo </a:t>
            </a:r>
            <a:r>
              <a:rPr lang="lv-LV" sz="2000" u="sng" dirty="0"/>
              <a:t>5 </a:t>
            </a:r>
            <a:r>
              <a:rPr lang="lv-LV" sz="2000" u="sng" dirty="0" err="1"/>
              <a:t>uzpildes</a:t>
            </a:r>
            <a:r>
              <a:rPr lang="lv-LV" sz="2000" u="sng" dirty="0"/>
              <a:t> stacijās</a:t>
            </a:r>
            <a:r>
              <a:rPr lang="lv-LV" sz="2000" dirty="0"/>
              <a:t>: </a:t>
            </a:r>
            <a:r>
              <a:rPr lang="lv-LV" sz="2000" i="1" dirty="0"/>
              <a:t>Jelgavā</a:t>
            </a:r>
            <a:r>
              <a:rPr lang="lv-LV" sz="2000" dirty="0"/>
              <a:t>, Loka maģistrālē 2a; </a:t>
            </a:r>
            <a:r>
              <a:rPr lang="lv-LV" sz="2000" i="1" dirty="0"/>
              <a:t>Jēkabpilī</a:t>
            </a:r>
            <a:r>
              <a:rPr lang="lv-LV" sz="2000" dirty="0"/>
              <a:t>, Rīgas ielā 247; </a:t>
            </a:r>
            <a:r>
              <a:rPr lang="lv-LV" sz="2000" i="1" dirty="0"/>
              <a:t>Iecavā</a:t>
            </a:r>
            <a:r>
              <a:rPr lang="lv-LV" sz="2000" dirty="0"/>
              <a:t>, Iecavas novada "Krustiņos"; </a:t>
            </a:r>
            <a:r>
              <a:rPr lang="lv-LV" sz="2000" i="1" dirty="0"/>
              <a:t>Bauskā</a:t>
            </a:r>
            <a:r>
              <a:rPr lang="lv-LV" sz="2000" dirty="0"/>
              <a:t>, Pionieru ielā 2 un Elejas ielā 1.</a:t>
            </a:r>
          </a:p>
        </p:txBody>
      </p:sp>
    </p:spTree>
    <p:extLst>
      <p:ext uri="{BB962C8B-B14F-4D97-AF65-F5344CB8AC3E}">
        <p14:creationId xmlns:p14="http://schemas.microsoft.com/office/powerpoint/2010/main" val="129620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571500" y="735981"/>
            <a:ext cx="10782300" cy="4921870"/>
          </a:xfrm>
        </p:spPr>
        <p:txBody>
          <a:bodyPr/>
          <a:lstStyle/>
          <a:p>
            <a:pPr marL="0" indent="0" algn="just">
              <a:buNone/>
            </a:pP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Šobrīd AER daļu </a:t>
            </a:r>
            <a:r>
              <a:rPr lang="lv-LV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veido:</a:t>
            </a:r>
          </a:p>
          <a:p>
            <a:pPr marL="357188" indent="-271463" algn="just">
              <a:buFont typeface="Wingdings" panose="05000000000000000000" pitchFamily="2" charset="2"/>
              <a:buChar char="§"/>
            </a:pPr>
            <a:r>
              <a:rPr lang="lv-LV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800 </a:t>
            </a:r>
            <a:r>
              <a:rPr lang="lv-LV" dirty="0" err="1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toe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bioetanola obligātajā piejaukumā, </a:t>
            </a:r>
            <a:endParaRPr lang="lv-LV" dirty="0" smtClean="0"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7188" indent="-271463" algn="just">
              <a:buFont typeface="Wingdings" panose="05000000000000000000" pitchFamily="2" charset="2"/>
              <a:buChar char="§"/>
            </a:pPr>
            <a:r>
              <a:rPr lang="lv-LV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120 </a:t>
            </a:r>
            <a:r>
              <a:rPr lang="lv-LV" dirty="0" err="1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toe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dirty="0" err="1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NexBTL</a:t>
            </a:r>
            <a:r>
              <a:rPr lang="lv-LV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biodegviela (HVO) </a:t>
            </a:r>
            <a:r>
              <a:rPr lang="lv-LV" dirty="0" err="1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Prodiesel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sastāvā un </a:t>
            </a:r>
            <a:endParaRPr lang="lv-LV" dirty="0" smtClean="0"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7188" indent="-271463" algn="just">
              <a:buFont typeface="Wingdings" panose="05000000000000000000" pitchFamily="2" charset="2"/>
              <a:buChar char="§"/>
            </a:pPr>
            <a:r>
              <a:rPr lang="lv-LV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aptuveni 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7.5 </a:t>
            </a:r>
            <a:r>
              <a:rPr lang="lv-LV" dirty="0" err="1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toe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patērētā elektroenerģija vieglajā autotransportā (pieņemot, ka visa patērētā elektroenerģija ir „zaļā” </a:t>
            </a:r>
            <a:r>
              <a:rPr lang="lv-LV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enerģija), </a:t>
            </a:r>
          </a:p>
          <a:p>
            <a:pPr marL="0" indent="0" algn="just">
              <a:buNone/>
            </a:pPr>
            <a:r>
              <a:rPr lang="lv-LV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kopā </a:t>
            </a:r>
            <a:r>
              <a:rPr lang="lv-LV" b="1" dirty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927.5 </a:t>
            </a:r>
            <a:r>
              <a:rPr lang="lv-LV" b="1" dirty="0" err="1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toe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kas ir </a:t>
            </a:r>
            <a:r>
              <a:rPr lang="lv-LV" b="1" dirty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0.75%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no kopējā patērētā degvielas apjoma. </a:t>
            </a:r>
            <a:endParaRPr lang="lv-LV" dirty="0" smtClean="0"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endParaRPr lang="lv-LV" dirty="0"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lv-LV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Ņemot 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vērā, ka kopējais patērētais degvielas apjoms Zemgales reģionā ir 122.8 tūkst </a:t>
            </a:r>
            <a:r>
              <a:rPr lang="lv-LV" dirty="0" err="1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toe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lv-LV" b="1" dirty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12% 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AER daļa sastāda </a:t>
            </a:r>
            <a:r>
              <a:rPr lang="lv-LV" b="1" dirty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14.7 tūkst. </a:t>
            </a:r>
            <a:r>
              <a:rPr lang="lv-LV" b="1" dirty="0" err="1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toe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lv-LV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13</a:t>
            </a:fld>
            <a:endParaRPr lang="lv-LV"/>
          </a:p>
        </p:txBody>
      </p:sp>
      <p:pic>
        <p:nvPicPr>
          <p:cNvPr id="2" name="Attēls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7338" y="412130"/>
            <a:ext cx="2204137" cy="1259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25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14</a:t>
            </a:fld>
            <a:endParaRPr lang="lv-LV"/>
          </a:p>
        </p:txBody>
      </p:sp>
      <p:sp>
        <p:nvSpPr>
          <p:cNvPr id="5" name="Taisnstūris 4"/>
          <p:cNvSpPr/>
          <p:nvPr/>
        </p:nvSpPr>
        <p:spPr>
          <a:xfrm>
            <a:off x="0" y="95614"/>
            <a:ext cx="6388100" cy="697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2075" lvl="2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lv-LV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Pieejamie izejvielu resursi transporta enerģijas </a:t>
            </a:r>
            <a:r>
              <a:rPr lang="lv-LV" dirty="0" smtClean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ražošanai:</a:t>
            </a:r>
          </a:p>
          <a:p>
            <a:pPr marL="92075" lvl="2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lv-LV" u="sng" dirty="0" smtClean="0"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kurināmā koksne</a:t>
            </a:r>
            <a:r>
              <a:rPr lang="lv-LV" dirty="0" smtClean="0"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biodīzeļdegviela, biogāze, salmi</a:t>
            </a:r>
            <a:endParaRPr lang="lv-LV" dirty="0">
              <a:effectLst/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360" y="830953"/>
            <a:ext cx="5718810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aisnstūris 6"/>
          <p:cNvSpPr/>
          <p:nvPr/>
        </p:nvSpPr>
        <p:spPr>
          <a:xfrm>
            <a:off x="-304800" y="5050528"/>
            <a:ext cx="6824870" cy="322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lv-LV" sz="1400" i="1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Saražotais kurināmās koksnes apjoms Zemgales reģionā pa koksnes </a:t>
            </a:r>
            <a:r>
              <a:rPr lang="lv-LV" sz="1400" i="1" dirty="0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veidiem</a:t>
            </a:r>
            <a:endParaRPr lang="lv-LV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20071" y="257037"/>
            <a:ext cx="5467142" cy="4269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aisnstūris 8"/>
          <p:cNvSpPr/>
          <p:nvPr/>
        </p:nvSpPr>
        <p:spPr>
          <a:xfrm>
            <a:off x="6520070" y="4526757"/>
            <a:ext cx="54671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1400" i="1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Saražotais biogāzes un biodīzeļdegvielas apjoms Zemgales reģionā </a:t>
            </a:r>
            <a:br>
              <a:rPr lang="lv-LV" sz="1400" i="1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lv-LV" sz="1400" i="1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pēdējos desmit gados </a:t>
            </a:r>
            <a:endParaRPr lang="lv-LV" sz="1400" dirty="0"/>
          </a:p>
        </p:txBody>
      </p:sp>
    </p:spTree>
    <p:extLst>
      <p:ext uri="{BB962C8B-B14F-4D97-AF65-F5344CB8AC3E}">
        <p14:creationId xmlns:p14="http://schemas.microsoft.com/office/powerpoint/2010/main" val="361779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1" y="4123550"/>
            <a:ext cx="5955304" cy="5050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v-LV" sz="1400" i="1" dirty="0">
                <a:latin typeface="Candara" panose="020E0502030303020204" pitchFamily="34" charset="0"/>
              </a:rPr>
              <a:t>Kopā saražotais elektroenerģijas daudzums no </a:t>
            </a:r>
            <a:r>
              <a:rPr lang="lv-LV" sz="1400" i="1" dirty="0" smtClean="0">
                <a:latin typeface="Candara" panose="020E0502030303020204" pitchFamily="34" charset="0"/>
              </a:rPr>
              <a:t>AER (kurināmās </a:t>
            </a:r>
            <a:r>
              <a:rPr lang="lv-LV" sz="1400" i="1" dirty="0">
                <a:latin typeface="Candara" panose="020E0502030303020204" pitchFamily="34" charset="0"/>
              </a:rPr>
              <a:t>šķeldas, koksnes atlikumiem un </a:t>
            </a:r>
            <a:r>
              <a:rPr lang="lv-LV" sz="1400" i="1" dirty="0" smtClean="0">
                <a:latin typeface="Candara" panose="020E0502030303020204" pitchFamily="34" charset="0"/>
              </a:rPr>
              <a:t>biogāzes) Zemgales reģionā</a:t>
            </a:r>
            <a:endParaRPr lang="lv-LV" sz="1400" dirty="0">
              <a:latin typeface="Candara" panose="020E0502030303020204" pitchFamily="34" charset="0"/>
            </a:endParaRPr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15</a:t>
            </a:fld>
            <a:endParaRPr lang="lv-LV"/>
          </a:p>
        </p:txBody>
      </p:sp>
      <p:pic>
        <p:nvPicPr>
          <p:cNvPr id="5" name="Pictur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6479"/>
            <a:ext cx="5955304" cy="395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3254" y="136479"/>
            <a:ext cx="5988618" cy="4492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aisnstūris 6"/>
          <p:cNvSpPr/>
          <p:nvPr/>
        </p:nvSpPr>
        <p:spPr>
          <a:xfrm>
            <a:off x="6073254" y="4628585"/>
            <a:ext cx="59886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1400" i="1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Saražotās elektroenerģijas daudzums </a:t>
            </a:r>
            <a:r>
              <a:rPr lang="lv-LV" sz="1400" i="1" dirty="0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sadalījumā </a:t>
            </a:r>
            <a:r>
              <a:rPr lang="lv-LV" sz="1400" i="1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 AER </a:t>
            </a:r>
            <a:r>
              <a:rPr lang="lv-LV" sz="1400" i="1" dirty="0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veidiem </a:t>
            </a:r>
          </a:p>
          <a:p>
            <a:pPr algn="ctr"/>
            <a:r>
              <a:rPr lang="lv-LV" sz="1400" i="1" dirty="0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Zemgales reģionā </a:t>
            </a:r>
            <a:endParaRPr lang="lv-LV" sz="1400" dirty="0"/>
          </a:p>
        </p:txBody>
      </p:sp>
      <p:sp>
        <p:nvSpPr>
          <p:cNvPr id="8" name="Taisnstūris 7"/>
          <p:cNvSpPr/>
          <p:nvPr/>
        </p:nvSpPr>
        <p:spPr>
          <a:xfrm>
            <a:off x="4465094" y="5349922"/>
            <a:ext cx="52111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dirty="0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Nav reģionālo datu par saražoto elektroenerģiju no </a:t>
            </a:r>
            <a:r>
              <a:rPr lang="lv-LV" dirty="0">
                <a:latin typeface="Candara" panose="020E0502030303020204" pitchFamily="34" charset="0"/>
              </a:rPr>
              <a:t>hidroelektrostacijām un vēja </a:t>
            </a:r>
            <a:r>
              <a:rPr lang="lv-LV" dirty="0" smtClean="0">
                <a:latin typeface="Candara" panose="020E0502030303020204" pitchFamily="34" charset="0"/>
              </a:rPr>
              <a:t>elektrostacijām.</a:t>
            </a:r>
            <a:endParaRPr lang="lv-LV" dirty="0">
              <a:latin typeface="Candara" panose="020E0502030303020204" pitchFamily="34" charset="0"/>
            </a:endParaRPr>
          </a:p>
        </p:txBody>
      </p:sp>
      <p:sp>
        <p:nvSpPr>
          <p:cNvPr id="9" name="Taisnstūris 8"/>
          <p:cNvSpPr/>
          <p:nvPr/>
        </p:nvSpPr>
        <p:spPr>
          <a:xfrm>
            <a:off x="4221709" y="5226812"/>
            <a:ext cx="48676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4400" b="1" dirty="0" smtClean="0">
                <a:solidFill>
                  <a:srgbClr val="0070C0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endParaRPr lang="lv-LV" sz="4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0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42913" y="56356"/>
            <a:ext cx="10910887" cy="1325563"/>
          </a:xfrm>
        </p:spPr>
        <p:txBody>
          <a:bodyPr/>
          <a:lstStyle/>
          <a:p>
            <a:r>
              <a:rPr lang="lv-LV" b="1" dirty="0" smtClean="0">
                <a:latin typeface="Candara" panose="020E0502030303020204" pitchFamily="34" charset="0"/>
              </a:rPr>
              <a:t>2. Vīzija</a:t>
            </a:r>
            <a:endParaRPr lang="lv-LV" b="1" dirty="0">
              <a:latin typeface="Candara" panose="020E0502030303020204" pitchFamily="34" charset="0"/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1111986" y="1098395"/>
            <a:ext cx="10910887" cy="5033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lv-LV" sz="2200" dirty="0">
                <a:latin typeface="Candara" panose="020E0502030303020204" pitchFamily="34" charset="0"/>
              </a:rPr>
              <a:t>Ilgtspējīga transporta attīstības vīzija kopumā iekļaujas </a:t>
            </a:r>
            <a:r>
              <a:rPr lang="lv-LV" sz="2200" dirty="0" smtClean="0">
                <a:latin typeface="Candara" panose="020E0502030303020204" pitchFamily="34" charset="0"/>
              </a:rPr>
              <a:t>ZPR Attīstības stratēģijas </a:t>
            </a:r>
            <a:r>
              <a:rPr lang="lv-LV" sz="2200" dirty="0">
                <a:latin typeface="Candara" panose="020E0502030303020204" pitchFamily="34" charset="0"/>
              </a:rPr>
              <a:t>redzējumā, akcentējot ilgtspējīga transporta aspektus.</a:t>
            </a:r>
          </a:p>
          <a:p>
            <a:pPr marL="0" indent="0">
              <a:buNone/>
            </a:pPr>
            <a:r>
              <a:rPr lang="lv-LV" sz="2200" dirty="0" smtClean="0">
                <a:latin typeface="Candara" panose="020E0502030303020204" pitchFamily="34" charset="0"/>
              </a:rPr>
              <a:t>Vīzijas sadaļas:</a:t>
            </a:r>
          </a:p>
          <a:p>
            <a:pPr algn="just"/>
            <a:r>
              <a:rPr lang="lv-LV" sz="2200" b="1" dirty="0" smtClean="0">
                <a:latin typeface="Candara" panose="020E0502030303020204" pitchFamily="34" charset="0"/>
              </a:rPr>
              <a:t>Cilvēki</a:t>
            </a:r>
            <a:r>
              <a:rPr lang="lv-LV" sz="2200" dirty="0" smtClean="0">
                <a:latin typeface="Candara" panose="020E0502030303020204" pitchFamily="34" charset="0"/>
              </a:rPr>
              <a:t>: </a:t>
            </a:r>
            <a:r>
              <a:rPr lang="lv-LV" sz="2200" i="1" dirty="0" smtClean="0">
                <a:latin typeface="Candara" panose="020E0502030303020204" pitchFamily="34" charset="0"/>
              </a:rPr>
              <a:t>informēti par alternatīvo degvielu izmantošanas ieguvumiem;</a:t>
            </a:r>
          </a:p>
          <a:p>
            <a:pPr algn="just"/>
            <a:r>
              <a:rPr lang="lv-LV" sz="2200" b="1" dirty="0" smtClean="0">
                <a:latin typeface="Candara" panose="020E0502030303020204" pitchFamily="34" charset="0"/>
              </a:rPr>
              <a:t>Vērtības</a:t>
            </a:r>
            <a:r>
              <a:rPr lang="lv-LV" sz="2200" dirty="0" smtClean="0">
                <a:latin typeface="Candara" panose="020E0502030303020204" pitchFamily="34" charset="0"/>
              </a:rPr>
              <a:t>: </a:t>
            </a:r>
            <a:r>
              <a:rPr lang="lv-LV" sz="2200" i="1" dirty="0" smtClean="0">
                <a:latin typeface="Candara" panose="020E0502030303020204" pitchFamily="34" charset="0"/>
              </a:rPr>
              <a:t>attīstīta «zaļā» domāšana, neskarts </a:t>
            </a:r>
            <a:r>
              <a:rPr lang="lv-LV" sz="2200" i="1" dirty="0">
                <a:latin typeface="Candara" panose="020E0502030303020204" pitchFamily="34" charset="0"/>
              </a:rPr>
              <a:t>kultūrvides un </a:t>
            </a:r>
            <a:r>
              <a:rPr lang="lv-LV" sz="2200" i="1" dirty="0" smtClean="0">
                <a:latin typeface="Candara" panose="020E0502030303020204" pitchFamily="34" charset="0"/>
              </a:rPr>
              <a:t>kultūrvēsturiskais </a:t>
            </a:r>
            <a:r>
              <a:rPr lang="lv-LV" sz="2200" i="1" dirty="0" smtClean="0">
                <a:latin typeface="Candara" panose="020E0502030303020204" pitchFamily="34" charset="0"/>
              </a:rPr>
              <a:t>mantojums, </a:t>
            </a:r>
            <a:r>
              <a:rPr lang="lv-LV" sz="2200" i="1" dirty="0">
                <a:latin typeface="Candara" panose="020E0502030303020204" pitchFamily="34" charset="0"/>
              </a:rPr>
              <a:t>LLU nodrošina zināšanu un tehnoloģiju </a:t>
            </a:r>
            <a:r>
              <a:rPr lang="lv-LV" sz="2200" i="1" dirty="0" smtClean="0">
                <a:latin typeface="Candara" panose="020E0502030303020204" pitchFamily="34" charset="0"/>
              </a:rPr>
              <a:t>pārnesi;</a:t>
            </a:r>
            <a:endParaRPr lang="lv-LV" sz="2200" i="1" dirty="0" smtClean="0">
              <a:latin typeface="Candara" panose="020E0502030303020204" pitchFamily="34" charset="0"/>
            </a:endParaRPr>
          </a:p>
          <a:p>
            <a:pPr algn="just"/>
            <a:r>
              <a:rPr lang="lv-LV" sz="2200" b="1" dirty="0" smtClean="0">
                <a:latin typeface="Candara" panose="020E0502030303020204" pitchFamily="34" charset="0"/>
              </a:rPr>
              <a:t>Uzņēmējdarbība</a:t>
            </a:r>
            <a:r>
              <a:rPr lang="lv-LV" sz="2200" dirty="0" smtClean="0">
                <a:latin typeface="Candara" panose="020E0502030303020204" pitchFamily="34" charset="0"/>
              </a:rPr>
              <a:t>: </a:t>
            </a:r>
            <a:r>
              <a:rPr lang="lv-LV" sz="2200" i="1" dirty="0">
                <a:latin typeface="Candara" panose="020E0502030303020204" pitchFamily="34" charset="0"/>
              </a:rPr>
              <a:t>darbojas alternatīvo degvielu ražotnes (piemēram, 2.paaudzes biodegviela, ūdeņradis, </a:t>
            </a:r>
            <a:r>
              <a:rPr lang="lv-LV" sz="2200" i="1" dirty="0" smtClean="0">
                <a:latin typeface="Candara" panose="020E0502030303020204" pitchFamily="34" charset="0"/>
              </a:rPr>
              <a:t>elektrība); </a:t>
            </a:r>
            <a:r>
              <a:rPr lang="lv-LV" sz="2200" i="1" dirty="0">
                <a:latin typeface="Candara" panose="020E0502030303020204" pitchFamily="34" charset="0"/>
              </a:rPr>
              <a:t>inovatīvas tehnoloģijas, nodrošina iegūtās biogāzes attīrīšanu līdz tādai pakāpei, lai to varētu izmantot </a:t>
            </a:r>
            <a:r>
              <a:rPr lang="lv-LV" sz="2200" i="1" dirty="0" smtClean="0">
                <a:latin typeface="Candara" panose="020E0502030303020204" pitchFamily="34" charset="0"/>
              </a:rPr>
              <a:t>transportlīdzekļos;</a:t>
            </a:r>
            <a:endParaRPr lang="lv-LV" sz="2200" dirty="0" smtClean="0">
              <a:latin typeface="Candara" panose="020E0502030303020204" pitchFamily="34" charset="0"/>
            </a:endParaRPr>
          </a:p>
          <a:p>
            <a:pPr algn="just"/>
            <a:r>
              <a:rPr lang="lv-LV" sz="2200" b="1" dirty="0" smtClean="0">
                <a:latin typeface="Candara" panose="020E0502030303020204" pitchFamily="34" charset="0"/>
              </a:rPr>
              <a:t>Sasniedzamība</a:t>
            </a:r>
            <a:r>
              <a:rPr lang="lv-LV" sz="2200" dirty="0" smtClean="0">
                <a:latin typeface="Candara" panose="020E0502030303020204" pitchFamily="34" charset="0"/>
              </a:rPr>
              <a:t>: </a:t>
            </a:r>
            <a:r>
              <a:rPr lang="lv-LV" sz="2200" i="1" dirty="0">
                <a:latin typeface="Candara" panose="020E0502030303020204" pitchFamily="34" charset="0"/>
              </a:rPr>
              <a:t>infrastruktūra ir izveidota ērtai alternatīvo degvielu </a:t>
            </a:r>
            <a:r>
              <a:rPr lang="lv-LV" sz="2200" i="1" dirty="0" err="1" smtClean="0">
                <a:latin typeface="Candara" panose="020E0502030303020204" pitchFamily="34" charset="0"/>
              </a:rPr>
              <a:t>uzpildei</a:t>
            </a:r>
            <a:r>
              <a:rPr lang="lv-LV" sz="2200" i="1" dirty="0" smtClean="0">
                <a:latin typeface="Candara" panose="020E0502030303020204" pitchFamily="34" charset="0"/>
              </a:rPr>
              <a:t>; </a:t>
            </a:r>
            <a:r>
              <a:rPr lang="lv-LV" sz="2200" i="1" dirty="0">
                <a:latin typeface="Candara" panose="020E0502030303020204" pitchFamily="34" charset="0"/>
              </a:rPr>
              <a:t>Ieguldījumu sniedz arī mājsaimniecības, ražojot elektroenerģiju no </a:t>
            </a:r>
            <a:r>
              <a:rPr lang="lv-LV" sz="2200" i="1" dirty="0" smtClean="0">
                <a:latin typeface="Candara" panose="020E0502030303020204" pitchFamily="34" charset="0"/>
              </a:rPr>
              <a:t>atjaunojamiem energoresursiem izmantošanai </a:t>
            </a:r>
            <a:r>
              <a:rPr lang="lv-LV" sz="2200" i="1" dirty="0">
                <a:latin typeface="Candara" panose="020E0502030303020204" pitchFamily="34" charset="0"/>
              </a:rPr>
              <a:t>elektriskajos </a:t>
            </a:r>
            <a:r>
              <a:rPr lang="lv-LV" sz="2200" i="1" dirty="0" smtClean="0">
                <a:latin typeface="Candara" panose="020E0502030303020204" pitchFamily="34" charset="0"/>
              </a:rPr>
              <a:t>transportlīdzekļos</a:t>
            </a:r>
            <a:r>
              <a:rPr lang="lv-LV" sz="2200" i="1" dirty="0">
                <a:latin typeface="Candara" panose="020E0502030303020204" pitchFamily="34" charset="0"/>
              </a:rPr>
              <a:t>;</a:t>
            </a:r>
            <a:endParaRPr lang="lv-LV" sz="2200" dirty="0" smtClean="0">
              <a:latin typeface="Candara" panose="020E0502030303020204" pitchFamily="34" charset="0"/>
            </a:endParaRPr>
          </a:p>
          <a:p>
            <a:pPr algn="just"/>
            <a:r>
              <a:rPr lang="lv-LV" sz="2200" b="1" dirty="0" smtClean="0">
                <a:latin typeface="Candara" panose="020E0502030303020204" pitchFamily="34" charset="0"/>
              </a:rPr>
              <a:t>Telpa</a:t>
            </a:r>
            <a:r>
              <a:rPr lang="lv-LV" sz="2200" dirty="0" smtClean="0">
                <a:latin typeface="Candara" panose="020E0502030303020204" pitchFamily="34" charset="0"/>
              </a:rPr>
              <a:t>: </a:t>
            </a:r>
            <a:r>
              <a:rPr lang="lv-LV" sz="2200" i="1" dirty="0">
                <a:latin typeface="Candara" panose="020E0502030303020204" pitchFamily="34" charset="0"/>
              </a:rPr>
              <a:t>alternatīvo degvielu </a:t>
            </a:r>
            <a:r>
              <a:rPr lang="lv-LV" sz="2200" i="1" dirty="0" err="1">
                <a:latin typeface="Candara" panose="020E0502030303020204" pitchFamily="34" charset="0"/>
              </a:rPr>
              <a:t>uzpildes</a:t>
            </a:r>
            <a:r>
              <a:rPr lang="lv-LV" sz="2200" i="1" dirty="0">
                <a:latin typeface="Candara" panose="020E0502030303020204" pitchFamily="34" charset="0"/>
              </a:rPr>
              <a:t> staciju vienmērīgs </a:t>
            </a:r>
            <a:r>
              <a:rPr lang="lv-LV" sz="2200" i="1" dirty="0" smtClean="0">
                <a:latin typeface="Candara" panose="020E0502030303020204" pitchFamily="34" charset="0"/>
              </a:rPr>
              <a:t>pārklājums; </a:t>
            </a:r>
            <a:r>
              <a:rPr lang="lv-LV" sz="2200" i="1" dirty="0" smtClean="0">
                <a:latin typeface="Candara" panose="020E0502030303020204" pitchFamily="34" charset="0"/>
              </a:rPr>
              <a:t>alternatīvo </a:t>
            </a:r>
            <a:r>
              <a:rPr lang="lv-LV" sz="2200" i="1" dirty="0">
                <a:latin typeface="Candara" panose="020E0502030303020204" pitchFamily="34" charset="0"/>
              </a:rPr>
              <a:t>degvielu resursu ražošana, pārstrādes iespējas un tālāka izmantošana </a:t>
            </a:r>
            <a:r>
              <a:rPr lang="lv-LV" sz="2200" i="1" dirty="0" smtClean="0">
                <a:latin typeface="Candara" panose="020E0502030303020204" pitchFamily="34" charset="0"/>
              </a:rPr>
              <a:t>transportlīdzekļos.</a:t>
            </a:r>
            <a:endParaRPr lang="lv-LV" sz="2200" dirty="0" smtClean="0">
              <a:latin typeface="Candara" panose="020E0502030303020204" pitchFamily="34" charset="0"/>
            </a:endParaRPr>
          </a:p>
          <a:p>
            <a:endParaRPr lang="lv-LV" sz="2200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16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6833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310566" y="0"/>
            <a:ext cx="10910887" cy="1086644"/>
          </a:xfrm>
        </p:spPr>
        <p:txBody>
          <a:bodyPr/>
          <a:lstStyle/>
          <a:p>
            <a:r>
              <a:rPr lang="lv-LV" b="1" dirty="0" smtClean="0">
                <a:latin typeface="Candara" panose="020E0502030303020204" pitchFamily="34" charset="0"/>
              </a:rPr>
              <a:t>3. Stratēģija mērķa sasniegšanai</a:t>
            </a:r>
            <a:endParaRPr lang="lv-LV" b="1" dirty="0">
              <a:latin typeface="Candara" panose="020E0502030303020204" pitchFamily="34" charset="0"/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456561" y="1228725"/>
            <a:ext cx="11171332" cy="4832114"/>
          </a:xfrm>
        </p:spPr>
        <p:txBody>
          <a:bodyPr/>
          <a:lstStyle/>
          <a:p>
            <a:pPr marL="0" indent="0" algn="just">
              <a:buNone/>
            </a:pPr>
            <a:r>
              <a:rPr lang="lv-LV" dirty="0">
                <a:latin typeface="Candara" panose="020E0502030303020204" pitchFamily="34" charset="0"/>
              </a:rPr>
              <a:t>Ilgtspējīga transporta attīstībai Zemgales reģionā jāveic </a:t>
            </a:r>
            <a:endParaRPr lang="lv-LV" dirty="0" smtClean="0">
              <a:latin typeface="Candara" panose="020E0502030303020204" pitchFamily="34" charset="0"/>
            </a:endParaRPr>
          </a:p>
          <a:p>
            <a:pPr marL="0" indent="0" algn="just">
              <a:buNone/>
            </a:pPr>
            <a:r>
              <a:rPr lang="lv-LV" u="sng" dirty="0" smtClean="0">
                <a:latin typeface="Candara" panose="020E0502030303020204" pitchFamily="34" charset="0"/>
              </a:rPr>
              <a:t>rīcības 3 galvenajos </a:t>
            </a:r>
            <a:r>
              <a:rPr lang="lv-LV" u="sng" dirty="0">
                <a:latin typeface="Candara" panose="020E0502030303020204" pitchFamily="34" charset="0"/>
              </a:rPr>
              <a:t>virzienos</a:t>
            </a:r>
            <a:r>
              <a:rPr lang="lv-LV" dirty="0">
                <a:latin typeface="Candara" panose="020E0502030303020204" pitchFamily="34" charset="0"/>
              </a:rPr>
              <a:t>: </a:t>
            </a:r>
            <a:endParaRPr lang="lv-LV" dirty="0" smtClean="0">
              <a:latin typeface="Candara" panose="020E0502030303020204" pitchFamily="34" charset="0"/>
            </a:endParaRPr>
          </a:p>
          <a:p>
            <a:pPr marL="985838" indent="-514350" algn="just">
              <a:buAutoNum type="arabicParenR"/>
            </a:pPr>
            <a:r>
              <a:rPr lang="lv-LV" dirty="0" smtClean="0">
                <a:latin typeface="Candara" panose="020E0502030303020204" pitchFamily="34" charset="0"/>
              </a:rPr>
              <a:t>ilgtspējas </a:t>
            </a:r>
            <a:r>
              <a:rPr lang="lv-LV" dirty="0">
                <a:latin typeface="Candara" panose="020E0502030303020204" pitchFamily="34" charset="0"/>
              </a:rPr>
              <a:t>kritērijiem atbilstošas biodegvielas vai no AER iegūtas elektroenerģijas </a:t>
            </a:r>
            <a:r>
              <a:rPr lang="lv-LV" u="sng" dirty="0">
                <a:latin typeface="Candara" panose="020E0502030303020204" pitchFamily="34" charset="0"/>
              </a:rPr>
              <a:t>ražošana</a:t>
            </a:r>
            <a:r>
              <a:rPr lang="lv-LV" dirty="0" smtClean="0">
                <a:latin typeface="Candara" panose="020E0502030303020204" pitchFamily="34" charset="0"/>
              </a:rPr>
              <a:t>,</a:t>
            </a:r>
          </a:p>
          <a:p>
            <a:pPr marL="985838" indent="-514350" algn="just">
              <a:buAutoNum type="arabicParenR"/>
            </a:pPr>
            <a:endParaRPr lang="lv-LV" sz="1100" dirty="0">
              <a:latin typeface="Candara" panose="020E0502030303020204" pitchFamily="34" charset="0"/>
            </a:endParaRPr>
          </a:p>
          <a:p>
            <a:pPr marL="985838" indent="-514350" algn="just">
              <a:buAutoNum type="arabicParenR"/>
            </a:pPr>
            <a:r>
              <a:rPr lang="lv-LV" dirty="0" smtClean="0">
                <a:latin typeface="Candara" panose="020E0502030303020204" pitchFamily="34" charset="0"/>
              </a:rPr>
              <a:t>ar </a:t>
            </a:r>
            <a:r>
              <a:rPr lang="lv-LV" dirty="0">
                <a:latin typeface="Candara" panose="020E0502030303020204" pitchFamily="34" charset="0"/>
              </a:rPr>
              <a:t>alternatīvo degvielu darbināmu transportlīdzekļu </a:t>
            </a:r>
            <a:r>
              <a:rPr lang="lv-LV" u="sng" dirty="0">
                <a:latin typeface="Candara" panose="020E0502030303020204" pitchFamily="34" charset="0"/>
              </a:rPr>
              <a:t>izmantošanas veicināšana</a:t>
            </a:r>
            <a:r>
              <a:rPr lang="lv-LV" dirty="0">
                <a:latin typeface="Candara" panose="020E0502030303020204" pitchFamily="34" charset="0"/>
              </a:rPr>
              <a:t> reģionālā un vietējā </a:t>
            </a:r>
            <a:r>
              <a:rPr lang="lv-LV" dirty="0" smtClean="0">
                <a:latin typeface="Candara" panose="020E0502030303020204" pitchFamily="34" charset="0"/>
              </a:rPr>
              <a:t>līmenī</a:t>
            </a:r>
            <a:r>
              <a:rPr lang="lv-LV" dirty="0">
                <a:latin typeface="Candara" panose="020E0502030303020204" pitchFamily="34" charset="0"/>
              </a:rPr>
              <a:t>,</a:t>
            </a:r>
            <a:endParaRPr lang="lv-LV" dirty="0" smtClean="0">
              <a:latin typeface="Candara" panose="020E0502030303020204" pitchFamily="34" charset="0"/>
            </a:endParaRPr>
          </a:p>
          <a:p>
            <a:pPr marL="985838" indent="-514350" algn="just">
              <a:buAutoNum type="arabicParenR"/>
            </a:pPr>
            <a:endParaRPr lang="lv-LV" sz="1100" dirty="0">
              <a:latin typeface="Candara" panose="020E0502030303020204" pitchFamily="34" charset="0"/>
            </a:endParaRPr>
          </a:p>
          <a:p>
            <a:pPr marL="985838" indent="-514350" algn="just">
              <a:buAutoNum type="arabicParenR"/>
            </a:pPr>
            <a:r>
              <a:rPr lang="lv-LV" u="sng" dirty="0" smtClean="0">
                <a:latin typeface="Candara" panose="020E0502030303020204" pitchFamily="34" charset="0"/>
              </a:rPr>
              <a:t>informēšanas </a:t>
            </a:r>
            <a:r>
              <a:rPr lang="lv-LV" u="sng" dirty="0">
                <a:latin typeface="Candara" panose="020E0502030303020204" pitchFamily="34" charset="0"/>
              </a:rPr>
              <a:t>un </a:t>
            </a:r>
            <a:r>
              <a:rPr lang="lv-LV" u="sng" dirty="0" smtClean="0">
                <a:latin typeface="Candara" panose="020E0502030303020204" pitchFamily="34" charset="0"/>
              </a:rPr>
              <a:t>izpratnes veicināšanas</a:t>
            </a:r>
            <a:r>
              <a:rPr lang="lv-LV" dirty="0" smtClean="0">
                <a:latin typeface="Candara" panose="020E0502030303020204" pitchFamily="34" charset="0"/>
              </a:rPr>
              <a:t> pasākumi </a:t>
            </a:r>
            <a:r>
              <a:rPr lang="lv-LV" dirty="0">
                <a:latin typeface="Candara" panose="020E0502030303020204" pitchFamily="34" charset="0"/>
              </a:rPr>
              <a:t>(horizontālais līmenis</a:t>
            </a:r>
            <a:r>
              <a:rPr lang="lv-LV" dirty="0" smtClean="0">
                <a:latin typeface="Candara" panose="020E0502030303020204" pitchFamily="34" charset="0"/>
              </a:rPr>
              <a:t>).</a:t>
            </a:r>
          </a:p>
          <a:p>
            <a:pPr marL="0" indent="0" algn="just">
              <a:buNone/>
            </a:pPr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17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01072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728662" y="1"/>
            <a:ext cx="11609297" cy="978794"/>
          </a:xfrm>
        </p:spPr>
        <p:txBody>
          <a:bodyPr>
            <a:normAutofit/>
          </a:bodyPr>
          <a:lstStyle/>
          <a:p>
            <a:r>
              <a:rPr lang="lv-LV" sz="3600" b="1" dirty="0" smtClean="0">
                <a:latin typeface="Candara" panose="020E0502030303020204" pitchFamily="34" charset="0"/>
              </a:rPr>
              <a:t>Reģions 2025.gadā</a:t>
            </a:r>
            <a:endParaRPr lang="lv-LV" sz="3600" dirty="0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328612" y="828675"/>
            <a:ext cx="11487151" cy="5348288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sz="2000" dirty="0" smtClean="0">
                <a:solidFill>
                  <a:srgbClr val="0070C0"/>
                </a:solidFill>
                <a:latin typeface="Candara" panose="020E0502030303020204" pitchFamily="34" charset="0"/>
              </a:rPr>
              <a:t>darbojas </a:t>
            </a:r>
            <a:r>
              <a:rPr lang="lv-LV" sz="2000" u="sng" dirty="0">
                <a:solidFill>
                  <a:srgbClr val="0070C0"/>
                </a:solidFill>
                <a:latin typeface="Candara" panose="020E0502030303020204" pitchFamily="34" charset="0"/>
              </a:rPr>
              <a:t>2.paaudzes biodegvielas (bioetanola) ražotne</a:t>
            </a:r>
            <a:r>
              <a:rPr lang="lv-LV" sz="2000" dirty="0">
                <a:solidFill>
                  <a:srgbClr val="0070C0"/>
                </a:solidFill>
                <a:latin typeface="Candara" panose="020E0502030303020204" pitchFamily="34" charset="0"/>
              </a:rPr>
              <a:t>, izmantojot vietējos resursus, piemēram, lauksaimniecības atlikuma produktus;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sz="2000" dirty="0">
                <a:solidFill>
                  <a:srgbClr val="0070C0"/>
                </a:solidFill>
                <a:latin typeface="Candara" panose="020E0502030303020204" pitchFamily="34" charset="0"/>
              </a:rPr>
              <a:t>esošās </a:t>
            </a:r>
            <a:r>
              <a:rPr lang="lv-LV" sz="2000" u="sng" dirty="0">
                <a:solidFill>
                  <a:srgbClr val="0070C0"/>
                </a:solidFill>
                <a:latin typeface="Candara" panose="020E0502030303020204" pitchFamily="34" charset="0"/>
              </a:rPr>
              <a:t>biogāzes stacijas reģionā attīra biogāzi līdz </a:t>
            </a:r>
            <a:r>
              <a:rPr lang="lv-LV" sz="2000" u="sng" dirty="0" err="1">
                <a:solidFill>
                  <a:srgbClr val="0070C0"/>
                </a:solidFill>
                <a:latin typeface="Candara" panose="020E0502030303020204" pitchFamily="34" charset="0"/>
              </a:rPr>
              <a:t>biometāna</a:t>
            </a:r>
            <a:r>
              <a:rPr lang="lv-LV" sz="2000" u="sng" dirty="0">
                <a:solidFill>
                  <a:srgbClr val="0070C0"/>
                </a:solidFill>
                <a:latin typeface="Candara" panose="020E0502030303020204" pitchFamily="34" charset="0"/>
              </a:rPr>
              <a:t> kvalitātei</a:t>
            </a:r>
            <a:r>
              <a:rPr lang="lv-LV" sz="2000" dirty="0">
                <a:solidFill>
                  <a:srgbClr val="0070C0"/>
                </a:solidFill>
                <a:latin typeface="Candara" panose="020E0502030303020204" pitchFamily="34" charset="0"/>
              </a:rPr>
              <a:t>, izmantošanai transportlīdzekļos;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sz="2000" dirty="0">
                <a:solidFill>
                  <a:srgbClr val="0070C0"/>
                </a:solidFill>
                <a:latin typeface="Candara" panose="020E0502030303020204" pitchFamily="34" charset="0"/>
              </a:rPr>
              <a:t>palielinājusies </a:t>
            </a:r>
            <a:r>
              <a:rPr lang="lv-LV" sz="2000" u="sng" dirty="0">
                <a:solidFill>
                  <a:srgbClr val="0070C0"/>
                </a:solidFill>
                <a:latin typeface="Candara" panose="020E0502030303020204" pitchFamily="34" charset="0"/>
              </a:rPr>
              <a:t>biogāzes izmantošana sabiedriskajos un pašvaldību komunālo saimniecību</a:t>
            </a:r>
            <a:r>
              <a:rPr lang="lv-LV" sz="2000" dirty="0">
                <a:solidFill>
                  <a:srgbClr val="0070C0"/>
                </a:solidFill>
                <a:latin typeface="Candara" panose="020E0502030303020204" pitchFamily="34" charset="0"/>
              </a:rPr>
              <a:t> (piemēram, atkritumu saimniecību) </a:t>
            </a:r>
            <a:r>
              <a:rPr lang="lv-LV" sz="2000" u="sng" dirty="0" smtClean="0">
                <a:solidFill>
                  <a:srgbClr val="0070C0"/>
                </a:solidFill>
                <a:latin typeface="Candara" panose="020E0502030303020204" pitchFamily="34" charset="0"/>
              </a:rPr>
              <a:t>transportlīdzekļos</a:t>
            </a:r>
            <a:r>
              <a:rPr lang="lv-LV" sz="2000" dirty="0" smtClean="0">
                <a:solidFill>
                  <a:srgbClr val="0070C0"/>
                </a:solidFill>
                <a:latin typeface="Candara" panose="020E0502030303020204" pitchFamily="34" charset="0"/>
              </a:rPr>
              <a:t>; </a:t>
            </a:r>
            <a:endParaRPr lang="lv-LV" sz="2000" dirty="0">
              <a:solidFill>
                <a:srgbClr val="0070C0"/>
              </a:solidFill>
              <a:latin typeface="Candara" panose="020E0502030303020204" pitchFamily="34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sz="2000" dirty="0" smtClean="0">
                <a:solidFill>
                  <a:srgbClr val="00B050"/>
                </a:solidFill>
                <a:latin typeface="Candara" panose="020E0502030303020204" pitchFamily="34" charset="0"/>
              </a:rPr>
              <a:t>palielinājusies </a:t>
            </a:r>
            <a:r>
              <a:rPr lang="lv-LV" sz="2000" u="sng" dirty="0">
                <a:solidFill>
                  <a:srgbClr val="00B050"/>
                </a:solidFill>
                <a:latin typeface="Candara" panose="020E0502030303020204" pitchFamily="34" charset="0"/>
              </a:rPr>
              <a:t>decentralizēta elektroenerģijas ražošana no AER</a:t>
            </a:r>
            <a:r>
              <a:rPr lang="lv-LV" sz="2000" dirty="0">
                <a:solidFill>
                  <a:srgbClr val="00B050"/>
                </a:solidFill>
                <a:latin typeface="Candara" panose="020E0502030303020204" pitchFamily="34" charset="0"/>
              </a:rPr>
              <a:t>, sniedzot ieguldījumu </a:t>
            </a:r>
            <a:r>
              <a:rPr lang="lv-LV" sz="2000" dirty="0" err="1">
                <a:solidFill>
                  <a:srgbClr val="00B050"/>
                </a:solidFill>
                <a:latin typeface="Candara" panose="020E0502030303020204" pitchFamily="34" charset="0"/>
              </a:rPr>
              <a:t>elektrotransportlīdzekļiem</a:t>
            </a:r>
            <a:r>
              <a:rPr lang="lv-LV" sz="2000" dirty="0">
                <a:solidFill>
                  <a:srgbClr val="00B050"/>
                </a:solidFill>
                <a:latin typeface="Candara" panose="020E0502030303020204" pitchFamily="34" charset="0"/>
              </a:rPr>
              <a:t> nepieciešamās elektrības nodrošināšanai;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sz="2000" dirty="0">
                <a:solidFill>
                  <a:srgbClr val="00B050"/>
                </a:solidFill>
                <a:latin typeface="Candara" panose="020E0502030303020204" pitchFamily="34" charset="0"/>
              </a:rPr>
              <a:t>vairākkārtīgi </a:t>
            </a:r>
            <a:r>
              <a:rPr lang="lv-LV" sz="2000" u="sng" dirty="0">
                <a:solidFill>
                  <a:srgbClr val="00B050"/>
                </a:solidFill>
                <a:latin typeface="Candara" panose="020E0502030303020204" pitchFamily="34" charset="0"/>
              </a:rPr>
              <a:t>palielinājies </a:t>
            </a:r>
            <a:r>
              <a:rPr lang="lv-LV" sz="2000" u="sng" dirty="0" err="1">
                <a:solidFill>
                  <a:srgbClr val="00B050"/>
                </a:solidFill>
                <a:latin typeface="Candara" panose="020E0502030303020204" pitchFamily="34" charset="0"/>
              </a:rPr>
              <a:t>elektrotransportlīdzekļu</a:t>
            </a:r>
            <a:r>
              <a:rPr lang="lv-LV" sz="2000" u="sng" dirty="0">
                <a:solidFill>
                  <a:srgbClr val="00B050"/>
                </a:solidFill>
                <a:latin typeface="Candara" panose="020E0502030303020204" pitchFamily="34" charset="0"/>
              </a:rPr>
              <a:t> skaits</a:t>
            </a:r>
            <a:r>
              <a:rPr lang="lv-LV" sz="2000" dirty="0">
                <a:solidFill>
                  <a:srgbClr val="00B050"/>
                </a:solidFill>
                <a:latin typeface="Candara" panose="020E0502030303020204" pitchFamily="34" charset="0"/>
              </a:rPr>
              <a:t> lielākajās reģiona pilsētās;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sz="2000" dirty="0">
                <a:solidFill>
                  <a:srgbClr val="C00000"/>
                </a:solidFill>
                <a:latin typeface="Candara" panose="020E0502030303020204" pitchFamily="34" charset="0"/>
              </a:rPr>
              <a:t>vairāk par </a:t>
            </a:r>
            <a:r>
              <a:rPr lang="lv-LV" sz="2000" u="sng" dirty="0">
                <a:solidFill>
                  <a:srgbClr val="C00000"/>
                </a:solidFill>
                <a:latin typeface="Candara" panose="020E0502030303020204" pitchFamily="34" charset="0"/>
              </a:rPr>
              <a:t>50% transportlīdzekļu</a:t>
            </a:r>
            <a:r>
              <a:rPr lang="lv-LV" sz="2000" dirty="0">
                <a:solidFill>
                  <a:srgbClr val="C00000"/>
                </a:solidFill>
                <a:latin typeface="Candara" panose="020E0502030303020204" pitchFamily="34" charset="0"/>
              </a:rPr>
              <a:t> ar </a:t>
            </a:r>
            <a:r>
              <a:rPr lang="lv-LV" sz="2000" dirty="0" err="1" smtClean="0">
                <a:solidFill>
                  <a:srgbClr val="C00000"/>
                </a:solidFill>
                <a:latin typeface="Candara" panose="020E0502030303020204" pitchFamily="34" charset="0"/>
              </a:rPr>
              <a:t>iekšdedzes</a:t>
            </a:r>
            <a:r>
              <a:rPr lang="lv-LV" sz="2000" dirty="0" smtClean="0">
                <a:solidFill>
                  <a:srgbClr val="C00000"/>
                </a:solidFill>
                <a:latin typeface="Candara" panose="020E0502030303020204" pitchFamily="34" charset="0"/>
              </a:rPr>
              <a:t> </a:t>
            </a:r>
            <a:r>
              <a:rPr lang="lv-LV" sz="2000" dirty="0">
                <a:solidFill>
                  <a:srgbClr val="C00000"/>
                </a:solidFill>
                <a:latin typeface="Candara" panose="020E0502030303020204" pitchFamily="34" charset="0"/>
              </a:rPr>
              <a:t>(benzīna) motoru degvielai izmanto benzīnu ar </a:t>
            </a:r>
            <a:r>
              <a:rPr lang="lv-LV" sz="2000" u="sng" dirty="0">
                <a:solidFill>
                  <a:srgbClr val="C00000"/>
                </a:solidFill>
                <a:latin typeface="Candara" panose="020E0502030303020204" pitchFamily="34" charset="0"/>
              </a:rPr>
              <a:t>10% bioetanola piejaukumu</a:t>
            </a:r>
            <a:r>
              <a:rPr lang="lv-LV" sz="2000" dirty="0">
                <a:solidFill>
                  <a:srgbClr val="C00000"/>
                </a:solidFill>
                <a:latin typeface="Candara" panose="020E0502030303020204" pitchFamily="34" charset="0"/>
              </a:rPr>
              <a:t>;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sz="2000" dirty="0">
                <a:solidFill>
                  <a:srgbClr val="C00000"/>
                </a:solidFill>
                <a:latin typeface="Candara" panose="020E0502030303020204" pitchFamily="34" charset="0"/>
              </a:rPr>
              <a:t>vairāk par </a:t>
            </a:r>
            <a:r>
              <a:rPr lang="lv-LV" sz="2000" u="sng" dirty="0">
                <a:solidFill>
                  <a:srgbClr val="C00000"/>
                </a:solidFill>
                <a:latin typeface="Candara" panose="020E0502030303020204" pitchFamily="34" charset="0"/>
              </a:rPr>
              <a:t>50% transportlīdzekļu</a:t>
            </a:r>
            <a:r>
              <a:rPr lang="lv-LV" sz="2000" dirty="0">
                <a:solidFill>
                  <a:srgbClr val="C00000"/>
                </a:solidFill>
                <a:latin typeface="Candara" panose="020E0502030303020204" pitchFamily="34" charset="0"/>
              </a:rPr>
              <a:t> ar kompresijas aizdedzes motoru (dīzeļmotoru) </a:t>
            </a:r>
            <a:r>
              <a:rPr lang="lv-LV" sz="2000" u="sng" dirty="0">
                <a:solidFill>
                  <a:srgbClr val="C00000"/>
                </a:solidFill>
                <a:latin typeface="Candara" panose="020E0502030303020204" pitchFamily="34" charset="0"/>
              </a:rPr>
              <a:t>vasaras periodā</a:t>
            </a:r>
            <a:r>
              <a:rPr lang="lv-LV" sz="2000" dirty="0">
                <a:solidFill>
                  <a:srgbClr val="C00000"/>
                </a:solidFill>
                <a:latin typeface="Candara" panose="020E0502030303020204" pitchFamily="34" charset="0"/>
              </a:rPr>
              <a:t> lieto </a:t>
            </a:r>
            <a:r>
              <a:rPr lang="lv-LV" sz="2000" u="sng" dirty="0">
                <a:solidFill>
                  <a:srgbClr val="C00000"/>
                </a:solidFill>
                <a:latin typeface="Candara" panose="020E0502030303020204" pitchFamily="34" charset="0"/>
              </a:rPr>
              <a:t>dīzeļdegvielu ar 7% biodīzeļdegvielas piejaukumu</a:t>
            </a:r>
            <a:r>
              <a:rPr lang="lv-LV" sz="2000" dirty="0">
                <a:solidFill>
                  <a:srgbClr val="C00000"/>
                </a:solidFill>
                <a:latin typeface="Candara" panose="020E0502030303020204" pitchFamily="34" charset="0"/>
              </a:rPr>
              <a:t>;</a:t>
            </a:r>
          </a:p>
          <a:p>
            <a:pPr marL="2871788"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sz="2000" dirty="0">
                <a:solidFill>
                  <a:srgbClr val="C00000"/>
                </a:solidFill>
                <a:latin typeface="Candara" panose="020E0502030303020204" pitchFamily="34" charset="0"/>
              </a:rPr>
              <a:t>ar </a:t>
            </a:r>
            <a:r>
              <a:rPr lang="lv-LV" sz="2000" u="sng" dirty="0">
                <a:solidFill>
                  <a:srgbClr val="C00000"/>
                </a:solidFill>
                <a:latin typeface="Candara" panose="020E0502030303020204" pitchFamily="34" charset="0"/>
              </a:rPr>
              <a:t>dīzeļdegvielu</a:t>
            </a:r>
            <a:r>
              <a:rPr lang="lv-LV" sz="2000" dirty="0">
                <a:solidFill>
                  <a:srgbClr val="C00000"/>
                </a:solidFill>
                <a:latin typeface="Candara" panose="020E0502030303020204" pitchFamily="34" charset="0"/>
              </a:rPr>
              <a:t> darbināmais </a:t>
            </a:r>
            <a:r>
              <a:rPr lang="lv-LV" sz="2000" u="sng" dirty="0">
                <a:solidFill>
                  <a:srgbClr val="C00000"/>
                </a:solidFill>
                <a:latin typeface="Candara" panose="020E0502030303020204" pitchFamily="34" charset="0"/>
              </a:rPr>
              <a:t>sabiedriskais transports</a:t>
            </a:r>
            <a:r>
              <a:rPr lang="lv-LV" sz="2000" dirty="0">
                <a:solidFill>
                  <a:srgbClr val="C00000"/>
                </a:solidFill>
                <a:latin typeface="Candara" panose="020E0502030303020204" pitchFamily="34" charset="0"/>
              </a:rPr>
              <a:t> degvielai izmanto dīzeļdegvielu, kas satur vismaz </a:t>
            </a:r>
            <a:r>
              <a:rPr lang="lv-LV" sz="2000" u="sng" dirty="0">
                <a:solidFill>
                  <a:srgbClr val="C00000"/>
                </a:solidFill>
                <a:latin typeface="Candara" panose="020E0502030303020204" pitchFamily="34" charset="0"/>
              </a:rPr>
              <a:t>15 % </a:t>
            </a:r>
            <a:r>
              <a:rPr lang="lv-LV" sz="2000" u="sng" dirty="0" err="1" smtClean="0">
                <a:solidFill>
                  <a:srgbClr val="C00000"/>
                </a:solidFill>
                <a:latin typeface="Candara" panose="020E0502030303020204" pitchFamily="34" charset="0"/>
              </a:rPr>
              <a:t>hidrogenētas</a:t>
            </a:r>
            <a:r>
              <a:rPr lang="lv-LV" sz="2000" u="sng" dirty="0" smtClean="0">
                <a:solidFill>
                  <a:srgbClr val="C00000"/>
                </a:solidFill>
                <a:latin typeface="Candara" panose="020E0502030303020204" pitchFamily="34" charset="0"/>
              </a:rPr>
              <a:t> </a:t>
            </a:r>
            <a:r>
              <a:rPr lang="lv-LV" sz="2000" u="sng" dirty="0">
                <a:solidFill>
                  <a:srgbClr val="C00000"/>
                </a:solidFill>
                <a:latin typeface="Candara" panose="020E0502030303020204" pitchFamily="34" charset="0"/>
              </a:rPr>
              <a:t>augu eļļas (HVO) </a:t>
            </a:r>
            <a:r>
              <a:rPr lang="lv-LV" sz="2000" u="sng" dirty="0" smtClean="0">
                <a:solidFill>
                  <a:srgbClr val="C00000"/>
                </a:solidFill>
                <a:latin typeface="Candara" panose="020E0502030303020204" pitchFamily="34" charset="0"/>
              </a:rPr>
              <a:t>piejaukumu</a:t>
            </a:r>
            <a:r>
              <a:rPr lang="lv-LV" sz="2000" dirty="0" smtClean="0">
                <a:solidFill>
                  <a:srgbClr val="C00000"/>
                </a:solidFill>
                <a:latin typeface="Candara" panose="020E0502030303020204" pitchFamily="34" charset="0"/>
              </a:rPr>
              <a:t>.</a:t>
            </a:r>
            <a:endParaRPr lang="lv-LV" sz="2000" dirty="0">
              <a:solidFill>
                <a:srgbClr val="C00000"/>
              </a:solidFill>
              <a:latin typeface="Candara" panose="020E0502030303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lv-LV" sz="2500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18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959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19</a:t>
            </a:fld>
            <a:endParaRPr lang="lv-LV"/>
          </a:p>
        </p:txBody>
      </p:sp>
      <p:sp>
        <p:nvSpPr>
          <p:cNvPr id="7" name="Taisnstūris 6"/>
          <p:cNvSpPr/>
          <p:nvPr/>
        </p:nvSpPr>
        <p:spPr>
          <a:xfrm>
            <a:off x="259307" y="177422"/>
            <a:ext cx="11668836" cy="5604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Pieņemot, </a:t>
            </a: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ka: </a:t>
            </a:r>
          </a:p>
          <a:p>
            <a:pPr marL="514350" indent="-514350" algn="just">
              <a:lnSpc>
                <a:spcPct val="107000"/>
              </a:lnSpc>
              <a:spcAft>
                <a:spcPts val="0"/>
              </a:spcAft>
              <a:buAutoNum type="arabicParenR"/>
            </a:pPr>
            <a:r>
              <a:rPr lang="lv-LV" sz="2800" u="sng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bioetanola</a:t>
            </a: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obligātā piejaukuma apjoms tiek palielināts līdz </a:t>
            </a:r>
            <a:r>
              <a:rPr lang="lv-LV" sz="2800" b="1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10%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(kopā </a:t>
            </a: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1.6 tūkst. </a:t>
            </a:r>
            <a:r>
              <a:rPr lang="lv-LV" sz="2800" dirty="0" err="1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toe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bioetanola), </a:t>
            </a:r>
            <a:endParaRPr lang="lv-LV" sz="2800" dirty="0" smtClean="0"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 algn="just">
              <a:lnSpc>
                <a:spcPct val="107000"/>
              </a:lnSpc>
              <a:spcAft>
                <a:spcPts val="0"/>
              </a:spcAft>
              <a:buAutoNum type="arabicParenR"/>
            </a:pPr>
            <a:r>
              <a:rPr lang="lv-LV" sz="2800" u="sng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biodīzeļdegvielas</a:t>
            </a: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obligātais piejaukuma apjoms vasaras periodā tiek palielināts līdz </a:t>
            </a:r>
            <a:r>
              <a:rPr lang="lv-LV" sz="2800" b="1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7%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(kopā 3.21 tūkst. </a:t>
            </a:r>
            <a:r>
              <a:rPr lang="lv-LV" sz="2800" dirty="0" err="1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toe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biodīzeļdegvielas), </a:t>
            </a:r>
            <a:endParaRPr lang="lv-LV" sz="2800" dirty="0" smtClean="0"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 algn="just">
              <a:lnSpc>
                <a:spcPct val="107000"/>
              </a:lnSpc>
              <a:spcAft>
                <a:spcPts val="0"/>
              </a:spcAft>
              <a:buAutoNum type="arabicParenR"/>
            </a:pP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Zemgales 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reģiona </a:t>
            </a:r>
            <a:r>
              <a:rPr lang="lv-LV" sz="2800" u="sng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pašvaldību autoparks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izmanto dīzeļdegvielu ar </a:t>
            </a:r>
            <a:r>
              <a:rPr lang="lv-LV" sz="2800" b="1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50%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HVO degvielu (kopā </a:t>
            </a: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0.77 tūkst. </a:t>
            </a:r>
            <a:r>
              <a:rPr lang="lv-LV" sz="2800" dirty="0" err="1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toe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HVO degvielas), </a:t>
            </a:r>
            <a:endParaRPr lang="lv-LV" sz="2800" dirty="0" smtClean="0"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 algn="just">
              <a:lnSpc>
                <a:spcPct val="107000"/>
              </a:lnSpc>
              <a:spcAft>
                <a:spcPts val="0"/>
              </a:spcAft>
              <a:buAutoNum type="arabicParenR"/>
            </a:pP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Zemgales 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reģiona </a:t>
            </a:r>
            <a:r>
              <a:rPr lang="lv-LV" sz="2800" u="sng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sabiedriskais transports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izmanto dīzeļdegvielu ar </a:t>
            </a:r>
            <a:r>
              <a:rPr lang="lv-LV" sz="2800" b="1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50%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HVO degvielu (kopā </a:t>
            </a: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0.75 </a:t>
            </a:r>
            <a:r>
              <a:rPr lang="lv-LV" sz="2800" dirty="0" err="1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tūksts</a:t>
            </a: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lv-LV" sz="2800" dirty="0" err="1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toe</a:t>
            </a: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HVO degvielas</a:t>
            </a: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lv-LV" sz="2800" dirty="0" smtClean="0"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786063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à"/>
            </a:pP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kopējais 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biodegvielas apjoms veido </a:t>
            </a:r>
            <a:r>
              <a:rPr lang="lv-LV" sz="2800" b="1" dirty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6.33 tūkst. </a:t>
            </a:r>
            <a:r>
              <a:rPr lang="lv-LV" sz="2800" b="1" dirty="0" err="1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toe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endParaRPr lang="lv-LV" sz="2800" dirty="0" smtClean="0"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786063" algn="just">
              <a:lnSpc>
                <a:spcPct val="107000"/>
              </a:lnSpc>
              <a:spcAft>
                <a:spcPts val="0"/>
              </a:spcAft>
            </a:pP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kas 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sastāda tikai </a:t>
            </a:r>
            <a:r>
              <a:rPr lang="lv-LV" sz="2800" b="1" dirty="0" smtClean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5.15</a:t>
            </a:r>
            <a:r>
              <a:rPr lang="lv-LV" sz="2800" b="1" dirty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%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no kopējā degvielas apjoma. </a:t>
            </a:r>
          </a:p>
        </p:txBody>
      </p:sp>
    </p:spTree>
    <p:extLst>
      <p:ext uri="{BB962C8B-B14F-4D97-AF65-F5344CB8AC3E}">
        <p14:creationId xmlns:p14="http://schemas.microsoft.com/office/powerpoint/2010/main" val="403938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30948" cy="1325563"/>
          </a:xfrm>
        </p:spPr>
        <p:txBody>
          <a:bodyPr/>
          <a:lstStyle/>
          <a:p>
            <a:pPr algn="ctr"/>
            <a:r>
              <a:rPr lang="lv-LV" b="1" dirty="0">
                <a:latin typeface="Candara" panose="020E0502030303020204" pitchFamily="34" charset="0"/>
              </a:rPr>
              <a:t>Reģiona Enerģētikas </a:t>
            </a:r>
            <a:r>
              <a:rPr lang="lv-LV" b="1" dirty="0" smtClean="0">
                <a:latin typeface="Candara" panose="020E0502030303020204" pitchFamily="34" charset="0"/>
              </a:rPr>
              <a:t>rīcības plāna (ERP) </a:t>
            </a:r>
            <a:br>
              <a:rPr lang="lv-LV" b="1" dirty="0" smtClean="0">
                <a:latin typeface="Candara" panose="020E0502030303020204" pitchFamily="34" charset="0"/>
              </a:rPr>
            </a:br>
            <a:r>
              <a:rPr lang="lv-LV" b="1" dirty="0" smtClean="0">
                <a:latin typeface="Candara" panose="020E0502030303020204" pitchFamily="34" charset="0"/>
              </a:rPr>
              <a:t>2018</a:t>
            </a:r>
            <a:r>
              <a:rPr lang="lv-LV" b="1" dirty="0">
                <a:latin typeface="Candara" panose="020E0502030303020204" pitchFamily="34" charset="0"/>
              </a:rPr>
              <a:t>.-2025.gadam izstrāde</a:t>
            </a:r>
            <a:endParaRPr lang="lv-LV" dirty="0">
              <a:latin typeface="Candara" panose="020E0502030303020204" pitchFamily="34" charset="0"/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838200" y="2314575"/>
            <a:ext cx="10333383" cy="386238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lv-LV" dirty="0">
                <a:latin typeface="Candara" panose="020E0502030303020204" pitchFamily="34" charset="0"/>
              </a:rPr>
              <a:t>Saturs un struktūra tiks veidota sinerģijā ar pašvaldību Enerģētikas </a:t>
            </a:r>
            <a:r>
              <a:rPr lang="lv-LV" dirty="0" smtClean="0">
                <a:latin typeface="Candara" panose="020E0502030303020204" pitchFamily="34" charset="0"/>
              </a:rPr>
              <a:t>rīcības </a:t>
            </a:r>
            <a:r>
              <a:rPr lang="lv-LV" dirty="0">
                <a:latin typeface="Candara" panose="020E0502030303020204" pitchFamily="34" charset="0"/>
              </a:rPr>
              <a:t>plāniem:</a:t>
            </a:r>
          </a:p>
          <a:p>
            <a:pPr lvl="1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lv-LV" sz="2800" dirty="0">
                <a:latin typeface="Candara" panose="020E0502030303020204" pitchFamily="34" charset="0"/>
              </a:rPr>
              <a:t> Atjaunojamie energoresursi (AER</a:t>
            </a:r>
            <a:r>
              <a:rPr lang="lv-LV" sz="2800" dirty="0" smtClean="0">
                <a:latin typeface="Candara" panose="020E0502030303020204" pitchFamily="34" charset="0"/>
              </a:rPr>
              <a:t>);</a:t>
            </a:r>
            <a:endParaRPr lang="lv-LV" sz="2800" dirty="0">
              <a:latin typeface="Candara" panose="020E0502030303020204" pitchFamily="34" charset="0"/>
            </a:endParaRPr>
          </a:p>
          <a:p>
            <a:pPr lvl="1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lv-LV" sz="2800" dirty="0">
                <a:latin typeface="Candara" panose="020E0502030303020204" pitchFamily="34" charset="0"/>
              </a:rPr>
              <a:t> Energoefektivitātes pasākumi (EE</a:t>
            </a:r>
            <a:r>
              <a:rPr lang="lv-LV" sz="2800" dirty="0" smtClean="0">
                <a:latin typeface="Candara" panose="020E0502030303020204" pitchFamily="34" charset="0"/>
              </a:rPr>
              <a:t>);</a:t>
            </a:r>
            <a:endParaRPr lang="lv-LV" sz="2800" dirty="0">
              <a:latin typeface="Candara" panose="020E0502030303020204" pitchFamily="34" charset="0"/>
            </a:endParaRPr>
          </a:p>
          <a:p>
            <a:pPr lvl="1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lv-LV" sz="2800" dirty="0">
                <a:latin typeface="Candara" panose="020E0502030303020204" pitchFamily="34" charset="0"/>
              </a:rPr>
              <a:t> Zaļais </a:t>
            </a:r>
            <a:r>
              <a:rPr lang="lv-LV" sz="2800" dirty="0" smtClean="0">
                <a:latin typeface="Candara" panose="020E0502030303020204" pitchFamily="34" charset="0"/>
              </a:rPr>
              <a:t>transports.</a:t>
            </a:r>
            <a:endParaRPr lang="lv-LV" sz="2800" dirty="0">
              <a:latin typeface="Candara" panose="020E0502030303020204" pitchFamily="34" charset="0"/>
            </a:endParaRPr>
          </a:p>
          <a:p>
            <a:endParaRPr lang="lv-LV" dirty="0">
              <a:latin typeface="Candara" panose="020E0502030303020204" pitchFamily="34" charset="0"/>
            </a:endParaRPr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2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4854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20</a:t>
            </a:fld>
            <a:endParaRPr lang="lv-LV"/>
          </a:p>
        </p:txBody>
      </p:sp>
      <p:sp>
        <p:nvSpPr>
          <p:cNvPr id="3" name="Taisnstūris 2"/>
          <p:cNvSpPr/>
          <p:nvPr/>
        </p:nvSpPr>
        <p:spPr>
          <a:xfrm>
            <a:off x="828675" y="875620"/>
            <a:ext cx="10058400" cy="4274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lv-LV" sz="800" dirty="0"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Lai 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varētu pietuvoties 12% </a:t>
            </a: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mērķim (</a:t>
            </a:r>
            <a:r>
              <a:rPr lang="lv-LV" sz="2800" b="1" dirty="0" smtClean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14.7 </a:t>
            </a:r>
            <a:r>
              <a:rPr lang="lv-LV" sz="2800" b="1" dirty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tūkst. </a:t>
            </a:r>
            <a:r>
              <a:rPr lang="lv-LV" sz="2800" b="1" dirty="0" err="1" smtClean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toe</a:t>
            </a: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nepieciešams:</a:t>
            </a:r>
            <a:endParaRPr lang="en-US" sz="2800" dirty="0" smtClean="0"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lv-LV" sz="1100" dirty="0" smtClean="0"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indent="-4572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vēl 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papildus visu dīzeļmotoru autotransportu ziemas periodā darbināt ar dīzeļdegvielu, kas satur vismaz 15% HVO degvielas, kas papildus sastādītu </a:t>
            </a:r>
            <a:r>
              <a:rPr lang="lv-LV" sz="2800" b="1" dirty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6.9 tūkst. </a:t>
            </a:r>
            <a:r>
              <a:rPr lang="lv-LV" sz="2800" b="1" dirty="0" err="1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toe</a:t>
            </a:r>
            <a:r>
              <a:rPr lang="lv-LV" sz="2800" b="1" dirty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HVO degvielas un kopā veidotu 12.16 </a:t>
            </a:r>
            <a:r>
              <a:rPr lang="lv-LV" sz="2800" dirty="0" err="1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toe</a:t>
            </a: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800100" indent="-457200" algn="just">
              <a:lnSpc>
                <a:spcPct val="107000"/>
              </a:lnSpc>
              <a:spcAft>
                <a:spcPts val="0"/>
              </a:spcAft>
            </a:pPr>
            <a:endParaRPr lang="lv-LV" sz="1100" dirty="0" smtClean="0"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indent="-4572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pārējos </a:t>
            </a:r>
            <a:r>
              <a:rPr lang="lv-LV" sz="2800" b="1" dirty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1.47 </a:t>
            </a:r>
            <a:r>
              <a:rPr lang="lv-LV" sz="2800" b="1" dirty="0" smtClean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tūkst. </a:t>
            </a:r>
            <a:r>
              <a:rPr lang="lv-LV" sz="2800" b="1" dirty="0" err="1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toe</a:t>
            </a:r>
            <a:r>
              <a:rPr lang="lv-LV" sz="2800" b="1" dirty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būtu nepieciešams sasniegt sekmējot biogāzes izmantošanu slēgtajos autoparkos, kā arī vairāk sekmējot </a:t>
            </a:r>
            <a:r>
              <a:rPr lang="lv-LV" sz="2800" dirty="0" err="1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elektromobilitātes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attīstību pilsētās</a:t>
            </a: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lv-LV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60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42761"/>
          </a:xfrm>
        </p:spPr>
        <p:txBody>
          <a:bodyPr>
            <a:normAutofit/>
          </a:bodyPr>
          <a:lstStyle/>
          <a:p>
            <a:r>
              <a:rPr lang="lv-LV" sz="3600" b="1" dirty="0" smtClean="0">
                <a:latin typeface="Candara" panose="020E0502030303020204" pitchFamily="34" charset="0"/>
              </a:rPr>
              <a:t>Elektromobiļu skaita trīskāršošana</a:t>
            </a:r>
            <a:endParaRPr lang="lv-LV" sz="3600" b="1" dirty="0">
              <a:latin typeface="Candara" panose="020E0502030303020204" pitchFamily="34" charset="0"/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464457" y="1497579"/>
            <a:ext cx="11408229" cy="4679384"/>
          </a:xfrm>
        </p:spPr>
        <p:txBody>
          <a:bodyPr/>
          <a:lstStyle/>
          <a:p>
            <a:pPr marL="0" indent="0" algn="just">
              <a:buNone/>
            </a:pP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Apsverot elektromobiļu skaita trīskāršošanos (36 </a:t>
            </a:r>
            <a:r>
              <a:rPr lang="lv-LV" dirty="0" err="1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elektrotransportlīdzekļi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līdz 2025. gadam, 36 elektromobiļu gadā emitētais CO</a:t>
            </a:r>
            <a:r>
              <a:rPr lang="lv-LV" baseline="-250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apjoms pie nobraukuma 8000 km gadā būs 630 kg. </a:t>
            </a:r>
            <a:endParaRPr lang="lv-LV" dirty="0" smtClean="0"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lv-LV" dirty="0" smtClean="0"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lv-LV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Analoģisku </a:t>
            </a:r>
            <a:r>
              <a:rPr lang="lv-LV" dirty="0" err="1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iekšdedzes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motoru automobiļu CO</a:t>
            </a:r>
            <a:r>
              <a:rPr lang="lv-LV" baseline="-250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emisija būs 33 480 </a:t>
            </a:r>
            <a:r>
              <a:rPr lang="lv-LV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kg gadā. 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Līdz ar to CO</a:t>
            </a:r>
            <a:r>
              <a:rPr lang="lv-LV" baseline="-250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samazinājums būs 32 850 kg gadā.</a:t>
            </a:r>
            <a:endParaRPr lang="lv-LV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lv-LV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	33 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480 </a:t>
            </a:r>
            <a:r>
              <a:rPr lang="lv-LV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kg   </a:t>
            </a:r>
            <a:r>
              <a:rPr lang="lv-LV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  </a:t>
            </a:r>
            <a:r>
              <a:rPr lang="lv-LV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630 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kg</a:t>
            </a:r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21</a:t>
            </a:fld>
            <a:endParaRPr lang="lv-LV"/>
          </a:p>
        </p:txBody>
      </p:sp>
      <p:pic>
        <p:nvPicPr>
          <p:cNvPr id="5" name="Attēls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7663" y="4085545"/>
            <a:ext cx="3719879" cy="2091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31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7200" y="1"/>
            <a:ext cx="10515600" cy="973394"/>
          </a:xfrm>
        </p:spPr>
        <p:txBody>
          <a:bodyPr/>
          <a:lstStyle/>
          <a:p>
            <a:r>
              <a:rPr lang="lv-LV" b="1" dirty="0" smtClean="0">
                <a:latin typeface="Candara" panose="020E0502030303020204" pitchFamily="34" charset="0"/>
              </a:rPr>
              <a:t>Tuvākās plānotās aktivitātes (26)</a:t>
            </a:r>
            <a:endParaRPr lang="lv-LV" b="1" dirty="0">
              <a:latin typeface="Candara" panose="020E0502030303020204" pitchFamily="34" charset="0"/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846160" y="973395"/>
            <a:ext cx="9136040" cy="5203568"/>
          </a:xfrm>
        </p:spPr>
        <p:txBody>
          <a:bodyPr>
            <a:normAutofit lnSpcReduction="10000"/>
          </a:bodyPr>
          <a:lstStyle/>
          <a:p>
            <a:pPr marL="450850" indent="-450850">
              <a:buAutoNum type="arabicParenR"/>
            </a:pPr>
            <a:r>
              <a:rPr lang="lv-LV" dirty="0" smtClean="0">
                <a:latin typeface="Candara" panose="020E0502030303020204" pitchFamily="34" charset="0"/>
              </a:rPr>
              <a:t>Alternatīvo </a:t>
            </a:r>
            <a:r>
              <a:rPr lang="lv-LV" dirty="0">
                <a:latin typeface="Candara" panose="020E0502030303020204" pitchFamily="34" charset="0"/>
              </a:rPr>
              <a:t>degvielu ražošanas </a:t>
            </a:r>
            <a:r>
              <a:rPr lang="lv-LV" dirty="0" smtClean="0">
                <a:latin typeface="Candara" panose="020E0502030303020204" pitchFamily="34" charset="0"/>
              </a:rPr>
              <a:t>veicināšana</a:t>
            </a:r>
          </a:p>
          <a:p>
            <a:pPr lvl="1"/>
            <a:r>
              <a:rPr lang="lv-LV" i="1" dirty="0">
                <a:latin typeface="Candara" panose="020E0502030303020204" pitchFamily="34" charset="0"/>
              </a:rPr>
              <a:t>Biogāzes attīrīšana un </a:t>
            </a:r>
            <a:r>
              <a:rPr lang="lv-LV" i="1" dirty="0" err="1">
                <a:latin typeface="Candara" panose="020E0502030303020204" pitchFamily="34" charset="0"/>
              </a:rPr>
              <a:t>biometāna</a:t>
            </a:r>
            <a:r>
              <a:rPr lang="lv-LV" i="1" dirty="0">
                <a:latin typeface="Candara" panose="020E0502030303020204" pitchFamily="34" charset="0"/>
              </a:rPr>
              <a:t> </a:t>
            </a:r>
            <a:r>
              <a:rPr lang="lv-LV" i="1" dirty="0" smtClean="0">
                <a:latin typeface="Candara" panose="020E0502030303020204" pitchFamily="34" charset="0"/>
              </a:rPr>
              <a:t>ražošana</a:t>
            </a:r>
          </a:p>
          <a:p>
            <a:pPr lvl="1"/>
            <a:r>
              <a:rPr lang="lv-LV" i="1" dirty="0">
                <a:latin typeface="Candara" panose="020E0502030303020204" pitchFamily="34" charset="0"/>
              </a:rPr>
              <a:t>Bioetanola rūpnīcas izveide </a:t>
            </a:r>
            <a:endParaRPr lang="lv-LV" i="1" dirty="0" smtClean="0">
              <a:latin typeface="Candara" panose="020E0502030303020204" pitchFamily="34" charset="0"/>
            </a:endParaRPr>
          </a:p>
          <a:p>
            <a:pPr lvl="1"/>
            <a:r>
              <a:rPr lang="lv-LV" i="1" dirty="0">
                <a:latin typeface="Candara" panose="020E0502030303020204" pitchFamily="34" charset="0"/>
              </a:rPr>
              <a:t>Fotoelementu paneļu ražošana </a:t>
            </a:r>
            <a:endParaRPr lang="lv-LV" dirty="0" smtClean="0">
              <a:latin typeface="Candara" panose="020E0502030303020204" pitchFamily="34" charset="0"/>
            </a:endParaRPr>
          </a:p>
          <a:p>
            <a:pPr marL="450850" indent="-450850">
              <a:buAutoNum type="arabicParenR"/>
            </a:pPr>
            <a:r>
              <a:rPr lang="lv-LV" dirty="0">
                <a:latin typeface="Candara" panose="020E0502030303020204" pitchFamily="34" charset="0"/>
              </a:rPr>
              <a:t>Alternatīvo degvielu </a:t>
            </a:r>
            <a:r>
              <a:rPr lang="lv-LV" dirty="0" smtClean="0">
                <a:latin typeface="Candara" panose="020E0502030303020204" pitchFamily="34" charset="0"/>
              </a:rPr>
              <a:t>izmantošanas </a:t>
            </a:r>
            <a:r>
              <a:rPr lang="lv-LV" dirty="0">
                <a:latin typeface="Candara" panose="020E0502030303020204" pitchFamily="34" charset="0"/>
              </a:rPr>
              <a:t>veicināšana</a:t>
            </a:r>
          </a:p>
          <a:p>
            <a:pPr lvl="1"/>
            <a:r>
              <a:rPr lang="lv-LV" i="1" dirty="0" smtClean="0">
                <a:latin typeface="Candara" panose="020E0502030303020204" pitchFamily="34" charset="0"/>
              </a:rPr>
              <a:t>Elektrisko </a:t>
            </a:r>
            <a:r>
              <a:rPr lang="lv-LV" i="1" dirty="0">
                <a:latin typeface="Candara" panose="020E0502030303020204" pitchFamily="34" charset="0"/>
              </a:rPr>
              <a:t>transportlīdzekļu </a:t>
            </a:r>
            <a:r>
              <a:rPr lang="lv-LV" i="1" dirty="0" smtClean="0">
                <a:latin typeface="Candara" panose="020E0502030303020204" pitchFamily="34" charset="0"/>
              </a:rPr>
              <a:t>iegāde un izmantošana</a:t>
            </a:r>
          </a:p>
          <a:p>
            <a:pPr lvl="1"/>
            <a:r>
              <a:rPr lang="lv-LV" i="1" dirty="0" smtClean="0">
                <a:latin typeface="Candara" panose="020E0502030303020204" pitchFamily="34" charset="0"/>
              </a:rPr>
              <a:t>Saspiestās dabasgāzes (CNG) </a:t>
            </a:r>
            <a:r>
              <a:rPr lang="lv-LV" i="1" dirty="0">
                <a:latin typeface="Candara" panose="020E0502030303020204" pitchFamily="34" charset="0"/>
              </a:rPr>
              <a:t>degvielas </a:t>
            </a:r>
            <a:r>
              <a:rPr lang="lv-LV" i="1" dirty="0" err="1">
                <a:latin typeface="Candara" panose="020E0502030303020204" pitchFamily="34" charset="0"/>
              </a:rPr>
              <a:t>uzpildes</a:t>
            </a:r>
            <a:r>
              <a:rPr lang="lv-LV" i="1" dirty="0">
                <a:latin typeface="Candara" panose="020E0502030303020204" pitchFamily="34" charset="0"/>
              </a:rPr>
              <a:t> stacijas </a:t>
            </a:r>
            <a:endParaRPr lang="lv-LV" dirty="0" smtClean="0">
              <a:latin typeface="Candara" panose="020E0502030303020204" pitchFamily="34" charset="0"/>
            </a:endParaRPr>
          </a:p>
          <a:p>
            <a:pPr marL="0" indent="0">
              <a:buNone/>
            </a:pPr>
            <a:r>
              <a:rPr lang="lv-LV" dirty="0" smtClean="0">
                <a:latin typeface="Candara" panose="020E0502030303020204" pitchFamily="34" charset="0"/>
              </a:rPr>
              <a:t>3) Informēšana </a:t>
            </a:r>
            <a:r>
              <a:rPr lang="lv-LV" dirty="0">
                <a:latin typeface="Candara" panose="020E0502030303020204" pitchFamily="34" charset="0"/>
              </a:rPr>
              <a:t>un izpratnes </a:t>
            </a:r>
            <a:r>
              <a:rPr lang="lv-LV" dirty="0" smtClean="0">
                <a:latin typeface="Candara" panose="020E0502030303020204" pitchFamily="34" charset="0"/>
              </a:rPr>
              <a:t>veicināšana</a:t>
            </a:r>
          </a:p>
          <a:p>
            <a:pPr lvl="1"/>
            <a:r>
              <a:rPr lang="lv-LV" i="1" dirty="0">
                <a:latin typeface="Candara" panose="020E0502030303020204" pitchFamily="34" charset="0"/>
              </a:rPr>
              <a:t>Informētība par nulles emisijas transportlīdzekļu izmantošanu </a:t>
            </a:r>
            <a:endParaRPr lang="lv-LV" i="1" dirty="0" smtClean="0">
              <a:latin typeface="Candara" panose="020E0502030303020204" pitchFamily="34" charset="0"/>
            </a:endParaRPr>
          </a:p>
          <a:p>
            <a:pPr lvl="1"/>
            <a:r>
              <a:rPr lang="lv-LV" i="1" dirty="0">
                <a:latin typeface="Candara" panose="020E0502030303020204" pitchFamily="34" charset="0"/>
              </a:rPr>
              <a:t>Automatizēto elektrisko transportlīdzekļu demonstrēšana </a:t>
            </a:r>
            <a:endParaRPr lang="lv-LV" i="1" dirty="0" smtClean="0">
              <a:latin typeface="Candara" panose="020E0502030303020204" pitchFamily="34" charset="0"/>
            </a:endParaRPr>
          </a:p>
          <a:p>
            <a:pPr lvl="1"/>
            <a:r>
              <a:rPr lang="lv-LV" i="1" dirty="0">
                <a:latin typeface="Candara" panose="020E0502030303020204" pitchFamily="34" charset="0"/>
              </a:rPr>
              <a:t>Atjaunojamo enerģijas </a:t>
            </a:r>
            <a:r>
              <a:rPr lang="lv-LV" i="1" dirty="0" smtClean="0">
                <a:latin typeface="Candara" panose="020E0502030303020204" pitchFamily="34" charset="0"/>
              </a:rPr>
              <a:t>resursu izmantošanas </a:t>
            </a:r>
            <a:r>
              <a:rPr lang="lv-LV" i="1" dirty="0">
                <a:latin typeface="Candara" panose="020E0502030303020204" pitchFamily="34" charset="0"/>
              </a:rPr>
              <a:t>veicināšana </a:t>
            </a:r>
            <a:endParaRPr lang="lv-LV" i="1" dirty="0" smtClean="0">
              <a:latin typeface="Candara" panose="020E0502030303020204" pitchFamily="34" charset="0"/>
            </a:endParaRPr>
          </a:p>
          <a:p>
            <a:pPr lvl="1"/>
            <a:r>
              <a:rPr lang="lv-LV" i="1" dirty="0">
                <a:latin typeface="Candara" panose="020E0502030303020204" pitchFamily="34" charset="0"/>
              </a:rPr>
              <a:t>Informētības palielināšana par klimata pārmaiņu </a:t>
            </a:r>
            <a:r>
              <a:rPr lang="lv-LV" i="1" dirty="0" smtClean="0">
                <a:latin typeface="Candara" panose="020E0502030303020204" pitchFamily="34" charset="0"/>
              </a:rPr>
              <a:t>mazināšanu</a:t>
            </a:r>
            <a:endParaRPr lang="lv-LV" i="1" dirty="0">
              <a:latin typeface="Candara" panose="020E0502030303020204" pitchFamily="34" charset="0"/>
            </a:endParaRPr>
          </a:p>
          <a:p>
            <a:pPr marL="0" indent="0">
              <a:buNone/>
            </a:pPr>
            <a:r>
              <a:rPr lang="lv-LV" i="1" dirty="0" smtClean="0">
                <a:latin typeface="Candara" panose="020E0502030303020204" pitchFamily="34" charset="0"/>
              </a:rPr>
              <a:t>				</a:t>
            </a:r>
            <a:r>
              <a:rPr lang="lv-LV" dirty="0" smtClean="0">
                <a:latin typeface="Candara" panose="020E0502030303020204" pitchFamily="34" charset="0"/>
              </a:rPr>
              <a:t>Plānotās investīcijas: </a:t>
            </a:r>
            <a:r>
              <a:rPr lang="lv-LV" b="1" dirty="0" smtClean="0">
                <a:latin typeface="Candara" panose="020E0502030303020204" pitchFamily="34" charset="0"/>
              </a:rPr>
              <a:t>36 milj. EUR</a:t>
            </a:r>
            <a:endParaRPr lang="lv-LV" dirty="0">
              <a:latin typeface="Candara" panose="020E0502030303020204" pitchFamily="34" charset="0"/>
            </a:endParaRPr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22</a:t>
            </a:fld>
            <a:endParaRPr lang="lv-LV"/>
          </a:p>
        </p:txBody>
      </p:sp>
      <p:sp>
        <p:nvSpPr>
          <p:cNvPr id="5" name="Taisnstūris 4"/>
          <p:cNvSpPr/>
          <p:nvPr/>
        </p:nvSpPr>
        <p:spPr>
          <a:xfrm>
            <a:off x="8443897" y="486698"/>
            <a:ext cx="355655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3200" b="1" dirty="0" smtClean="0">
                <a:solidFill>
                  <a:srgbClr val="C00000"/>
                </a:solidFill>
                <a:latin typeface="Candara" panose="020E0502030303020204" pitchFamily="34" charset="0"/>
              </a:rPr>
              <a:t>Nacionālais līmenis</a:t>
            </a:r>
          </a:p>
          <a:p>
            <a:endParaRPr lang="lv-LV" sz="3200" b="1" dirty="0">
              <a:latin typeface="Candara" panose="020E0502030303020204" pitchFamily="34" charset="0"/>
            </a:endParaRPr>
          </a:p>
          <a:p>
            <a:endParaRPr lang="lv-LV" sz="3200" b="1" dirty="0" smtClean="0">
              <a:latin typeface="Candara" panose="020E0502030303020204" pitchFamily="34" charset="0"/>
            </a:endParaRPr>
          </a:p>
          <a:p>
            <a:r>
              <a:rPr lang="lv-LV" sz="3200" b="1" dirty="0" smtClean="0">
                <a:solidFill>
                  <a:srgbClr val="00B0F0"/>
                </a:solidFill>
                <a:latin typeface="Candara" panose="020E0502030303020204" pitchFamily="34" charset="0"/>
              </a:rPr>
              <a:t>Reģionālais līmenis</a:t>
            </a:r>
          </a:p>
          <a:p>
            <a:endParaRPr lang="lv-LV" sz="3200" b="1" dirty="0" smtClean="0">
              <a:latin typeface="Candara" panose="020E0502030303020204" pitchFamily="34" charset="0"/>
            </a:endParaRPr>
          </a:p>
          <a:p>
            <a:endParaRPr lang="lv-LV" sz="3200" b="1" dirty="0">
              <a:latin typeface="Candara" panose="020E0502030303020204" pitchFamily="34" charset="0"/>
            </a:endParaRPr>
          </a:p>
          <a:p>
            <a:r>
              <a:rPr lang="lv-LV" sz="3200" b="1" dirty="0" smtClean="0">
                <a:solidFill>
                  <a:srgbClr val="00B050"/>
                </a:solidFill>
                <a:latin typeface="Candara" panose="020E0502030303020204" pitchFamily="34" charset="0"/>
              </a:rPr>
              <a:t>Pašvaldību līmenis</a:t>
            </a:r>
            <a:endParaRPr lang="lv-LV" sz="3200" b="1" dirty="0">
              <a:solidFill>
                <a:srgbClr val="00B050"/>
              </a:solidFill>
              <a:latin typeface="Candara" panose="020E0502030303020204" pitchFamily="34" charset="0"/>
            </a:endParaRPr>
          </a:p>
        </p:txBody>
      </p:sp>
      <p:sp>
        <p:nvSpPr>
          <p:cNvPr id="7" name="Augšupvērstā-lejupvērstā bultiņa 6"/>
          <p:cNvSpPr/>
          <p:nvPr/>
        </p:nvSpPr>
        <p:spPr>
          <a:xfrm>
            <a:off x="9982200" y="1026462"/>
            <a:ext cx="427698" cy="102235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8" name="Augšupvērstā-lejupvērstā bultiņa 7"/>
          <p:cNvSpPr/>
          <p:nvPr/>
        </p:nvSpPr>
        <p:spPr>
          <a:xfrm>
            <a:off x="9982200" y="2526295"/>
            <a:ext cx="427698" cy="102235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00936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23</a:t>
            </a:fld>
            <a:endParaRPr lang="lv-LV"/>
          </a:p>
        </p:txBody>
      </p:sp>
      <p:sp>
        <p:nvSpPr>
          <p:cNvPr id="5" name="Virsraksts 1"/>
          <p:cNvSpPr>
            <a:spLocks noGrp="1"/>
          </p:cNvSpPr>
          <p:nvPr>
            <p:ph type="title"/>
          </p:nvPr>
        </p:nvSpPr>
        <p:spPr>
          <a:xfrm>
            <a:off x="457200" y="1"/>
            <a:ext cx="10515600" cy="973394"/>
          </a:xfrm>
        </p:spPr>
        <p:txBody>
          <a:bodyPr/>
          <a:lstStyle/>
          <a:p>
            <a:r>
              <a:rPr lang="lv-LV" b="1" dirty="0" smtClean="0">
                <a:latin typeface="Candara" panose="020E0502030303020204" pitchFamily="34" charset="0"/>
              </a:rPr>
              <a:t>Tuvākās plānotās aktivitātes (26)</a:t>
            </a:r>
            <a:endParaRPr lang="lv-LV" b="1" dirty="0">
              <a:latin typeface="Candara" panose="020E0502030303020204" pitchFamily="34" charset="0"/>
            </a:endParaRPr>
          </a:p>
        </p:txBody>
      </p:sp>
      <p:sp>
        <p:nvSpPr>
          <p:cNvPr id="6" name="Taisnstūris 5"/>
          <p:cNvSpPr/>
          <p:nvPr/>
        </p:nvSpPr>
        <p:spPr>
          <a:xfrm>
            <a:off x="457200" y="904498"/>
            <a:ext cx="1170167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400" b="1" dirty="0" smtClean="0">
                <a:solidFill>
                  <a:srgbClr val="C00000"/>
                </a:solidFill>
                <a:latin typeface="Candara" panose="020E0502030303020204" pitchFamily="34" charset="0"/>
              </a:rPr>
              <a:t>Nacionālais līmenis</a:t>
            </a:r>
            <a:r>
              <a:rPr lang="lv-LV" sz="2400" dirty="0" smtClean="0">
                <a:latin typeface="Candara" panose="020E0502030303020204" pitchFamily="34" charset="0"/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lv-LV" sz="2400" dirty="0" smtClean="0">
                <a:latin typeface="Candara" panose="020E0502030303020204" pitchFamily="34" charset="0"/>
              </a:rPr>
              <a:t>ELT uzlādes staciju izbūve uz TEN-T  ceļiem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lv-LV" sz="2400" dirty="0" smtClean="0">
                <a:latin typeface="Candara" panose="020E0502030303020204" pitchFamily="34" charset="0"/>
              </a:rPr>
              <a:t>Dzelzceļš: </a:t>
            </a:r>
            <a:r>
              <a:rPr lang="en-US" sz="2400" dirty="0" err="1" smtClean="0">
                <a:latin typeface="Candara" panose="020E0502030303020204" pitchFamily="34" charset="0"/>
              </a:rPr>
              <a:t>līdz</a:t>
            </a:r>
            <a:r>
              <a:rPr lang="en-US" sz="2400" dirty="0" smtClean="0">
                <a:latin typeface="Candara" panose="020E0502030303020204" pitchFamily="34" charset="0"/>
              </a:rPr>
              <a:t> </a:t>
            </a:r>
            <a:r>
              <a:rPr lang="en-US" sz="2400" dirty="0">
                <a:latin typeface="Candara" panose="020E0502030303020204" pitchFamily="34" charset="0"/>
              </a:rPr>
              <a:t>2023.gadam </a:t>
            </a:r>
            <a:r>
              <a:rPr lang="en-US" sz="2400" dirty="0" err="1">
                <a:latin typeface="Candara" panose="020E0502030303020204" pitchFamily="34" charset="0"/>
              </a:rPr>
              <a:t>viena</a:t>
            </a:r>
            <a:r>
              <a:rPr lang="en-US" sz="2400" dirty="0">
                <a:latin typeface="Candara" panose="020E0502030303020204" pitchFamily="34" charset="0"/>
              </a:rPr>
              <a:t> </a:t>
            </a:r>
            <a:r>
              <a:rPr lang="en-US" sz="2400" dirty="0" err="1">
                <a:latin typeface="Candara" panose="020E0502030303020204" pitchFamily="34" charset="0"/>
              </a:rPr>
              <a:t>pilna</a:t>
            </a:r>
            <a:r>
              <a:rPr lang="en-US" sz="2400" dirty="0">
                <a:latin typeface="Candara" panose="020E0502030303020204" pitchFamily="34" charset="0"/>
              </a:rPr>
              <a:t> </a:t>
            </a:r>
            <a:r>
              <a:rPr lang="en-US" sz="2400" dirty="0" err="1">
                <a:latin typeface="Candara" panose="020E0502030303020204" pitchFamily="34" charset="0"/>
              </a:rPr>
              <a:t>tranzīta</a:t>
            </a:r>
            <a:r>
              <a:rPr lang="en-US" sz="2400" dirty="0">
                <a:latin typeface="Candara" panose="020E0502030303020204" pitchFamily="34" charset="0"/>
              </a:rPr>
              <a:t> </a:t>
            </a:r>
            <a:r>
              <a:rPr lang="en-US" sz="2400" dirty="0" err="1">
                <a:latin typeface="Candara" panose="020E0502030303020204" pitchFamily="34" charset="0"/>
              </a:rPr>
              <a:t>koridora</a:t>
            </a:r>
            <a:r>
              <a:rPr lang="en-US" sz="2400" dirty="0">
                <a:latin typeface="Candara" panose="020E0502030303020204" pitchFamily="34" charset="0"/>
              </a:rPr>
              <a:t> </a:t>
            </a:r>
            <a:r>
              <a:rPr lang="en-US" sz="2400" dirty="0" err="1">
                <a:latin typeface="Candara" panose="020E0502030303020204" pitchFamily="34" charset="0"/>
              </a:rPr>
              <a:t>funkcionalitātes</a:t>
            </a:r>
            <a:r>
              <a:rPr lang="en-US" sz="2400" dirty="0">
                <a:latin typeface="Candara" panose="020E0502030303020204" pitchFamily="34" charset="0"/>
              </a:rPr>
              <a:t> </a:t>
            </a:r>
            <a:r>
              <a:rPr lang="en-US" sz="2400" dirty="0" err="1">
                <a:latin typeface="Candara" panose="020E0502030303020204" pitchFamily="34" charset="0"/>
              </a:rPr>
              <a:t>nodrošināšanu</a:t>
            </a:r>
            <a:r>
              <a:rPr lang="en-US" sz="2400" dirty="0">
                <a:latin typeface="Candara" panose="020E0502030303020204" pitchFamily="34" charset="0"/>
              </a:rPr>
              <a:t> </a:t>
            </a:r>
            <a:r>
              <a:rPr lang="en-US" sz="2400" dirty="0" err="1">
                <a:latin typeface="Candara" panose="020E0502030303020204" pitchFamily="34" charset="0"/>
              </a:rPr>
              <a:t>ar</a:t>
            </a:r>
            <a:r>
              <a:rPr lang="en-US" sz="2400" dirty="0">
                <a:latin typeface="Candara" panose="020E0502030303020204" pitchFamily="34" charset="0"/>
              </a:rPr>
              <a:t> </a:t>
            </a:r>
            <a:r>
              <a:rPr lang="en-US" sz="2400" dirty="0" err="1">
                <a:latin typeface="Candara" panose="020E0502030303020204" pitchFamily="34" charset="0"/>
              </a:rPr>
              <a:t>elektrovilci</a:t>
            </a:r>
            <a:endParaRPr lang="lv-LV" sz="2400" dirty="0" smtClean="0">
              <a:latin typeface="Candara" panose="020E0502030303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lv-LV" sz="800" dirty="0" smtClean="0">
              <a:latin typeface="Candara" panose="020E0502030303020204" pitchFamily="34" charset="0"/>
            </a:endParaRPr>
          </a:p>
          <a:p>
            <a:r>
              <a:rPr lang="lv-LV" sz="2400" b="1" dirty="0" smtClean="0">
                <a:solidFill>
                  <a:srgbClr val="00B0F0"/>
                </a:solidFill>
                <a:latin typeface="Candara" panose="020E0502030303020204" pitchFamily="34" charset="0"/>
              </a:rPr>
              <a:t>Reģionālais līmenis</a:t>
            </a:r>
            <a:r>
              <a:rPr lang="lv-LV" sz="2400" dirty="0" smtClean="0">
                <a:latin typeface="Candara" panose="020E0502030303020204" pitchFamily="34" charset="0"/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lv-LV" sz="2400" dirty="0">
                <a:latin typeface="Candara" panose="020E0502030303020204" pitchFamily="34" charset="0"/>
              </a:rPr>
              <a:t>Enerģētikas darba grupas regulārs darbs – tikšanās vismaz divas reizes </a:t>
            </a:r>
            <a:r>
              <a:rPr lang="lv-LV" sz="2400" dirty="0" smtClean="0">
                <a:latin typeface="Candara" panose="020E0502030303020204" pitchFamily="34" charset="0"/>
              </a:rPr>
              <a:t>gadā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lv-LV" sz="2400" dirty="0">
                <a:latin typeface="Candara" panose="020E0502030303020204" pitchFamily="34" charset="0"/>
              </a:rPr>
              <a:t>Autonoma ETL ieviešanas izmēģināšana </a:t>
            </a:r>
            <a:r>
              <a:rPr lang="lv-LV" sz="2400" dirty="0" smtClean="0">
                <a:latin typeface="Candara" panose="020E0502030303020204" pitchFamily="34" charset="0"/>
              </a:rPr>
              <a:t>pilsētvidē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lv-LV" sz="2400" dirty="0" smtClean="0">
                <a:latin typeface="Candara" panose="020E0502030303020204" pitchFamily="34" charset="0"/>
              </a:rPr>
              <a:t>Uzņēmējdarbības atbalsta pasākumi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lv-LV" sz="2400" dirty="0">
                <a:latin typeface="Candara" panose="020E0502030303020204" pitchFamily="34" charset="0"/>
              </a:rPr>
              <a:t>M</a:t>
            </a:r>
            <a:r>
              <a:rPr lang="lv-LV" sz="2400" dirty="0" smtClean="0">
                <a:latin typeface="Candara" panose="020E0502030303020204" pitchFamily="34" charset="0"/>
              </a:rPr>
              <a:t>obilitātes </a:t>
            </a:r>
            <a:r>
              <a:rPr lang="lv-LV" sz="2400" dirty="0">
                <a:latin typeface="Candara" panose="020E0502030303020204" pitchFamily="34" charset="0"/>
              </a:rPr>
              <a:t>plāna </a:t>
            </a:r>
            <a:r>
              <a:rPr lang="lv-LV" sz="2400" dirty="0" smtClean="0">
                <a:latin typeface="Candara" panose="020E0502030303020204" pitchFamily="34" charset="0"/>
              </a:rPr>
              <a:t>izstrāde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lv-LV" sz="2400" dirty="0" smtClean="0">
                <a:latin typeface="Candara" panose="020E0502030303020204" pitchFamily="34" charset="0"/>
              </a:rPr>
              <a:t>Enerģētikas </a:t>
            </a:r>
            <a:r>
              <a:rPr lang="lv-LV" sz="2400" dirty="0">
                <a:latin typeface="Candara" panose="020E0502030303020204" pitchFamily="34" charset="0"/>
              </a:rPr>
              <a:t>rīcības plāna izstrāde</a:t>
            </a:r>
          </a:p>
          <a:p>
            <a:endParaRPr lang="lv-LV" sz="800" dirty="0" smtClean="0">
              <a:latin typeface="Candara" panose="020E0502030303020204" pitchFamily="34" charset="0"/>
            </a:endParaRPr>
          </a:p>
          <a:p>
            <a:pPr marL="1343025" indent="-285750"/>
            <a:r>
              <a:rPr lang="lv-LV" sz="2400" b="1" dirty="0" smtClean="0">
                <a:solidFill>
                  <a:srgbClr val="00B050"/>
                </a:solidFill>
                <a:latin typeface="Candara" panose="020E0502030303020204" pitchFamily="34" charset="0"/>
              </a:rPr>
              <a:t>Pašvaldību līmenis</a:t>
            </a:r>
            <a:r>
              <a:rPr lang="lv-LV" sz="2400" dirty="0" smtClean="0">
                <a:latin typeface="Candara" panose="020E0502030303020204" pitchFamily="34" charset="0"/>
              </a:rPr>
              <a:t>:</a:t>
            </a:r>
          </a:p>
          <a:p>
            <a:pPr marL="1343025" indent="-285750">
              <a:buFont typeface="Wingdings" panose="05000000000000000000" pitchFamily="2" charset="2"/>
              <a:buChar char="§"/>
            </a:pPr>
            <a:r>
              <a:rPr lang="lv-LV" sz="2400" dirty="0" smtClean="0">
                <a:latin typeface="Candara" panose="020E0502030303020204" pitchFamily="34" charset="0"/>
              </a:rPr>
              <a:t>ELT uzlādes punktu izveide pašvaldībā – Rundāle, Aknīste, </a:t>
            </a:r>
          </a:p>
          <a:p>
            <a:pPr marL="1343025" indent="-285750">
              <a:buFont typeface="Wingdings" panose="05000000000000000000" pitchFamily="2" charset="2"/>
              <a:buChar char="§"/>
            </a:pPr>
            <a:r>
              <a:rPr lang="lv-LV" sz="2400" dirty="0" smtClean="0">
                <a:latin typeface="Candara" panose="020E0502030303020204" pitchFamily="34" charset="0"/>
              </a:rPr>
              <a:t>ELT iegāde pašvaldības vajadzībām – Aknīste, Pļaviņas</a:t>
            </a:r>
          </a:p>
          <a:p>
            <a:pPr marL="1343025" indent="-285750">
              <a:buFont typeface="Wingdings" panose="05000000000000000000" pitchFamily="2" charset="2"/>
              <a:buChar char="§"/>
            </a:pPr>
            <a:r>
              <a:rPr lang="lv-LV" sz="2400" dirty="0" smtClean="0">
                <a:latin typeface="Candara" panose="020E0502030303020204" pitchFamily="34" charset="0"/>
              </a:rPr>
              <a:t>Pāreja uz biogāzi sabiedriskajā transportā – Jēkabpils, Dobele</a:t>
            </a:r>
          </a:p>
          <a:p>
            <a:pPr marL="1343025" indent="-285750">
              <a:buFont typeface="Wingdings" panose="05000000000000000000" pitchFamily="2" charset="2"/>
              <a:buChar char="§"/>
            </a:pPr>
            <a:r>
              <a:rPr lang="lv-LV" sz="2400" dirty="0" smtClean="0">
                <a:latin typeface="Candara" panose="020E0502030303020204" pitchFamily="34" charset="0"/>
              </a:rPr>
              <a:t>Bioetanola rūpnīcas izbūve (privātais investors) Bauskas pašvaldības teritorijā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lv-LV" dirty="0"/>
          </a:p>
          <a:p>
            <a:endParaRPr lang="lv-LV" dirty="0" smtClean="0"/>
          </a:p>
          <a:p>
            <a:endParaRPr lang="lv-LV" dirty="0"/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91754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381000" y="583952"/>
            <a:ext cx="10515600" cy="813970"/>
          </a:xfrm>
        </p:spPr>
        <p:txBody>
          <a:bodyPr/>
          <a:lstStyle/>
          <a:p>
            <a:r>
              <a:rPr lang="lv-LV" b="1" dirty="0" smtClean="0">
                <a:latin typeface="Candara" panose="020E0502030303020204" pitchFamily="34" charset="0"/>
              </a:rPr>
              <a:t>4. Mērķa </a:t>
            </a:r>
            <a:r>
              <a:rPr lang="lv-LV" b="1" dirty="0">
                <a:latin typeface="Candara" panose="020E0502030303020204" pitchFamily="34" charset="0"/>
              </a:rPr>
              <a:t>un rīcību </a:t>
            </a:r>
            <a:r>
              <a:rPr lang="lv-LV" b="1" dirty="0" smtClean="0">
                <a:latin typeface="Candara" panose="020E0502030303020204" pitchFamily="34" charset="0"/>
              </a:rPr>
              <a:t>ietekme</a:t>
            </a:r>
            <a:endParaRPr lang="lv-LV" dirty="0">
              <a:latin typeface="Candara" panose="020E0502030303020204" pitchFamily="34" charset="0"/>
            </a:endParaRPr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24</a:t>
            </a:fld>
            <a:endParaRPr lang="lv-LV"/>
          </a:p>
        </p:txBody>
      </p:sp>
      <p:graphicFrame>
        <p:nvGraphicFramePr>
          <p:cNvPr id="5" name="Tabu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6868887"/>
              </p:ext>
            </p:extLst>
          </p:nvPr>
        </p:nvGraphicFramePr>
        <p:xfrm>
          <a:off x="1378742" y="2275670"/>
          <a:ext cx="9327358" cy="27959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43525"/>
                <a:gridCol w="1940720"/>
                <a:gridCol w="2043113"/>
              </a:tblGrid>
              <a:tr h="50994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Indikators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Vērtība 2017.gadā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Vērtība 2025.gadā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4177">
                <a:tc>
                  <a:txBody>
                    <a:bodyPr/>
                    <a:lstStyle/>
                    <a:p>
                      <a:pPr marL="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AER daļa kopējā patērētajā degvielas apjomā (%)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0.75</a:t>
                      </a:r>
                      <a:endParaRPr lang="lv-LV" sz="20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lv-LV" sz="20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64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AER daļa kopējā patērētajā degvielas apjomā (</a:t>
                      </a:r>
                      <a:r>
                        <a:rPr lang="lv-LV" sz="1800" dirty="0" err="1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ktoe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0.9</a:t>
                      </a:r>
                      <a:endParaRPr lang="lv-LV" sz="20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14.7</a:t>
                      </a:r>
                      <a:endParaRPr lang="lv-LV" sz="20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305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CO2 vērtība (</a:t>
                      </a:r>
                      <a:r>
                        <a:rPr lang="lv-LV" sz="1800" dirty="0" err="1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ktn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20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20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5330">
                <a:tc>
                  <a:txBody>
                    <a:bodyPr/>
                    <a:lstStyle/>
                    <a:p>
                      <a:pPr marL="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Uzstādītie </a:t>
                      </a:r>
                      <a:r>
                        <a:rPr lang="lv-LV" sz="1800" dirty="0" err="1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elektroautombiļu</a:t>
                      </a:r>
                      <a:r>
                        <a:rPr lang="lv-LV" sz="1800" baseline="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uzlādes punkti (skaits)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lv-LV" sz="20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</a:t>
                      </a:r>
                      <a:endParaRPr lang="lv-LV" sz="20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5330">
                <a:tc>
                  <a:txBody>
                    <a:bodyPr/>
                    <a:lstStyle/>
                    <a:p>
                      <a:pPr marL="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 err="1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Elektroautomobiļi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(</a:t>
                      </a: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skaits)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lv-LV" sz="20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</a:t>
                      </a:r>
                      <a:endParaRPr lang="lv-LV" sz="20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" name="Attēls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30" r="34188"/>
          <a:stretch/>
        </p:blipFill>
        <p:spPr>
          <a:xfrm>
            <a:off x="10706100" y="169681"/>
            <a:ext cx="1295400" cy="1946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9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272716" y="100431"/>
            <a:ext cx="10515600" cy="970380"/>
          </a:xfrm>
        </p:spPr>
        <p:txBody>
          <a:bodyPr/>
          <a:lstStyle/>
          <a:p>
            <a:r>
              <a:rPr lang="lv-LV" b="1" dirty="0" smtClean="0">
                <a:latin typeface="Candara" panose="020E0502030303020204" pitchFamily="34" charset="0"/>
              </a:rPr>
              <a:t>5. Monitorings un izvērtēšana</a:t>
            </a:r>
            <a:endParaRPr lang="lv-LV" b="1" dirty="0">
              <a:latin typeface="Candara" panose="020E0502030303020204" pitchFamily="34" charset="0"/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1128713" y="1153945"/>
            <a:ext cx="10225087" cy="5202405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lv-LV" sz="2400" dirty="0" smtClean="0">
                <a:latin typeface="Candara" panose="020E0502030303020204" pitchFamily="34" charset="0"/>
              </a:rPr>
              <a:t>uzraudzības </a:t>
            </a:r>
            <a:r>
              <a:rPr lang="lv-LV" sz="2400" dirty="0">
                <a:latin typeface="Candara" panose="020E0502030303020204" pitchFamily="34" charset="0"/>
              </a:rPr>
              <a:t>pārskats </a:t>
            </a:r>
            <a:r>
              <a:rPr lang="lv-LV" sz="2400" dirty="0" smtClean="0">
                <a:latin typeface="Candara" panose="020E0502030303020204" pitchFamily="34" charset="0"/>
              </a:rPr>
              <a:t>– </a:t>
            </a:r>
            <a:r>
              <a:rPr lang="lv-LV" sz="2400" u="sng" dirty="0" smtClean="0">
                <a:latin typeface="Candara" panose="020E0502030303020204" pitchFamily="34" charset="0"/>
              </a:rPr>
              <a:t>ik </a:t>
            </a:r>
            <a:r>
              <a:rPr lang="lv-LV" sz="2400" u="sng" dirty="0">
                <a:latin typeface="Candara" panose="020E0502030303020204" pitchFamily="34" charset="0"/>
              </a:rPr>
              <a:t>pēc diviem gadiem</a:t>
            </a:r>
            <a:r>
              <a:rPr lang="lv-LV" sz="2400" dirty="0">
                <a:latin typeface="Candara" panose="020E0502030303020204" pitchFamily="34" charset="0"/>
              </a:rPr>
              <a:t> – </a:t>
            </a:r>
            <a:r>
              <a:rPr lang="lv-LV" sz="2400" dirty="0" smtClean="0">
                <a:latin typeface="Candara" panose="020E0502030303020204" pitchFamily="34" charset="0"/>
              </a:rPr>
              <a:t>2021.gadā </a:t>
            </a:r>
            <a:r>
              <a:rPr lang="lv-LV" sz="2400" dirty="0">
                <a:latin typeface="Candara" panose="020E0502030303020204" pitchFamily="34" charset="0"/>
              </a:rPr>
              <a:t>un </a:t>
            </a:r>
            <a:r>
              <a:rPr lang="lv-LV" sz="2400" dirty="0" smtClean="0">
                <a:latin typeface="Candara" panose="020E0502030303020204" pitchFamily="34" charset="0"/>
              </a:rPr>
              <a:t>2023.gadā: informācija </a:t>
            </a:r>
            <a:r>
              <a:rPr lang="lv-LV" sz="2400" dirty="0">
                <a:latin typeface="Candara" panose="020E0502030303020204" pitchFamily="34" charset="0"/>
              </a:rPr>
              <a:t>par veiktajām darbībām un sasniegtajiem rezultātiem, plāna īstenošanu, kā arī </a:t>
            </a:r>
            <a:r>
              <a:rPr lang="lv-LV" sz="2400" dirty="0" smtClean="0">
                <a:latin typeface="Candara" panose="020E0502030303020204" pitchFamily="34" charset="0"/>
              </a:rPr>
              <a:t>secinājumi </a:t>
            </a:r>
            <a:r>
              <a:rPr lang="lv-LV" sz="2400" dirty="0">
                <a:latin typeface="Candara" panose="020E0502030303020204" pitchFamily="34" charset="0"/>
              </a:rPr>
              <a:t>un </a:t>
            </a:r>
            <a:r>
              <a:rPr lang="lv-LV" sz="2400" dirty="0" smtClean="0">
                <a:latin typeface="Candara" panose="020E0502030303020204" pitchFamily="34" charset="0"/>
              </a:rPr>
              <a:t>ieteikumi </a:t>
            </a:r>
            <a:r>
              <a:rPr lang="lv-LV" sz="2400" dirty="0">
                <a:latin typeface="Candara" panose="020E0502030303020204" pitchFamily="34" charset="0"/>
              </a:rPr>
              <a:t>turpmākām </a:t>
            </a:r>
            <a:r>
              <a:rPr lang="lv-LV" sz="2400" dirty="0" smtClean="0">
                <a:latin typeface="Candara" panose="020E0502030303020204" pitchFamily="34" charset="0"/>
              </a:rPr>
              <a:t>rīcībām; </a:t>
            </a:r>
          </a:p>
          <a:p>
            <a:pPr marL="0" indent="0" algn="just">
              <a:buNone/>
            </a:pPr>
            <a:endParaRPr lang="lv-LV" sz="800" dirty="0" smtClean="0">
              <a:latin typeface="Candara" panose="020E0502030303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lv-LV" sz="2400" dirty="0" smtClean="0">
                <a:latin typeface="Candara" panose="020E0502030303020204" pitchFamily="34" charset="0"/>
              </a:rPr>
              <a:t>plāna </a:t>
            </a:r>
            <a:r>
              <a:rPr lang="lv-LV" sz="2400" u="sng" dirty="0">
                <a:latin typeface="Candara" panose="020E0502030303020204" pitchFamily="34" charset="0"/>
              </a:rPr>
              <a:t>aktualizēšana var notikt pēc </a:t>
            </a:r>
            <a:r>
              <a:rPr lang="lv-LV" sz="2400" u="sng" dirty="0" smtClean="0">
                <a:latin typeface="Candara" panose="020E0502030303020204" pitchFamily="34" charset="0"/>
              </a:rPr>
              <a:t>vajadzības</a:t>
            </a:r>
            <a:r>
              <a:rPr lang="lv-LV" sz="2400" dirty="0" smtClean="0">
                <a:latin typeface="Candara" panose="020E0502030303020204" pitchFamily="34" charset="0"/>
              </a:rPr>
              <a:t>; </a:t>
            </a:r>
          </a:p>
          <a:p>
            <a:pPr marL="0" indent="0" algn="just">
              <a:buNone/>
            </a:pPr>
            <a:endParaRPr lang="lv-LV" sz="800" dirty="0" smtClean="0">
              <a:latin typeface="Candara" panose="020E0502030303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lv-LV" sz="2400" u="sng" dirty="0" smtClean="0">
                <a:latin typeface="Candara" panose="020E0502030303020204" pitchFamily="34" charset="0"/>
              </a:rPr>
              <a:t>uzraudzības </a:t>
            </a:r>
            <a:r>
              <a:rPr lang="lv-LV" sz="2400" u="sng" dirty="0">
                <a:latin typeface="Candara" panose="020E0502030303020204" pitchFamily="34" charset="0"/>
              </a:rPr>
              <a:t>rādītāji</a:t>
            </a:r>
            <a:r>
              <a:rPr lang="lv-LV" sz="2400" dirty="0">
                <a:latin typeface="Candara" panose="020E0502030303020204" pitchFamily="34" charset="0"/>
              </a:rPr>
              <a:t> (indikatori), kas jāvērtē plāna uzraudzības </a:t>
            </a:r>
            <a:r>
              <a:rPr lang="lv-LV" sz="2400" dirty="0" smtClean="0">
                <a:latin typeface="Candara" panose="020E0502030303020204" pitchFamily="34" charset="0"/>
              </a:rPr>
              <a:t>pārskatā;</a:t>
            </a:r>
          </a:p>
          <a:p>
            <a:pPr marL="0" indent="0" algn="just">
              <a:buNone/>
            </a:pPr>
            <a:endParaRPr lang="lv-LV" sz="800" dirty="0" smtClean="0">
              <a:latin typeface="Candara" panose="020E0502030303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lv-LV" sz="2400" u="sng" dirty="0" smtClean="0">
                <a:latin typeface="Candara" panose="020E0502030303020204" pitchFamily="34" charset="0"/>
              </a:rPr>
              <a:t>noslēguma </a:t>
            </a:r>
            <a:r>
              <a:rPr lang="lv-LV" sz="2400" u="sng" dirty="0">
                <a:latin typeface="Candara" panose="020E0502030303020204" pitchFamily="34" charset="0"/>
              </a:rPr>
              <a:t>ziņojums</a:t>
            </a:r>
            <a:r>
              <a:rPr lang="lv-LV" sz="2400" dirty="0">
                <a:latin typeface="Candara" panose="020E0502030303020204" pitchFamily="34" charset="0"/>
              </a:rPr>
              <a:t> tiks izstrādāts 2025./2026.gadā. Tajā tiks uzrādītas visas laika periodā no 2018.-</a:t>
            </a:r>
            <a:r>
              <a:rPr lang="lv-LV" sz="2400" dirty="0" smtClean="0">
                <a:latin typeface="Candara" panose="020E0502030303020204" pitchFamily="34" charset="0"/>
              </a:rPr>
              <a:t>2025.gadam </a:t>
            </a:r>
            <a:r>
              <a:rPr lang="lv-LV" sz="2400" dirty="0">
                <a:latin typeface="Candara" panose="020E0502030303020204" pitchFamily="34" charset="0"/>
              </a:rPr>
              <a:t>ieviestās aktivitātes vai to ieviešanas progress. Noslēguma ziņojumā tiks iekļauta informācija par to, vai plāns tiks aktualizēts arī nākamajā periodā</a:t>
            </a:r>
            <a:r>
              <a:rPr lang="lv-LV" sz="2400" dirty="0" smtClean="0">
                <a:latin typeface="Candara" panose="020E0502030303020204" pitchFamily="34" charset="0"/>
              </a:rPr>
              <a:t>.</a:t>
            </a:r>
            <a:endParaRPr lang="lv-LV" sz="2400" dirty="0">
              <a:latin typeface="Candara" panose="020E050203030302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25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22155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/>
              <a:t/>
            </a:r>
            <a:br>
              <a:rPr lang="lv-LV" dirty="0"/>
            </a:br>
            <a:endParaRPr lang="lv-LV" dirty="0"/>
          </a:p>
        </p:txBody>
      </p:sp>
      <p:pic>
        <p:nvPicPr>
          <p:cNvPr id="4" name="Picture 3" descr="C:\Documents and Settings\Lietotajs\My Documents\Google disks\Raitis\Projekti\2007-2013\INTERREG IV C\EU 2020 Go Local\31.augusta meteriāls\DSC0299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468" y="1528176"/>
            <a:ext cx="3569918" cy="2580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1004" y="1528176"/>
            <a:ext cx="3440914" cy="2580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C:\Documents and Settings\Lietotajs\My Documents\Google disks\Raitis\Projekti\2007-2013\INTERREG IV C\EU 2020 Go Local\31.augusta meteriāls\DSC0377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4131" y="3806722"/>
            <a:ext cx="3793310" cy="2644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aida numura vietturis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>
                <a:solidFill>
                  <a:schemeClr val="tx1"/>
                </a:solidFill>
              </a:rPr>
              <a:t>26</a:t>
            </a:fld>
            <a:endParaRPr lang="lv-LV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108699" y="4470400"/>
            <a:ext cx="5625759" cy="9286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b="1" dirty="0" smtClean="0">
                <a:latin typeface="Garamond" panose="02020404030301010803" pitchFamily="18" charset="0"/>
              </a:rPr>
              <a:t>Paldies par uzmanību!</a:t>
            </a:r>
            <a:endParaRPr lang="lv-LV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8584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numura vietturis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>
                <a:solidFill>
                  <a:schemeClr val="tx1"/>
                </a:solidFill>
              </a:rPr>
              <a:t>27</a:t>
            </a:fld>
            <a:endParaRPr lang="lv-LV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92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838200" y="543340"/>
            <a:ext cx="10515600" cy="5633624"/>
          </a:xfrm>
        </p:spPr>
        <p:txBody>
          <a:bodyPr>
            <a:normAutofit/>
          </a:bodyPr>
          <a:lstStyle/>
          <a:p>
            <a:pPr marL="450850" indent="-450850" algn="just">
              <a:buFont typeface="Wingdings" panose="05000000000000000000" pitchFamily="2" charset="2"/>
              <a:buChar char="q"/>
            </a:pPr>
            <a:r>
              <a:rPr lang="lv-LV" dirty="0">
                <a:latin typeface="Candara" panose="020E0502030303020204" pitchFamily="34" charset="0"/>
              </a:rPr>
              <a:t>Pētījums “</a:t>
            </a:r>
            <a:r>
              <a:rPr lang="lv-LV" dirty="0" smtClean="0">
                <a:latin typeface="Candara" panose="020E0502030303020204" pitchFamily="34" charset="0"/>
              </a:rPr>
              <a:t>Atjaunojamās enerģijas izmantošanas perspektīva transportā Zemgales reģionā”.</a:t>
            </a:r>
          </a:p>
          <a:p>
            <a:pPr marL="450850" indent="-450850" algn="just">
              <a:buFont typeface="Wingdings" panose="05000000000000000000" pitchFamily="2" charset="2"/>
              <a:buChar char="q"/>
            </a:pPr>
            <a:endParaRPr lang="lv-LV" sz="1200" dirty="0">
              <a:latin typeface="Candara" panose="020E0502030303020204" pitchFamily="34" charset="0"/>
            </a:endParaRPr>
          </a:p>
          <a:p>
            <a:pPr marL="450850" indent="-450850" algn="just">
              <a:buFont typeface="Wingdings" panose="05000000000000000000" pitchFamily="2" charset="2"/>
              <a:buChar char="q"/>
            </a:pPr>
            <a:r>
              <a:rPr lang="lv-LV" dirty="0" smtClean="0">
                <a:latin typeface="Candara" panose="020E0502030303020204" pitchFamily="34" charset="0"/>
              </a:rPr>
              <a:t>Izstrādāts 2017./2018.gadā.</a:t>
            </a:r>
          </a:p>
          <a:p>
            <a:pPr marL="450850" indent="-450850" algn="just">
              <a:buFont typeface="Wingdings" panose="05000000000000000000" pitchFamily="2" charset="2"/>
              <a:buChar char="q"/>
            </a:pPr>
            <a:endParaRPr lang="lv-LV" sz="1200" dirty="0" smtClean="0">
              <a:latin typeface="Candara" panose="020E0502030303020204" pitchFamily="34" charset="0"/>
            </a:endParaRPr>
          </a:p>
          <a:p>
            <a:pPr marL="450850" indent="-450850" algn="just">
              <a:buFont typeface="Wingdings" panose="05000000000000000000" pitchFamily="2" charset="2"/>
              <a:buChar char="q"/>
            </a:pPr>
            <a:r>
              <a:rPr lang="lv-LV" dirty="0" smtClean="0">
                <a:latin typeface="Candara" panose="020E0502030303020204" pitchFamily="34" charset="0"/>
              </a:rPr>
              <a:t>Horizon2020 </a:t>
            </a:r>
            <a:r>
              <a:rPr lang="lv-LV" dirty="0">
                <a:latin typeface="Candara" panose="020E0502030303020204" pitchFamily="34" charset="0"/>
              </a:rPr>
              <a:t>programmas projekta Nr.695982 “</a:t>
            </a:r>
            <a:r>
              <a:rPr lang="lv-LV" i="1" dirty="0">
                <a:latin typeface="Candara" panose="020E0502030303020204" pitchFamily="34" charset="0"/>
              </a:rPr>
              <a:t>INTENSSS-PA: Integrēta, ilgtspējīga enerģētikas plānošana</a:t>
            </a:r>
            <a:r>
              <a:rPr lang="lv-LV" dirty="0" smtClean="0">
                <a:latin typeface="Candara" panose="020E0502030303020204" pitchFamily="34" charset="0"/>
              </a:rPr>
              <a:t>” ietvaros pēc izstrādātās Integrēta, ilgtspējīga enerģētikas plāna (ISEP) metodikas.</a:t>
            </a:r>
          </a:p>
          <a:p>
            <a:pPr marL="450850" indent="-450850" algn="just">
              <a:buFont typeface="Wingdings" panose="05000000000000000000" pitchFamily="2" charset="2"/>
              <a:buChar char="q"/>
            </a:pPr>
            <a:endParaRPr lang="lv-LV" sz="1200" dirty="0">
              <a:latin typeface="Candara" panose="020E0502030303020204" pitchFamily="34" charset="0"/>
            </a:endParaRPr>
          </a:p>
          <a:p>
            <a:pPr marL="450850" indent="-450850" algn="just">
              <a:buFont typeface="Wingdings" panose="05000000000000000000" pitchFamily="2" charset="2"/>
              <a:buChar char="q"/>
            </a:pPr>
            <a:r>
              <a:rPr lang="lv-LV" dirty="0" smtClean="0">
                <a:latin typeface="Candara" panose="020E0502030303020204" pitchFamily="34" charset="0"/>
              </a:rPr>
              <a:t>Zaļā transporta sadaļa topošajā ZPR Enerģētikas rīcības plānā (ERP) 2018.-2025.gadam.</a:t>
            </a:r>
          </a:p>
          <a:p>
            <a:pPr marL="0" indent="0">
              <a:buNone/>
            </a:pPr>
            <a:endParaRPr lang="lv-LV" dirty="0" smtClean="0"/>
          </a:p>
          <a:p>
            <a:pPr marL="0" indent="0">
              <a:buNone/>
            </a:pPr>
            <a:endParaRPr lang="lv-LV" dirty="0" smtClean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3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6078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838200" y="901148"/>
            <a:ext cx="10515600" cy="5275815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lv-LV" dirty="0">
                <a:latin typeface="Candara" panose="020E0502030303020204" pitchFamily="34" charset="0"/>
              </a:rPr>
              <a:t>Dokumenta izstrādē piedalījās speciālisti </a:t>
            </a:r>
            <a:r>
              <a:rPr lang="lv-LV" dirty="0" smtClean="0">
                <a:latin typeface="Candara" panose="020E0502030303020204" pitchFamily="34" charset="0"/>
              </a:rPr>
              <a:t>un eksperti no</a:t>
            </a:r>
            <a:r>
              <a:rPr lang="lv-LV" dirty="0">
                <a:latin typeface="Candara" panose="020E0502030303020204" pitchFamily="34" charset="0"/>
              </a:rPr>
              <a:t>:</a:t>
            </a:r>
          </a:p>
          <a:p>
            <a:pPr marL="769938" lvl="0" indent="-457200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lv-LV" dirty="0">
                <a:latin typeface="Candara" panose="020E0502030303020204" pitchFamily="34" charset="0"/>
              </a:rPr>
              <a:t>Zemgales </a:t>
            </a:r>
            <a:r>
              <a:rPr lang="lv-LV" dirty="0" smtClean="0">
                <a:latin typeface="Candara" panose="020E0502030303020204" pitchFamily="34" charset="0"/>
              </a:rPr>
              <a:t>plānošanas </a:t>
            </a:r>
            <a:r>
              <a:rPr lang="lv-LV" dirty="0">
                <a:latin typeface="Candara" panose="020E0502030303020204" pitchFamily="34" charset="0"/>
              </a:rPr>
              <a:t>reģiona;</a:t>
            </a:r>
          </a:p>
          <a:p>
            <a:pPr marL="769938" lvl="0" indent="-457200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lv-LV" dirty="0">
                <a:latin typeface="Candara" panose="020E0502030303020204" pitchFamily="34" charset="0"/>
              </a:rPr>
              <a:t>Biedrības “Baltijas Vides </a:t>
            </a:r>
            <a:r>
              <a:rPr lang="lv-LV" dirty="0" smtClean="0">
                <a:latin typeface="Candara" panose="020E0502030303020204" pitchFamily="34" charset="0"/>
              </a:rPr>
              <a:t>Forums”;</a:t>
            </a:r>
            <a:endParaRPr lang="lv-LV" dirty="0">
              <a:latin typeface="Candara" panose="020E0502030303020204" pitchFamily="34" charset="0"/>
            </a:endParaRPr>
          </a:p>
          <a:p>
            <a:pPr marL="769938" lvl="0" indent="-457200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lv-LV" dirty="0">
                <a:latin typeface="Candara" panose="020E0502030303020204" pitchFamily="34" charset="0"/>
              </a:rPr>
              <a:t>Latvijas Lauksaimniecības universitātes Tehniskās fakultātes</a:t>
            </a:r>
            <a:r>
              <a:rPr lang="lv-LV" dirty="0" smtClean="0">
                <a:latin typeface="Candara" panose="020E0502030303020204" pitchFamily="34" charset="0"/>
              </a:rPr>
              <a:t>;</a:t>
            </a:r>
          </a:p>
          <a:p>
            <a:pPr marL="769938" lvl="0" indent="-457200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lv-LV" dirty="0" smtClean="0">
                <a:latin typeface="Candara" panose="020E0502030303020204" pitchFamily="34" charset="0"/>
              </a:rPr>
              <a:t>Reģiona pašvaldībām;</a:t>
            </a:r>
            <a:endParaRPr lang="lv-LV" dirty="0">
              <a:latin typeface="Candara" panose="020E0502030303020204" pitchFamily="34" charset="0"/>
            </a:endParaRPr>
          </a:p>
          <a:p>
            <a:pPr marL="769938" lvl="0" indent="-457200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lv-LV" dirty="0">
                <a:latin typeface="Candara" panose="020E0502030303020204" pitchFamily="34" charset="0"/>
              </a:rPr>
              <a:t>Biedrības “Bezizmešu mobilitātes atbalsta biedrība”;</a:t>
            </a:r>
          </a:p>
          <a:p>
            <a:pPr marL="769938" indent="-457200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lv-LV" dirty="0">
                <a:latin typeface="Candara" panose="020E0502030303020204" pitchFamily="34" charset="0"/>
              </a:rPr>
              <a:t>SIA “EKODOMA”.</a:t>
            </a:r>
          </a:p>
          <a:p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4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457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8200" y="155507"/>
            <a:ext cx="10515600" cy="1325563"/>
          </a:xfrm>
        </p:spPr>
        <p:txBody>
          <a:bodyPr/>
          <a:lstStyle/>
          <a:p>
            <a:r>
              <a:rPr lang="lv-LV" b="1" dirty="0" smtClean="0">
                <a:latin typeface="Candara" panose="020E0502030303020204" pitchFamily="34" charset="0"/>
              </a:rPr>
              <a:t>ERP</a:t>
            </a:r>
            <a:r>
              <a:rPr lang="lv-LV" b="1" dirty="0">
                <a:latin typeface="Candara" panose="020E0502030303020204" pitchFamily="34" charset="0"/>
              </a:rPr>
              <a:t> </a:t>
            </a:r>
            <a:r>
              <a:rPr lang="lv-LV" b="1" dirty="0" smtClean="0">
                <a:latin typeface="Candara" panose="020E0502030303020204" pitchFamily="34" charset="0"/>
              </a:rPr>
              <a:t>Zaļā transporta sadaļa</a:t>
            </a:r>
            <a:endParaRPr lang="lv-LV" b="1" dirty="0">
              <a:latin typeface="Candara" panose="020E0502030303020204" pitchFamily="34" charset="0"/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838200" y="1311966"/>
            <a:ext cx="10515600" cy="4864998"/>
          </a:xfrm>
        </p:spPr>
        <p:txBody>
          <a:bodyPr>
            <a:normAutofit/>
          </a:bodyPr>
          <a:lstStyle/>
          <a:p>
            <a:pPr marL="450850" indent="-450850" algn="just">
              <a:buFont typeface="Wingdings" panose="05000000000000000000" pitchFamily="2" charset="2"/>
              <a:buChar char="v"/>
            </a:pPr>
            <a:r>
              <a:rPr lang="lv-LV" dirty="0" smtClean="0">
                <a:latin typeface="Candara" panose="020E0502030303020204" pitchFamily="34" charset="0"/>
              </a:rPr>
              <a:t>ERP sastāvā kā vidēja </a:t>
            </a:r>
            <a:r>
              <a:rPr lang="lv-LV" dirty="0">
                <a:latin typeface="Candara" panose="020E0502030303020204" pitchFamily="34" charset="0"/>
              </a:rPr>
              <a:t>termiņa plānošanas dokuments laika periodam no 2018. līdz 2025. gadam. </a:t>
            </a:r>
            <a:endParaRPr lang="lv-LV" dirty="0" smtClean="0">
              <a:latin typeface="Candara" panose="020E0502030303020204" pitchFamily="34" charset="0"/>
            </a:endParaRPr>
          </a:p>
          <a:p>
            <a:pPr marL="450850" indent="-450850" algn="just">
              <a:buFont typeface="Wingdings" panose="05000000000000000000" pitchFamily="2" charset="2"/>
              <a:buChar char="v"/>
            </a:pPr>
            <a:endParaRPr lang="lv-LV" sz="800" dirty="0" smtClean="0">
              <a:latin typeface="Candara" panose="020E0502030303020204" pitchFamily="34" charset="0"/>
            </a:endParaRPr>
          </a:p>
          <a:p>
            <a:pPr marL="450850" indent="-450850" algn="just">
              <a:buFont typeface="Wingdings" panose="05000000000000000000" pitchFamily="2" charset="2"/>
              <a:buChar char="v"/>
            </a:pPr>
            <a:r>
              <a:rPr lang="lv-LV" dirty="0" smtClean="0">
                <a:latin typeface="Candara" panose="020E0502030303020204" pitchFamily="34" charset="0"/>
              </a:rPr>
              <a:t>tapusi </a:t>
            </a:r>
            <a:r>
              <a:rPr lang="lv-LV" dirty="0">
                <a:latin typeface="Candara" panose="020E0502030303020204" pitchFamily="34" charset="0"/>
              </a:rPr>
              <a:t>saskaņā ar </a:t>
            </a:r>
            <a:r>
              <a:rPr lang="lv-LV" dirty="0" smtClean="0">
                <a:latin typeface="Candara" panose="020E0502030303020204" pitchFamily="34" charset="0"/>
              </a:rPr>
              <a:t>ZPR </a:t>
            </a:r>
            <a:r>
              <a:rPr lang="lv-LV" u="sng" dirty="0" smtClean="0">
                <a:latin typeface="Candara" panose="020E0502030303020204" pitchFamily="34" charset="0"/>
              </a:rPr>
              <a:t>Ilgtspējīgas </a:t>
            </a:r>
            <a:r>
              <a:rPr lang="lv-LV" u="sng" dirty="0">
                <a:latin typeface="Candara" panose="020E0502030303020204" pitchFamily="34" charset="0"/>
              </a:rPr>
              <a:t>attīstības stratēģijā 2015.–2030. </a:t>
            </a:r>
            <a:r>
              <a:rPr lang="lv-LV" u="sng" dirty="0" smtClean="0">
                <a:latin typeface="Candara" panose="020E0502030303020204" pitchFamily="34" charset="0"/>
              </a:rPr>
              <a:t>gadam</a:t>
            </a:r>
            <a:r>
              <a:rPr lang="lv-LV" dirty="0" smtClean="0">
                <a:latin typeface="Candara" panose="020E0502030303020204" pitchFamily="34" charset="0"/>
              </a:rPr>
              <a:t> noteikto </a:t>
            </a:r>
            <a:r>
              <a:rPr lang="lv-LV" dirty="0">
                <a:latin typeface="Candara" panose="020E0502030303020204" pitchFamily="34" charset="0"/>
              </a:rPr>
              <a:t>ilgtermiņa stratēģisko </a:t>
            </a:r>
            <a:r>
              <a:rPr lang="lv-LV" dirty="0" smtClean="0">
                <a:latin typeface="Candara" panose="020E0502030303020204" pitchFamily="34" charset="0"/>
              </a:rPr>
              <a:t>uzstādījumu, aptverot šādas prioritātes: </a:t>
            </a:r>
          </a:p>
          <a:p>
            <a:pPr marL="981075" lvl="1" indent="-307975" algn="just">
              <a:buFont typeface="Wingdings" panose="05000000000000000000" pitchFamily="2" charset="2"/>
              <a:buChar char="§"/>
            </a:pPr>
            <a:r>
              <a:rPr lang="lv-LV" dirty="0">
                <a:latin typeface="Candara" panose="020E0502030303020204" pitchFamily="34" charset="0"/>
              </a:rPr>
              <a:t>P3: Efektīva un kvalitatīva transporta sistēma un infrastruktūra reģiona ārējai un iekšējai sasniedzamībai; </a:t>
            </a:r>
            <a:endParaRPr lang="lv-LV" dirty="0" smtClean="0">
              <a:latin typeface="Candara" panose="020E0502030303020204" pitchFamily="34" charset="0"/>
            </a:endParaRPr>
          </a:p>
          <a:p>
            <a:pPr marL="981075" lvl="1" indent="-307975" algn="just">
              <a:buFont typeface="Wingdings" panose="05000000000000000000" pitchFamily="2" charset="2"/>
              <a:buChar char="§"/>
            </a:pPr>
            <a:r>
              <a:rPr lang="lv-LV" dirty="0" smtClean="0">
                <a:latin typeface="Candara" panose="020E0502030303020204" pitchFamily="34" charset="0"/>
              </a:rPr>
              <a:t>P4</a:t>
            </a:r>
            <a:r>
              <a:rPr lang="lv-LV" dirty="0">
                <a:latin typeface="Candara" panose="020E0502030303020204" pitchFamily="34" charset="0"/>
              </a:rPr>
              <a:t>: Vides un dabas resursu ilgtspējīga apsaimniekošana un </a:t>
            </a:r>
            <a:r>
              <a:rPr lang="lv-LV" dirty="0" smtClean="0">
                <a:latin typeface="Candara" panose="020E0502030303020204" pitchFamily="34" charset="0"/>
              </a:rPr>
              <a:t>attīstība,</a:t>
            </a:r>
          </a:p>
          <a:p>
            <a:pPr marL="450850" indent="0" algn="just">
              <a:buNone/>
            </a:pPr>
            <a:r>
              <a:rPr lang="lv-LV" dirty="0" smtClean="0">
                <a:latin typeface="Candara" panose="020E0502030303020204" pitchFamily="34" charset="0"/>
              </a:rPr>
              <a:t>kā </a:t>
            </a:r>
            <a:r>
              <a:rPr lang="lv-LV" dirty="0">
                <a:latin typeface="Candara" panose="020E0502030303020204" pitchFamily="34" charset="0"/>
              </a:rPr>
              <a:t>arī saskaņā ar </a:t>
            </a:r>
            <a:r>
              <a:rPr lang="lv-LV" dirty="0" smtClean="0">
                <a:latin typeface="Candara" panose="020E0502030303020204" pitchFamily="34" charset="0"/>
              </a:rPr>
              <a:t>ZPR </a:t>
            </a:r>
            <a:r>
              <a:rPr lang="lv-LV" u="sng" dirty="0" smtClean="0">
                <a:latin typeface="Candara" panose="020E0502030303020204" pitchFamily="34" charset="0"/>
              </a:rPr>
              <a:t>Attīstības </a:t>
            </a:r>
            <a:r>
              <a:rPr lang="lv-LV" u="sng" dirty="0">
                <a:latin typeface="Candara" panose="020E0502030303020204" pitchFamily="34" charset="0"/>
              </a:rPr>
              <a:t>programmu 2015.–2020. </a:t>
            </a:r>
            <a:r>
              <a:rPr lang="lv-LV" u="sng" dirty="0" smtClean="0">
                <a:latin typeface="Candara" panose="020E0502030303020204" pitchFamily="34" charset="0"/>
              </a:rPr>
              <a:t>gadam</a:t>
            </a:r>
            <a:r>
              <a:rPr lang="lv-LV" dirty="0" smtClean="0">
                <a:latin typeface="Candara" panose="020E0502030303020204" pitchFamily="34" charset="0"/>
              </a:rPr>
              <a:t>.</a:t>
            </a:r>
            <a:endParaRPr lang="lv-LV" dirty="0">
              <a:latin typeface="Candara" panose="020E0502030303020204" pitchFamily="34" charset="0"/>
            </a:endParaRPr>
          </a:p>
          <a:p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5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7630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b="1" dirty="0">
                <a:latin typeface="Candara" panose="020E0502030303020204" pitchFamily="34" charset="0"/>
              </a:rPr>
              <a:t>Zemgales </a:t>
            </a:r>
            <a:r>
              <a:rPr lang="lv-LV" b="1" dirty="0" smtClean="0">
                <a:latin typeface="Candara" panose="020E0502030303020204" pitchFamily="34" charset="0"/>
              </a:rPr>
              <a:t>plānošanas </a:t>
            </a:r>
            <a:r>
              <a:rPr lang="lv-LV" b="1" dirty="0">
                <a:latin typeface="Candara" panose="020E0502030303020204" pitchFamily="34" charset="0"/>
              </a:rPr>
              <a:t>reģiona </a:t>
            </a:r>
            <a:br>
              <a:rPr lang="lv-LV" b="1" dirty="0">
                <a:latin typeface="Candara" panose="020E0502030303020204" pitchFamily="34" charset="0"/>
              </a:rPr>
            </a:br>
            <a:r>
              <a:rPr lang="lv-LV" b="1" dirty="0">
                <a:latin typeface="Candara" panose="020E0502030303020204" pitchFamily="34" charset="0"/>
              </a:rPr>
              <a:t>plānošanas dokumenti</a:t>
            </a:r>
            <a:endParaRPr lang="lv-LV" dirty="0">
              <a:latin typeface="Candara" panose="020E0502030303020204" pitchFamily="34" charset="0"/>
            </a:endParaRPr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>
                <a:solidFill>
                  <a:schemeClr val="tx1"/>
                </a:solidFill>
              </a:rPr>
              <a:t>6</a:t>
            </a:fld>
            <a:endParaRPr lang="lv-LV" dirty="0">
              <a:solidFill>
                <a:schemeClr val="tx1"/>
              </a:solidFill>
            </a:endParaRPr>
          </a:p>
        </p:txBody>
      </p:sp>
      <p:pic>
        <p:nvPicPr>
          <p:cNvPr id="7" name="Satura vietturis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047" y="2060905"/>
            <a:ext cx="9761905" cy="3038095"/>
          </a:xfrm>
        </p:spPr>
      </p:pic>
      <p:sp>
        <p:nvSpPr>
          <p:cNvPr id="3" name="Taisnstūris 2"/>
          <p:cNvSpPr/>
          <p:nvPr/>
        </p:nvSpPr>
        <p:spPr>
          <a:xfrm>
            <a:off x="55755" y="2652664"/>
            <a:ext cx="1159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b="1" dirty="0" smtClean="0">
                <a:latin typeface="Garamond" panose="02020404030301010803" pitchFamily="18" charset="0"/>
              </a:rPr>
              <a:t>&gt; 25 gadi </a:t>
            </a:r>
            <a:endParaRPr lang="lv-LV" dirty="0"/>
          </a:p>
        </p:txBody>
      </p:sp>
      <p:sp>
        <p:nvSpPr>
          <p:cNvPr id="6" name="Taisnstūris 5"/>
          <p:cNvSpPr/>
          <p:nvPr/>
        </p:nvSpPr>
        <p:spPr>
          <a:xfrm>
            <a:off x="55755" y="3281339"/>
            <a:ext cx="1050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b="1" dirty="0" smtClean="0">
                <a:latin typeface="Garamond" panose="02020404030301010803" pitchFamily="18" charset="0"/>
              </a:rPr>
              <a:t>&gt; 7 gadi </a:t>
            </a:r>
            <a:endParaRPr lang="lv-LV" dirty="0"/>
          </a:p>
        </p:txBody>
      </p:sp>
      <p:sp>
        <p:nvSpPr>
          <p:cNvPr id="8" name="Taisnstūris 7"/>
          <p:cNvSpPr/>
          <p:nvPr/>
        </p:nvSpPr>
        <p:spPr>
          <a:xfrm>
            <a:off x="78881" y="4249527"/>
            <a:ext cx="1050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b="1" dirty="0" smtClean="0">
                <a:latin typeface="Garamond" panose="02020404030301010803" pitchFamily="18" charset="0"/>
              </a:rPr>
              <a:t>&gt; 3 gadi 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84104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b="1" dirty="0" smtClean="0">
                <a:latin typeface="Candara" panose="020E0502030303020204" pitchFamily="34" charset="0"/>
              </a:rPr>
              <a:t>Zemgales plānošanas reģiona </a:t>
            </a:r>
            <a:br>
              <a:rPr lang="lv-LV" b="1" dirty="0" smtClean="0">
                <a:latin typeface="Candara" panose="020E0502030303020204" pitchFamily="34" charset="0"/>
              </a:rPr>
            </a:br>
            <a:r>
              <a:rPr lang="lv-LV" b="1" dirty="0" smtClean="0">
                <a:latin typeface="Candara" panose="020E0502030303020204" pitchFamily="34" charset="0"/>
              </a:rPr>
              <a:t>plānošanas dokumenti</a:t>
            </a:r>
            <a:endParaRPr lang="lv-LV" b="1" dirty="0">
              <a:latin typeface="Candara" panose="020E0502030303020204" pitchFamily="34" charset="0"/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1013012" y="1851256"/>
            <a:ext cx="10340788" cy="4325706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lv-LV" b="1" dirty="0">
                <a:latin typeface="Candara" panose="020E0502030303020204" pitchFamily="34" charset="0"/>
              </a:rPr>
              <a:t>I</a:t>
            </a:r>
            <a:r>
              <a:rPr lang="lv-LV" b="1" dirty="0" smtClean="0">
                <a:latin typeface="Candara" panose="020E0502030303020204" pitchFamily="34" charset="0"/>
              </a:rPr>
              <a:t>lgtspējīgas </a:t>
            </a:r>
            <a:r>
              <a:rPr lang="lv-LV" b="1" dirty="0">
                <a:latin typeface="Candara" panose="020E0502030303020204" pitchFamily="34" charset="0"/>
              </a:rPr>
              <a:t>attīstības </a:t>
            </a:r>
            <a:r>
              <a:rPr lang="lv-LV" b="1" dirty="0" smtClean="0">
                <a:latin typeface="Candara" panose="020E0502030303020204" pitchFamily="34" charset="0"/>
              </a:rPr>
              <a:t>stratēģija (2015.-2030.g.)</a:t>
            </a:r>
            <a:r>
              <a:rPr lang="lv-LV" dirty="0" smtClean="0">
                <a:latin typeface="Candara" panose="020E0502030303020204" pitchFamily="34" charset="0"/>
              </a:rPr>
              <a:t> </a:t>
            </a:r>
            <a:r>
              <a:rPr lang="lv-LV" dirty="0">
                <a:latin typeface="Candara" panose="020E0502030303020204" pitchFamily="34" charset="0"/>
              </a:rPr>
              <a:t>ir </a:t>
            </a:r>
            <a:r>
              <a:rPr lang="lv-LV" u="sng" dirty="0" smtClean="0">
                <a:latin typeface="Candara" panose="020E0502030303020204" pitchFamily="34" charset="0"/>
              </a:rPr>
              <a:t>ilgtermiņa</a:t>
            </a:r>
            <a:r>
              <a:rPr lang="lv-LV" dirty="0">
                <a:latin typeface="Candara" panose="020E0502030303020204" pitchFamily="34" charset="0"/>
              </a:rPr>
              <a:t> </a:t>
            </a:r>
            <a:r>
              <a:rPr lang="lv-LV" dirty="0" smtClean="0">
                <a:latin typeface="Candara" panose="020E0502030303020204" pitchFamily="34" charset="0"/>
              </a:rPr>
              <a:t>teritorijas </a:t>
            </a:r>
            <a:r>
              <a:rPr lang="lv-LV" dirty="0">
                <a:latin typeface="Candara" panose="020E0502030303020204" pitchFamily="34" charset="0"/>
              </a:rPr>
              <a:t>attīstības plānošanas dokuments, kurā nosaka plānošanas reģiona ilgtermiņa attīstības redzējumu, stratēģiskos mērķus, prioritātes un telpiskās attīstības perspektīvu </a:t>
            </a:r>
            <a:r>
              <a:rPr lang="lv-LV" dirty="0" err="1">
                <a:latin typeface="Candara" panose="020E0502030303020204" pitchFamily="34" charset="0"/>
              </a:rPr>
              <a:t>rakstveidā</a:t>
            </a:r>
            <a:r>
              <a:rPr lang="lv-LV" dirty="0">
                <a:latin typeface="Candara" panose="020E0502030303020204" pitchFamily="34" charset="0"/>
              </a:rPr>
              <a:t> un grafiskā veidā</a:t>
            </a:r>
            <a:r>
              <a:rPr lang="lv-LV" dirty="0" smtClean="0">
                <a:latin typeface="Candara" panose="020E0502030303020204" pitchFamily="34" charset="0"/>
              </a:rPr>
              <a:t>.</a:t>
            </a:r>
          </a:p>
          <a:p>
            <a:pPr marL="0" indent="0" algn="just">
              <a:buNone/>
            </a:pPr>
            <a:endParaRPr lang="lv-LV" sz="1000" dirty="0">
              <a:latin typeface="Candara" panose="020E0502030303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lv-LV" b="1" dirty="0">
                <a:latin typeface="Candara" panose="020E0502030303020204" pitchFamily="34" charset="0"/>
              </a:rPr>
              <a:t>A</a:t>
            </a:r>
            <a:r>
              <a:rPr lang="lv-LV" b="1" dirty="0" smtClean="0">
                <a:latin typeface="Candara" panose="020E0502030303020204" pitchFamily="34" charset="0"/>
              </a:rPr>
              <a:t>ttīstības programma (2015.-2020.g.)</a:t>
            </a:r>
            <a:r>
              <a:rPr lang="lv-LV" dirty="0" smtClean="0">
                <a:latin typeface="Candara" panose="020E0502030303020204" pitchFamily="34" charset="0"/>
              </a:rPr>
              <a:t> </a:t>
            </a:r>
            <a:r>
              <a:rPr lang="lv-LV" dirty="0">
                <a:latin typeface="Candara" panose="020E0502030303020204" pitchFamily="34" charset="0"/>
              </a:rPr>
              <a:t>ir ilgtspējīgas attīstības stratēģijas īstenošanas dokuments un nosaka </a:t>
            </a:r>
            <a:r>
              <a:rPr lang="lv-LV" u="sng" dirty="0">
                <a:latin typeface="Candara" panose="020E0502030303020204" pitchFamily="34" charset="0"/>
              </a:rPr>
              <a:t>vidēja </a:t>
            </a:r>
            <a:r>
              <a:rPr lang="lv-LV" u="sng" dirty="0" smtClean="0">
                <a:latin typeface="Candara" panose="020E0502030303020204" pitchFamily="34" charset="0"/>
              </a:rPr>
              <a:t>termiņa</a:t>
            </a:r>
            <a:r>
              <a:rPr lang="lv-LV" dirty="0">
                <a:latin typeface="Candara" panose="020E0502030303020204" pitchFamily="34" charset="0"/>
              </a:rPr>
              <a:t> </a:t>
            </a:r>
            <a:r>
              <a:rPr lang="lv-LV" dirty="0" smtClean="0">
                <a:latin typeface="Candara" panose="020E0502030303020204" pitchFamily="34" charset="0"/>
              </a:rPr>
              <a:t>prioritātes</a:t>
            </a:r>
            <a:r>
              <a:rPr lang="lv-LV" dirty="0">
                <a:latin typeface="Candara" panose="020E0502030303020204" pitchFamily="34" charset="0"/>
              </a:rPr>
              <a:t>, to īstenošanai paredzēto pasākumu kopumu un attīstības programmas īstenošanas uzraudzības kārtību. </a:t>
            </a:r>
          </a:p>
          <a:p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>
                <a:solidFill>
                  <a:schemeClr val="tx1"/>
                </a:solidFill>
              </a:rPr>
              <a:t>7</a:t>
            </a:fld>
            <a:endParaRPr lang="lv-LV" dirty="0">
              <a:solidFill>
                <a:schemeClr val="tx1"/>
              </a:solidFill>
            </a:endParaRPr>
          </a:p>
        </p:txBody>
      </p:sp>
      <p:pic>
        <p:nvPicPr>
          <p:cNvPr id="5" name="Attēls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505" y="525693"/>
            <a:ext cx="1419495" cy="1063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5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47299" y="406817"/>
            <a:ext cx="10515600" cy="914400"/>
          </a:xfrm>
        </p:spPr>
        <p:txBody>
          <a:bodyPr/>
          <a:lstStyle/>
          <a:p>
            <a:pPr algn="ctr"/>
            <a:r>
              <a:rPr lang="lv-LV" b="1" dirty="0" smtClean="0">
                <a:latin typeface="Candara" panose="020E0502030303020204" pitchFamily="34" charset="0"/>
              </a:rPr>
              <a:t>ERP Zaļā transporta sadaļa</a:t>
            </a:r>
            <a:endParaRPr lang="lv-LV" b="1" dirty="0">
              <a:latin typeface="Candara" panose="020E0502030303020204" pitchFamily="34" charset="0"/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442913" y="1443038"/>
            <a:ext cx="10910887" cy="4733926"/>
          </a:xfrm>
        </p:spPr>
        <p:txBody>
          <a:bodyPr/>
          <a:lstStyle/>
          <a:p>
            <a:pPr marL="622300" indent="-585788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lv-LV" b="1" dirty="0">
                <a:latin typeface="Candara" panose="020E0502030303020204" pitchFamily="34" charset="0"/>
              </a:rPr>
              <a:t>M</a:t>
            </a:r>
            <a:r>
              <a:rPr lang="lv-LV" b="1" dirty="0" smtClean="0">
                <a:latin typeface="Candara" panose="020E0502030303020204" pitchFamily="34" charset="0"/>
              </a:rPr>
              <a:t>ērķis</a:t>
            </a:r>
            <a:r>
              <a:rPr lang="lv-LV" dirty="0" smtClean="0">
                <a:latin typeface="Candara" panose="020E0502030303020204" pitchFamily="34" charset="0"/>
              </a:rPr>
              <a:t> </a:t>
            </a:r>
            <a:r>
              <a:rPr lang="lv-LV" dirty="0">
                <a:latin typeface="Candara" panose="020E0502030303020204" pitchFamily="34" charset="0"/>
              </a:rPr>
              <a:t>ir veicināt </a:t>
            </a:r>
            <a:r>
              <a:rPr lang="lv-LV" dirty="0" err="1" smtClean="0">
                <a:latin typeface="Candara" panose="020E0502030303020204" pitchFamily="34" charset="0"/>
              </a:rPr>
              <a:t>atja</a:t>
            </a:r>
            <a:r>
              <a:rPr lang="en-US" dirty="0" smtClean="0">
                <a:latin typeface="Candara" panose="020E0502030303020204" pitchFamily="34" charset="0"/>
              </a:rPr>
              <a:t>u</a:t>
            </a:r>
            <a:r>
              <a:rPr lang="lv-LV" dirty="0" err="1" smtClean="0">
                <a:latin typeface="Candara" panose="020E0502030303020204" pitchFamily="34" charset="0"/>
              </a:rPr>
              <a:t>nojamās</a:t>
            </a:r>
            <a:r>
              <a:rPr lang="lv-LV" dirty="0" smtClean="0">
                <a:latin typeface="Candara" panose="020E0502030303020204" pitchFamily="34" charset="0"/>
              </a:rPr>
              <a:t> </a:t>
            </a:r>
            <a:r>
              <a:rPr lang="lv-LV" dirty="0">
                <a:latin typeface="Candara" panose="020E0502030303020204" pitchFamily="34" charset="0"/>
              </a:rPr>
              <a:t>enerģijas izmantošanas pieaugumu transportā </a:t>
            </a:r>
            <a:r>
              <a:rPr lang="lv-LV" dirty="0" smtClean="0">
                <a:latin typeface="Candara" panose="020E0502030303020204" pitchFamily="34" charset="0"/>
              </a:rPr>
              <a:t>reģionā.</a:t>
            </a:r>
          </a:p>
          <a:p>
            <a:pPr marL="622300" indent="-585788">
              <a:buFont typeface="Wingdings" panose="05000000000000000000" pitchFamily="2" charset="2"/>
              <a:buChar char="v"/>
            </a:pPr>
            <a:r>
              <a:rPr lang="lv-LV" dirty="0" smtClean="0">
                <a:latin typeface="Candara" panose="020E0502030303020204" pitchFamily="34" charset="0"/>
              </a:rPr>
              <a:t>Sadaļas saturs:</a:t>
            </a:r>
          </a:p>
          <a:p>
            <a:pPr marL="1536700" lvl="2" indent="-585788">
              <a:buFont typeface="+mj-lt"/>
              <a:buAutoNum type="arabicPeriod"/>
            </a:pPr>
            <a:r>
              <a:rPr lang="lv-LV" sz="2400" dirty="0" smtClean="0">
                <a:latin typeface="Candara" panose="020E0502030303020204" pitchFamily="34" charset="0"/>
              </a:rPr>
              <a:t>Esošā situācija</a:t>
            </a:r>
          </a:p>
          <a:p>
            <a:pPr marL="1536700" lvl="2" indent="-585788">
              <a:buFont typeface="+mj-lt"/>
              <a:buAutoNum type="arabicPeriod"/>
            </a:pPr>
            <a:r>
              <a:rPr lang="lv-LV" sz="2400" dirty="0" smtClean="0">
                <a:latin typeface="Candara" panose="020E0502030303020204" pitchFamily="34" charset="0"/>
              </a:rPr>
              <a:t>Vīzija: </a:t>
            </a:r>
            <a:r>
              <a:rPr lang="lv-LV" sz="2400" dirty="0">
                <a:latin typeface="Candara" panose="020E0502030303020204" pitchFamily="34" charset="0"/>
              </a:rPr>
              <a:t>Reģiona redzējums attiecībā uz ilgtspējīgu enerģiju saistībā ar citiem reģionāliem izaicinājumiem un </a:t>
            </a:r>
            <a:r>
              <a:rPr lang="lv-LV" sz="2400" dirty="0" smtClean="0">
                <a:latin typeface="Candara" panose="020E0502030303020204" pitchFamily="34" charset="0"/>
              </a:rPr>
              <a:t>ambīcijām</a:t>
            </a:r>
          </a:p>
          <a:p>
            <a:pPr marL="1536700" lvl="2" indent="-585788">
              <a:buFont typeface="+mj-lt"/>
              <a:buAutoNum type="arabicPeriod"/>
            </a:pPr>
            <a:r>
              <a:rPr lang="lv-LV" sz="2400" dirty="0">
                <a:latin typeface="Candara" panose="020E0502030303020204" pitchFamily="34" charset="0"/>
              </a:rPr>
              <a:t>Stratēģija izvirzītā mērķa </a:t>
            </a:r>
            <a:r>
              <a:rPr lang="lv-LV" sz="2400" dirty="0" smtClean="0">
                <a:latin typeface="Candara" panose="020E0502030303020204" pitchFamily="34" charset="0"/>
              </a:rPr>
              <a:t>sasniegšanai</a:t>
            </a:r>
          </a:p>
          <a:p>
            <a:pPr marL="1536700" lvl="2" indent="-585788">
              <a:buFont typeface="+mj-lt"/>
              <a:buAutoNum type="arabicPeriod"/>
            </a:pPr>
            <a:r>
              <a:rPr lang="lv-LV" sz="2400" dirty="0" smtClean="0">
                <a:latin typeface="Candara" panose="020E0502030303020204" pitchFamily="34" charset="0"/>
              </a:rPr>
              <a:t>Mērķa un rīcību ietekme</a:t>
            </a:r>
          </a:p>
          <a:p>
            <a:pPr marL="1536700" lvl="2" indent="-585788">
              <a:buFont typeface="+mj-lt"/>
              <a:buAutoNum type="arabicPeriod"/>
            </a:pPr>
            <a:r>
              <a:rPr lang="lv-LV" sz="2400" dirty="0" smtClean="0">
                <a:latin typeface="Candara" panose="020E0502030303020204" pitchFamily="34" charset="0"/>
              </a:rPr>
              <a:t>Monitorings un izvērtēšana</a:t>
            </a:r>
          </a:p>
          <a:p>
            <a:endParaRPr lang="lv-LV" dirty="0">
              <a:latin typeface="Candara" panose="020E0502030303020204" pitchFamily="34" charset="0"/>
            </a:endParaRPr>
          </a:p>
          <a:p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8</a:t>
            </a:fld>
            <a:endParaRPr lang="lv-LV"/>
          </a:p>
        </p:txBody>
      </p:sp>
      <p:pic>
        <p:nvPicPr>
          <p:cNvPr id="5" name="Attēls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749" y="4281584"/>
            <a:ext cx="5734251" cy="2576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37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1274929" y="2047164"/>
            <a:ext cx="9752462" cy="4198038"/>
          </a:xfrm>
        </p:spPr>
        <p:txBody>
          <a:bodyPr/>
          <a:lstStyle/>
          <a:p>
            <a:pPr marL="0" indent="0">
              <a:buNone/>
            </a:pPr>
            <a:r>
              <a:rPr lang="lv-LV" dirty="0" smtClean="0">
                <a:latin typeface="Candara" panose="020E0502030303020204" pitchFamily="34" charset="0"/>
              </a:rPr>
              <a:t>Mērķis transporta sektorā:</a:t>
            </a:r>
          </a:p>
          <a:p>
            <a:pPr marL="0" indent="0">
              <a:buNone/>
            </a:pPr>
            <a:endParaRPr lang="lv-LV" sz="800" dirty="0" smtClean="0">
              <a:latin typeface="Candara" panose="020E0502030303020204" pitchFamily="34" charset="0"/>
            </a:endParaRPr>
          </a:p>
          <a:p>
            <a:pPr marL="0" indent="0" algn="ctr">
              <a:buNone/>
            </a:pPr>
            <a:r>
              <a:rPr lang="lv-LV" b="1" dirty="0" smtClean="0">
                <a:solidFill>
                  <a:srgbClr val="D60093"/>
                </a:solidFill>
                <a:latin typeface="Candara" panose="020E0502030303020204" pitchFamily="34" charset="0"/>
              </a:rPr>
              <a:t>Līdz 2025.gadam sasniegt 12% atjaunojamo energoresursu (AER) daļu no kopējās patērētās enerģijas transporta sektorā, tai skaitā trīskāršot elektromobiļu (ELT) skaitu.</a:t>
            </a:r>
          </a:p>
          <a:p>
            <a:pPr marL="0" indent="0">
              <a:buNone/>
            </a:pPr>
            <a:endParaRPr lang="lv-LV" sz="800" dirty="0" smtClean="0">
              <a:latin typeface="Candara" panose="020E0502030303020204" pitchFamily="34" charset="0"/>
            </a:endParaRPr>
          </a:p>
          <a:p>
            <a:pPr marL="3411538" indent="0">
              <a:buNone/>
            </a:pPr>
            <a:r>
              <a:rPr lang="lv-LV" dirty="0" smtClean="0">
                <a:latin typeface="Candara" panose="020E0502030303020204" pitchFamily="34" charset="0"/>
              </a:rPr>
              <a:t>0.75% </a:t>
            </a:r>
            <a:r>
              <a:rPr lang="lv-LV" dirty="0" smtClean="0">
                <a:latin typeface="Candara" panose="020E0502030303020204" pitchFamily="34" charset="0"/>
                <a:sym typeface="Wingdings" panose="05000000000000000000" pitchFamily="2" charset="2"/>
              </a:rPr>
              <a:t>  12%</a:t>
            </a:r>
          </a:p>
          <a:p>
            <a:pPr marL="3411538" indent="0">
              <a:buNone/>
            </a:pPr>
            <a:r>
              <a:rPr lang="lv-LV" dirty="0" smtClean="0">
                <a:latin typeface="Candara" panose="020E0502030303020204" pitchFamily="34" charset="0"/>
                <a:sym typeface="Wingdings" panose="05000000000000000000" pitchFamily="2" charset="2"/>
              </a:rPr>
              <a:t>927.5 </a:t>
            </a:r>
            <a:r>
              <a:rPr lang="lv-LV" dirty="0" err="1" smtClean="0">
                <a:latin typeface="Candara" panose="020E0502030303020204" pitchFamily="34" charset="0"/>
                <a:sym typeface="Wingdings" panose="05000000000000000000" pitchFamily="2" charset="2"/>
              </a:rPr>
              <a:t>toe</a:t>
            </a:r>
            <a:r>
              <a:rPr lang="lv-LV" dirty="0" smtClean="0">
                <a:latin typeface="Candara" panose="020E0502030303020204" pitchFamily="34" charset="0"/>
                <a:sym typeface="Wingdings" panose="05000000000000000000" pitchFamily="2" charset="2"/>
              </a:rPr>
              <a:t>   14 700 </a:t>
            </a:r>
            <a:r>
              <a:rPr lang="lv-LV" dirty="0" err="1" smtClean="0">
                <a:latin typeface="Candara" panose="020E0502030303020204" pitchFamily="34" charset="0"/>
                <a:sym typeface="Wingdings" panose="05000000000000000000" pitchFamily="2" charset="2"/>
              </a:rPr>
              <a:t>toe</a:t>
            </a:r>
            <a:r>
              <a:rPr lang="lv-LV" dirty="0" smtClean="0">
                <a:latin typeface="Candara" panose="020E0502030303020204" pitchFamily="34" charset="0"/>
                <a:sym typeface="Wingdings" panose="05000000000000000000" pitchFamily="2" charset="2"/>
              </a:rPr>
              <a:t> </a:t>
            </a:r>
          </a:p>
          <a:p>
            <a:pPr marL="3411538" indent="0">
              <a:buNone/>
            </a:pPr>
            <a:r>
              <a:rPr lang="lv-LV" dirty="0" smtClean="0">
                <a:latin typeface="Candara" panose="020E0502030303020204" pitchFamily="34" charset="0"/>
                <a:sym typeface="Wingdings" panose="05000000000000000000" pitchFamily="2" charset="2"/>
              </a:rPr>
              <a:t>12    36</a:t>
            </a:r>
            <a:endParaRPr lang="lv-LV" dirty="0">
              <a:latin typeface="Candara" panose="020E0502030303020204" pitchFamily="34" charset="0"/>
            </a:endParaRPr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9</a:t>
            </a:fld>
            <a:endParaRPr lang="lv-LV"/>
          </a:p>
        </p:txBody>
      </p:sp>
      <p:sp>
        <p:nvSpPr>
          <p:cNvPr id="8" name="Virsraksts 1"/>
          <p:cNvSpPr>
            <a:spLocks noGrp="1"/>
          </p:cNvSpPr>
          <p:nvPr>
            <p:ph type="title"/>
          </p:nvPr>
        </p:nvSpPr>
        <p:spPr>
          <a:xfrm>
            <a:off x="847299" y="406817"/>
            <a:ext cx="10515600" cy="914400"/>
          </a:xfrm>
        </p:spPr>
        <p:txBody>
          <a:bodyPr/>
          <a:lstStyle/>
          <a:p>
            <a:pPr algn="ctr"/>
            <a:r>
              <a:rPr lang="lv-LV" b="1" dirty="0" smtClean="0">
                <a:latin typeface="Candara" panose="020E0502030303020204" pitchFamily="34" charset="0"/>
              </a:rPr>
              <a:t>ERP Zaļā transporta sadaļa</a:t>
            </a:r>
            <a:endParaRPr lang="lv-LV" b="1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39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dizai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dizai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3863</TotalTime>
  <Words>1833</Words>
  <Application>Microsoft Office PowerPoint</Application>
  <PresentationFormat>Platekrāna</PresentationFormat>
  <Paragraphs>263</Paragraphs>
  <Slides>27</Slides>
  <Notes>6</Notes>
  <HiddenSlides>0</HiddenSlides>
  <MMClips>0</MMClips>
  <ScaleCrop>false</ScaleCrop>
  <HeadingPairs>
    <vt:vector size="6" baseType="variant">
      <vt:variant>
        <vt:lpstr>Lietotie fonti</vt:lpstr>
      </vt:variant>
      <vt:variant>
        <vt:i4>8</vt:i4>
      </vt:variant>
      <vt:variant>
        <vt:lpstr>Dizains</vt:lpstr>
      </vt:variant>
      <vt:variant>
        <vt:i4>1</vt:i4>
      </vt:variant>
      <vt:variant>
        <vt:lpstr>Slaidu virsraksti</vt:lpstr>
      </vt:variant>
      <vt:variant>
        <vt:i4>27</vt:i4>
      </vt:variant>
    </vt:vector>
  </HeadingPairs>
  <TitlesOfParts>
    <vt:vector size="36" baseType="lpstr">
      <vt:lpstr>Arial</vt:lpstr>
      <vt:lpstr>Calibri</vt:lpstr>
      <vt:lpstr>Calibri Light</vt:lpstr>
      <vt:lpstr>Candara</vt:lpstr>
      <vt:lpstr>Garamond</vt:lpstr>
      <vt:lpstr>Oswald Regular</vt:lpstr>
      <vt:lpstr>Times New Roman</vt:lpstr>
      <vt:lpstr>Wingdings</vt:lpstr>
      <vt:lpstr>Office dizains</vt:lpstr>
      <vt:lpstr>PowerPoint prezentācija</vt:lpstr>
      <vt:lpstr>Reģiona Enerģētikas rīcības plāna (ERP)  2018.-2025.gadam izstrāde</vt:lpstr>
      <vt:lpstr>PowerPoint prezentācija</vt:lpstr>
      <vt:lpstr>PowerPoint prezentācija</vt:lpstr>
      <vt:lpstr>ERP Zaļā transporta sadaļa</vt:lpstr>
      <vt:lpstr>Zemgales plānošanas reģiona  plānošanas dokumenti</vt:lpstr>
      <vt:lpstr>Zemgales plānošanas reģiona  plānošanas dokumenti</vt:lpstr>
      <vt:lpstr>ERP Zaļā transporta sadaļa</vt:lpstr>
      <vt:lpstr>ERP Zaļā transporta sadaļa</vt:lpstr>
      <vt:lpstr>1. Esošā situācija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2. Vīzija</vt:lpstr>
      <vt:lpstr>3. Stratēģija mērķa sasniegšanai</vt:lpstr>
      <vt:lpstr>Reģions 2025.gadā</vt:lpstr>
      <vt:lpstr>PowerPoint prezentācija</vt:lpstr>
      <vt:lpstr>PowerPoint prezentācija</vt:lpstr>
      <vt:lpstr>Elektromobiļu skaita trīskāršošana</vt:lpstr>
      <vt:lpstr>Tuvākās plānotās aktivitātes (26)</vt:lpstr>
      <vt:lpstr>Tuvākās plānotās aktivitātes (26)</vt:lpstr>
      <vt:lpstr>4. Mērķa un rīcību ietekme</vt:lpstr>
      <vt:lpstr>5. Monitorings un izvērtēšana</vt:lpstr>
      <vt:lpstr> </vt:lpstr>
      <vt:lpstr>PowerPoint prezentācija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Zemgales Plānošanas reģions</dc:title>
  <dc:creator>AigarsIevins</dc:creator>
  <cp:lastModifiedBy>Evija Erkske</cp:lastModifiedBy>
  <cp:revision>196</cp:revision>
  <cp:lastPrinted>2018-06-11T05:42:59Z</cp:lastPrinted>
  <dcterms:created xsi:type="dcterms:W3CDTF">2015-05-26T07:24:58Z</dcterms:created>
  <dcterms:modified xsi:type="dcterms:W3CDTF">2018-06-13T05:41:44Z</dcterms:modified>
</cp:coreProperties>
</file>