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2" r:id="rId3"/>
  </p:sldMasterIdLst>
  <p:notesMasterIdLst>
    <p:notesMasterId r:id="rId22"/>
  </p:notesMasterIdLst>
  <p:sldIdLst>
    <p:sldId id="257" r:id="rId4"/>
    <p:sldId id="259" r:id="rId5"/>
    <p:sldId id="263" r:id="rId6"/>
    <p:sldId id="258"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60" r:id="rId21"/>
  </p:sldIdLst>
  <p:sldSz cx="9144000" cy="6858000" type="screen4x3"/>
  <p:notesSz cx="6761163" cy="9942513"/>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9206" autoAdjust="0"/>
    <p:restoredTop sz="86400" autoAdjust="0"/>
  </p:normalViewPr>
  <p:slideViewPr>
    <p:cSldViewPr>
      <p:cViewPr varScale="1">
        <p:scale>
          <a:sx n="101" d="100"/>
          <a:sy n="101" d="100"/>
        </p:scale>
        <p:origin x="-191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29761" y="0"/>
            <a:ext cx="2929837" cy="497126"/>
          </a:xfrm>
          <a:prstGeom prst="rect">
            <a:avLst/>
          </a:prstGeom>
        </p:spPr>
        <p:txBody>
          <a:bodyPr vert="horz" lIns="91440" tIns="45720" rIns="91440" bIns="45720" rtlCol="0"/>
          <a:lstStyle>
            <a:lvl1pPr algn="r">
              <a:defRPr sz="1200"/>
            </a:lvl1pPr>
          </a:lstStyle>
          <a:p>
            <a:fld id="{4B51461C-5380-4412-82B1-4E6DFD694E64}" type="datetimeFigureOut">
              <a:rPr lang="lv-LV" smtClean="0"/>
              <a:t>07.06.2018.</a:t>
            </a:fld>
            <a:endParaRPr lang="lv-LV"/>
          </a:p>
        </p:txBody>
      </p:sp>
      <p:sp>
        <p:nvSpPr>
          <p:cNvPr id="4" name="Slide Image Placeholder 3"/>
          <p:cNvSpPr>
            <a:spLocks noGrp="1" noRot="1" noChangeAspect="1"/>
          </p:cNvSpPr>
          <p:nvPr>
            <p:ph type="sldImg" idx="2"/>
          </p:nvPr>
        </p:nvSpPr>
        <p:spPr>
          <a:xfrm>
            <a:off x="896938" y="746125"/>
            <a:ext cx="4967287" cy="372745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76117" y="4722694"/>
            <a:ext cx="5408930" cy="44741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6" name="Footer Placeholder 5"/>
          <p:cNvSpPr>
            <a:spLocks noGrp="1"/>
          </p:cNvSpPr>
          <p:nvPr>
            <p:ph type="ftr" sz="quarter" idx="4"/>
          </p:nvPr>
        </p:nvSpPr>
        <p:spPr>
          <a:xfrm>
            <a:off x="0" y="9443662"/>
            <a:ext cx="2929837" cy="497126"/>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29761" y="9443662"/>
            <a:ext cx="2929837" cy="497126"/>
          </a:xfrm>
          <a:prstGeom prst="rect">
            <a:avLst/>
          </a:prstGeom>
        </p:spPr>
        <p:txBody>
          <a:bodyPr vert="horz" lIns="91440" tIns="45720" rIns="91440" bIns="45720" rtlCol="0" anchor="b"/>
          <a:lstStyle>
            <a:lvl1pPr algn="r">
              <a:defRPr sz="1200"/>
            </a:lvl1pPr>
          </a:lstStyle>
          <a:p>
            <a:fld id="{F9370A9D-3FF5-46C5-B285-098F23DD63F8}" type="slidenum">
              <a:rPr lang="lv-LV" smtClean="0"/>
              <a:t>‹#›</a:t>
            </a:fld>
            <a:endParaRPr lang="lv-LV"/>
          </a:p>
        </p:txBody>
      </p:sp>
    </p:spTree>
    <p:extLst>
      <p:ext uri="{BB962C8B-B14F-4D97-AF65-F5344CB8AC3E}">
        <p14:creationId xmlns:p14="http://schemas.microsoft.com/office/powerpoint/2010/main" val="3389868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1</a:t>
            </a:fld>
            <a:endParaRPr lang="lv-LV"/>
          </a:p>
        </p:txBody>
      </p:sp>
    </p:spTree>
    <p:extLst>
      <p:ext uri="{BB962C8B-B14F-4D97-AF65-F5344CB8AC3E}">
        <p14:creationId xmlns:p14="http://schemas.microsoft.com/office/powerpoint/2010/main" val="2356340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10</a:t>
            </a:fld>
            <a:endParaRPr lang="lv-LV"/>
          </a:p>
        </p:txBody>
      </p:sp>
    </p:spTree>
    <p:extLst>
      <p:ext uri="{BB962C8B-B14F-4D97-AF65-F5344CB8AC3E}">
        <p14:creationId xmlns:p14="http://schemas.microsoft.com/office/powerpoint/2010/main" val="704534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11</a:t>
            </a:fld>
            <a:endParaRPr lang="lv-LV"/>
          </a:p>
        </p:txBody>
      </p:sp>
    </p:spTree>
    <p:extLst>
      <p:ext uri="{BB962C8B-B14F-4D97-AF65-F5344CB8AC3E}">
        <p14:creationId xmlns:p14="http://schemas.microsoft.com/office/powerpoint/2010/main" val="4113290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12</a:t>
            </a:fld>
            <a:endParaRPr lang="lv-LV"/>
          </a:p>
        </p:txBody>
      </p:sp>
    </p:spTree>
    <p:extLst>
      <p:ext uri="{BB962C8B-B14F-4D97-AF65-F5344CB8AC3E}">
        <p14:creationId xmlns:p14="http://schemas.microsoft.com/office/powerpoint/2010/main" val="2553526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18</a:t>
            </a:fld>
            <a:endParaRPr lang="lv-LV"/>
          </a:p>
        </p:txBody>
      </p:sp>
    </p:spTree>
    <p:extLst>
      <p:ext uri="{BB962C8B-B14F-4D97-AF65-F5344CB8AC3E}">
        <p14:creationId xmlns:p14="http://schemas.microsoft.com/office/powerpoint/2010/main" val="2556660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Mazliet par </a:t>
            </a:r>
            <a:r>
              <a:rPr lang="lv-LV" dirty="0" err="1" smtClean="0"/>
              <a:t>vērturi</a:t>
            </a:r>
            <a:endParaRPr lang="lv-LV" dirty="0" smtClean="0"/>
          </a:p>
          <a:p>
            <a:endParaRPr lang="lv-LV" dirty="0" smtClean="0"/>
          </a:p>
          <a:p>
            <a:r>
              <a:rPr lang="lv-LV" dirty="0" smtClean="0"/>
              <a:t>2017.gadā</a:t>
            </a:r>
            <a:r>
              <a:rPr lang="lv-LV" baseline="0" dirty="0" smtClean="0"/>
              <a:t> starpposma izvērtējums gan NAP, gan TAP</a:t>
            </a:r>
            <a:endParaRPr lang="lv-LV" dirty="0"/>
          </a:p>
        </p:txBody>
      </p:sp>
      <p:sp>
        <p:nvSpPr>
          <p:cNvPr id="4" name="Slide Number Placeholder 3"/>
          <p:cNvSpPr>
            <a:spLocks noGrp="1"/>
          </p:cNvSpPr>
          <p:nvPr>
            <p:ph type="sldNum" sz="quarter" idx="10"/>
          </p:nvPr>
        </p:nvSpPr>
        <p:spPr/>
        <p:txBody>
          <a:bodyPr/>
          <a:lstStyle/>
          <a:p>
            <a:pPr>
              <a:defRPr/>
            </a:pPr>
            <a:fld id="{77D2C509-38C2-4F37-ABFD-01E91E640D17}" type="slidenum">
              <a:rPr lang="lv-LV" altLang="lv-LV" smtClean="0"/>
              <a:pPr>
                <a:defRPr/>
              </a:pPr>
              <a:t>2</a:t>
            </a:fld>
            <a:endParaRPr lang="lv-LV" altLang="lv-LV"/>
          </a:p>
        </p:txBody>
      </p:sp>
    </p:spTree>
    <p:extLst>
      <p:ext uri="{BB962C8B-B14F-4D97-AF65-F5344CB8AC3E}">
        <p14:creationId xmlns:p14="http://schemas.microsoft.com/office/powerpoint/2010/main" val="2256026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TAP2021+ jāņem vērā starpposma izvērtējumā iekļautais, bet ne tikai – tāpēc arī runājam ar iesaistītajām institūcijām</a:t>
            </a:r>
            <a:endParaRPr lang="lv-LV" dirty="0"/>
          </a:p>
        </p:txBody>
      </p:sp>
      <p:sp>
        <p:nvSpPr>
          <p:cNvPr id="4" name="Slide Number Placeholder 3"/>
          <p:cNvSpPr>
            <a:spLocks noGrp="1"/>
          </p:cNvSpPr>
          <p:nvPr>
            <p:ph type="sldNum" sz="quarter" idx="10"/>
          </p:nvPr>
        </p:nvSpPr>
        <p:spPr/>
        <p:txBody>
          <a:bodyPr/>
          <a:lstStyle/>
          <a:p>
            <a:pPr>
              <a:defRPr/>
            </a:pPr>
            <a:fld id="{77D2C509-38C2-4F37-ABFD-01E91E640D17}" type="slidenum">
              <a:rPr lang="lv-LV" altLang="lv-LV">
                <a:solidFill>
                  <a:prstClr val="black"/>
                </a:solidFill>
              </a:rPr>
              <a:pPr>
                <a:defRPr/>
              </a:pPr>
              <a:t>3</a:t>
            </a:fld>
            <a:endParaRPr lang="lv-LV" altLang="lv-LV">
              <a:solidFill>
                <a:prstClr val="black"/>
              </a:solidFill>
            </a:endParaRPr>
          </a:p>
        </p:txBody>
      </p:sp>
    </p:spTree>
    <p:extLst>
      <p:ext uri="{BB962C8B-B14F-4D97-AF65-F5344CB8AC3E}">
        <p14:creationId xmlns:p14="http://schemas.microsoft.com/office/powerpoint/2010/main" val="3594348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Politikas plānošanas dokumenti nosaka politiku vienas vai vairāku jomu attīstības veicināšanai. Tie ir pamatnostādnes,</a:t>
            </a:r>
            <a:r>
              <a:rPr lang="lv-LV" baseline="0" dirty="0" smtClean="0"/>
              <a:t> plāns un konceptuālais ziņojums.</a:t>
            </a:r>
          </a:p>
          <a:p>
            <a:r>
              <a:rPr lang="lv-LV" baseline="0" dirty="0" smtClean="0"/>
              <a:t>Teritorijas attīstības plānošanas dokumenti nosaka attiecīgās teritorijas attīstības prioritātes un telpiskās attīstības perspektīvu, kā arī prioritāšu īstenošanai nepieciešamo pasākumu kopumu.</a:t>
            </a:r>
          </a:p>
          <a:p>
            <a:endParaRPr lang="lv-LV" baseline="0" dirty="0" smtClean="0"/>
          </a:p>
        </p:txBody>
      </p:sp>
      <p:sp>
        <p:nvSpPr>
          <p:cNvPr id="4" name="Slide Number Placeholder 3"/>
          <p:cNvSpPr>
            <a:spLocks noGrp="1"/>
          </p:cNvSpPr>
          <p:nvPr>
            <p:ph type="sldNum" sz="quarter" idx="10"/>
          </p:nvPr>
        </p:nvSpPr>
        <p:spPr/>
        <p:txBody>
          <a:bodyPr/>
          <a:lstStyle/>
          <a:p>
            <a:pPr>
              <a:defRPr/>
            </a:pPr>
            <a:fld id="{5D8D0B89-D47F-4E1A-8F0A-D71C98B144B9}" type="slidenum">
              <a:rPr lang="lv-LV" altLang="lv-LV" smtClean="0">
                <a:solidFill>
                  <a:prstClr val="black"/>
                </a:solidFill>
              </a:rPr>
              <a:pPr>
                <a:defRPr/>
              </a:pPr>
              <a:t>4</a:t>
            </a:fld>
            <a:endParaRPr lang="lv-LV" altLang="lv-LV">
              <a:solidFill>
                <a:prstClr val="black"/>
              </a:solidFill>
            </a:endParaRPr>
          </a:p>
        </p:txBody>
      </p:sp>
    </p:spTree>
    <p:extLst>
      <p:ext uri="{BB962C8B-B14F-4D97-AF65-F5344CB8AC3E}">
        <p14:creationId xmlns:p14="http://schemas.microsoft.com/office/powerpoint/2010/main" val="582797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Attīstības plānošanas sistēmas likums, pieņemts</a:t>
            </a:r>
            <a:r>
              <a:rPr lang="lv-LV" baseline="0" dirty="0" smtClean="0"/>
              <a:t> 08.05.2008.</a:t>
            </a:r>
          </a:p>
          <a:p>
            <a:r>
              <a:rPr lang="lv-LV" dirty="0" smtClean="0"/>
              <a:t>Ministru kabineta 2014.gada 2.decembra noteikumi Nr. 737 “Attīstības plānošanas dokumentu izstrādes un ietekmes izvērtēšanas noteikumi” </a:t>
            </a:r>
          </a:p>
          <a:p>
            <a:endParaRPr lang="lv-LV" dirty="0" smtClean="0"/>
          </a:p>
          <a:p>
            <a:r>
              <a:rPr lang="lv-LV" dirty="0" smtClean="0"/>
              <a:t>nozares (šajā gadījumā – transporta) attīstības pamatnostādnēs atbilstoši Ministru kabineta 2014.gada 2.decembra noteikumiem Nr. 737 “Attīstības plānošanas dokumentu izstrādes un ietekmes izvērtēšanas noteikumi” jāietver nozares (transporta) politikas mērķi, politikas teritoriālā perspektīva, politikas rezultāti (attiecībā uz sabiedrisko transportu, piemēram, tas varētu būt “laiks nokļūšanai novada centrā nepārsniedz x stundas” vai tml.) rīcības virzieni un uzdevumi (attiecībā uz sabiedrisko transportu, piemēram, “nodrošināt sabiedriskā transporta pakalpojumu pieejamību iedzīvotājiem”). </a:t>
            </a:r>
            <a:endParaRPr lang="lv-LV" dirty="0"/>
          </a:p>
        </p:txBody>
      </p:sp>
      <p:sp>
        <p:nvSpPr>
          <p:cNvPr id="4" name="Slide Number Placeholder 3"/>
          <p:cNvSpPr>
            <a:spLocks noGrp="1"/>
          </p:cNvSpPr>
          <p:nvPr>
            <p:ph type="sldNum" sz="quarter" idx="10"/>
          </p:nvPr>
        </p:nvSpPr>
        <p:spPr/>
        <p:txBody>
          <a:bodyPr/>
          <a:lstStyle/>
          <a:p>
            <a:fld id="{F9370A9D-3FF5-46C5-B285-098F23DD63F8}" type="slidenum">
              <a:rPr lang="lv-LV" smtClean="0"/>
              <a:t>5</a:t>
            </a:fld>
            <a:endParaRPr lang="lv-LV"/>
          </a:p>
        </p:txBody>
      </p:sp>
    </p:spTree>
    <p:extLst>
      <p:ext uri="{BB962C8B-B14F-4D97-AF65-F5344CB8AC3E}">
        <p14:creationId xmlns:p14="http://schemas.microsoft.com/office/powerpoint/2010/main" val="2075670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Par laika grafiku:</a:t>
            </a:r>
          </a:p>
          <a:p>
            <a:r>
              <a:rPr lang="lv-LV" dirty="0" smtClean="0"/>
              <a:t>Pēc</a:t>
            </a:r>
            <a:r>
              <a:rPr lang="lv-LV" baseline="0" dirty="0" smtClean="0"/>
              <a:t> aptauju saņemšanas apkoposim, analizēsim informāciju</a:t>
            </a:r>
          </a:p>
          <a:p>
            <a:r>
              <a:rPr lang="lv-LV" baseline="0" dirty="0" smtClean="0"/>
              <a:t>Apm. augustā veidosim darba grupu.</a:t>
            </a:r>
          </a:p>
          <a:p>
            <a:r>
              <a:rPr lang="lv-LV" baseline="0" dirty="0" smtClean="0"/>
              <a:t>Līdz 2018.gada beigām plānojam vienoties par TAP struktūru un izstrādāt projektu esošajai situācijai</a:t>
            </a:r>
          </a:p>
          <a:p>
            <a:r>
              <a:rPr lang="lv-LV" baseline="0" dirty="0" smtClean="0"/>
              <a:t>2019.gadā vajadzētu izstrādāt pamatnostādņu 1.redakciju un nodarboties ar SIVN.</a:t>
            </a:r>
          </a:p>
          <a:p>
            <a:r>
              <a:rPr lang="lv-LV" baseline="0" dirty="0" smtClean="0"/>
              <a:t>2020.gads pamatā saskaņošana, t.sk. ar NAP</a:t>
            </a:r>
            <a:endParaRPr lang="lv-LV" dirty="0"/>
          </a:p>
        </p:txBody>
      </p:sp>
      <p:sp>
        <p:nvSpPr>
          <p:cNvPr id="4" name="Slide Number Placeholder 3"/>
          <p:cNvSpPr>
            <a:spLocks noGrp="1"/>
          </p:cNvSpPr>
          <p:nvPr>
            <p:ph type="sldNum" sz="quarter" idx="10"/>
          </p:nvPr>
        </p:nvSpPr>
        <p:spPr/>
        <p:txBody>
          <a:bodyPr/>
          <a:lstStyle/>
          <a:p>
            <a:fld id="{F9370A9D-3FF5-46C5-B285-098F23DD63F8}" type="slidenum">
              <a:rPr lang="lv-LV" smtClean="0"/>
              <a:t>6</a:t>
            </a:fld>
            <a:endParaRPr lang="lv-LV"/>
          </a:p>
        </p:txBody>
      </p:sp>
    </p:spTree>
    <p:extLst>
      <p:ext uri="{BB962C8B-B14F-4D97-AF65-F5344CB8AC3E}">
        <p14:creationId xmlns:p14="http://schemas.microsoft.com/office/powerpoint/2010/main" val="2435882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7</a:t>
            </a:fld>
            <a:endParaRPr lang="lv-LV"/>
          </a:p>
        </p:txBody>
      </p:sp>
    </p:spTree>
    <p:extLst>
      <p:ext uri="{BB962C8B-B14F-4D97-AF65-F5344CB8AC3E}">
        <p14:creationId xmlns:p14="http://schemas.microsoft.com/office/powerpoint/2010/main" val="553936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v-LV" dirty="0" smtClean="0"/>
              <a:t>STRIA -</a:t>
            </a:r>
            <a:r>
              <a:rPr lang="lv-LV" dirty="0" err="1" smtClean="0"/>
              <a:t>Strategic</a:t>
            </a:r>
            <a:r>
              <a:rPr lang="lv-LV" dirty="0" smtClean="0"/>
              <a:t> </a:t>
            </a:r>
            <a:r>
              <a:rPr lang="lv-LV" dirty="0" err="1" smtClean="0"/>
              <a:t>Transport</a:t>
            </a:r>
            <a:r>
              <a:rPr lang="lv-LV" dirty="0" smtClean="0"/>
              <a:t> </a:t>
            </a:r>
            <a:r>
              <a:rPr lang="lv-LV" dirty="0" err="1" smtClean="0"/>
              <a:t>Research</a:t>
            </a:r>
            <a:r>
              <a:rPr lang="lv-LV" dirty="0" smtClean="0"/>
              <a:t> </a:t>
            </a:r>
            <a:r>
              <a:rPr lang="lv-LV" dirty="0" err="1" smtClean="0"/>
              <a:t>and</a:t>
            </a:r>
            <a:r>
              <a:rPr lang="lv-LV" dirty="0" smtClean="0"/>
              <a:t> </a:t>
            </a:r>
            <a:r>
              <a:rPr lang="lv-LV" dirty="0" err="1" smtClean="0"/>
              <a:t>Innovation</a:t>
            </a:r>
            <a:r>
              <a:rPr lang="lv-LV" dirty="0" smtClean="0"/>
              <a:t>  </a:t>
            </a:r>
            <a:r>
              <a:rPr lang="lv-LV" dirty="0" err="1" smtClean="0"/>
              <a:t>Agenda</a:t>
            </a:r>
            <a:endParaRPr lang="lv-LV" dirty="0" smtClean="0"/>
          </a:p>
          <a:p>
            <a:endParaRPr lang="lv-LV" dirty="0" smtClean="0"/>
          </a:p>
          <a:p>
            <a:pPr algn="just">
              <a:spcAft>
                <a:spcPts val="600"/>
              </a:spcAft>
            </a:pPr>
            <a:r>
              <a:rPr lang="lv-LV" sz="1200" b="1" dirty="0" smtClean="0">
                <a:effectLst/>
                <a:latin typeface="+mn-lt"/>
                <a:ea typeface="Calibri"/>
                <a:cs typeface="Times New Roman"/>
              </a:rPr>
              <a:t>STRIA mērķis</a:t>
            </a:r>
            <a:r>
              <a:rPr lang="lv-LV" sz="1200" dirty="0" smtClean="0">
                <a:effectLst/>
                <a:latin typeface="+mn-lt"/>
                <a:ea typeface="Calibri"/>
                <a:cs typeface="Times New Roman"/>
              </a:rPr>
              <a:t> ir noteikt kopīgas prioritātes un izmantot novatoriskus risinājumus, lai risinātu Enerģētikas savienības un citus politikas mērķus. STRIA ieskicē pasākumus, kas vajadzīgi, lai atbalstītu un paātrinātu pētniecību, inovāciju un </a:t>
            </a:r>
            <a:r>
              <a:rPr lang="lv-LV" sz="1200" dirty="0" err="1" smtClean="0">
                <a:effectLst/>
                <a:latin typeface="+mn-lt"/>
                <a:ea typeface="Calibri"/>
                <a:cs typeface="Times New Roman"/>
              </a:rPr>
              <a:t>un</a:t>
            </a:r>
            <a:r>
              <a:rPr lang="lv-LV" sz="1200" dirty="0" smtClean="0">
                <a:effectLst/>
                <a:latin typeface="+mn-lt"/>
                <a:ea typeface="Calibri"/>
                <a:cs typeface="Times New Roman"/>
              </a:rPr>
              <a:t> to ieviešanas procesu, veicinot radikālas tehnoloģiju izmaiņas transportā.</a:t>
            </a:r>
          </a:p>
          <a:p>
            <a:pPr algn="just">
              <a:spcAft>
                <a:spcPts val="0"/>
              </a:spcAft>
            </a:pPr>
            <a:r>
              <a:rPr lang="lv-LV" sz="1200" dirty="0" smtClean="0">
                <a:effectLst/>
                <a:latin typeface="+mn-lt"/>
                <a:ea typeface="Calibri"/>
                <a:cs typeface="Times New Roman"/>
              </a:rPr>
              <a:t>STRIA apvieno septiņas tematiskās transporta pētniecības jomas:</a:t>
            </a:r>
          </a:p>
          <a:p>
            <a:pPr algn="just">
              <a:spcAft>
                <a:spcPts val="0"/>
              </a:spcAft>
            </a:pPr>
            <a:r>
              <a:rPr lang="lv-LV" sz="1200" dirty="0" smtClean="0">
                <a:effectLst/>
                <a:latin typeface="+mn-lt"/>
                <a:ea typeface="Calibri"/>
                <a:cs typeface="Times New Roman"/>
              </a:rPr>
              <a:t>1.            elektrifikāciju;</a:t>
            </a:r>
          </a:p>
          <a:p>
            <a:pPr algn="just">
              <a:spcAft>
                <a:spcPts val="0"/>
              </a:spcAft>
            </a:pPr>
            <a:r>
              <a:rPr lang="lv-LV" sz="1200" dirty="0" smtClean="0">
                <a:effectLst/>
                <a:latin typeface="+mn-lt"/>
                <a:ea typeface="Calibri"/>
                <a:cs typeface="Times New Roman"/>
              </a:rPr>
              <a:t>2.            alternatīvās degvielas;</a:t>
            </a:r>
          </a:p>
          <a:p>
            <a:pPr algn="just">
              <a:spcAft>
                <a:spcPts val="0"/>
              </a:spcAft>
            </a:pPr>
            <a:r>
              <a:rPr lang="lv-LV" sz="1200" dirty="0" smtClean="0">
                <a:effectLst/>
                <a:latin typeface="+mn-lt"/>
                <a:ea typeface="Calibri"/>
                <a:cs typeface="Times New Roman"/>
              </a:rPr>
              <a:t>3.            transportlīdzekļu projektēšana un ražošana;</a:t>
            </a:r>
          </a:p>
          <a:p>
            <a:pPr algn="just">
              <a:spcAft>
                <a:spcPts val="0"/>
              </a:spcAft>
            </a:pPr>
            <a:r>
              <a:rPr lang="lv-LV" sz="1200" dirty="0" smtClean="0">
                <a:effectLst/>
                <a:latin typeface="+mn-lt"/>
                <a:ea typeface="Calibri"/>
                <a:cs typeface="Times New Roman"/>
              </a:rPr>
              <a:t>4.            savienotais un automatizētais transports;</a:t>
            </a:r>
          </a:p>
          <a:p>
            <a:pPr algn="just">
              <a:spcAft>
                <a:spcPts val="0"/>
              </a:spcAft>
            </a:pPr>
            <a:r>
              <a:rPr lang="lv-LV" sz="1200" dirty="0" smtClean="0">
                <a:effectLst/>
                <a:latin typeface="+mn-lt"/>
                <a:ea typeface="Calibri"/>
                <a:cs typeface="Times New Roman"/>
              </a:rPr>
              <a:t>5.            transporta infrastruktūra;</a:t>
            </a:r>
          </a:p>
          <a:p>
            <a:pPr algn="just">
              <a:spcAft>
                <a:spcPts val="0"/>
              </a:spcAft>
            </a:pPr>
            <a:r>
              <a:rPr lang="lv-LV" sz="1200" dirty="0" smtClean="0">
                <a:effectLst/>
                <a:latin typeface="+mn-lt"/>
                <a:ea typeface="Calibri"/>
                <a:cs typeface="Times New Roman"/>
              </a:rPr>
              <a:t>6.            satiksmes vadības sistēmas;</a:t>
            </a:r>
          </a:p>
          <a:p>
            <a:pPr algn="just">
              <a:spcAft>
                <a:spcPts val="600"/>
              </a:spcAft>
            </a:pPr>
            <a:r>
              <a:rPr lang="lv-LV" sz="1200" dirty="0" smtClean="0">
                <a:effectLst/>
                <a:latin typeface="+mn-lt"/>
                <a:ea typeface="Calibri"/>
                <a:cs typeface="Times New Roman"/>
              </a:rPr>
              <a:t>7.            gudrs transports un mobilitātes pakalpojumi (iesk. pilsētu) </a:t>
            </a:r>
          </a:p>
          <a:p>
            <a:pPr algn="just">
              <a:spcAft>
                <a:spcPts val="600"/>
              </a:spcAft>
            </a:pPr>
            <a:r>
              <a:rPr lang="lv-LV" sz="1200" dirty="0" smtClean="0">
                <a:effectLst/>
                <a:latin typeface="+mn-lt"/>
                <a:ea typeface="Calibri"/>
                <a:cs typeface="Times New Roman"/>
              </a:rPr>
              <a:t>STRIA ir arī saskarne ar citām svarīgām nozarēm, piemēram, enerģētiku un IKT.</a:t>
            </a:r>
          </a:p>
          <a:p>
            <a:pPr algn="just">
              <a:spcAft>
                <a:spcPts val="600"/>
              </a:spcAft>
            </a:pPr>
            <a:r>
              <a:rPr lang="lv-LV" sz="1200" dirty="0" smtClean="0">
                <a:effectLst/>
                <a:latin typeface="+mn-lt"/>
                <a:ea typeface="Calibri"/>
                <a:cs typeface="Times New Roman"/>
              </a:rPr>
              <a:t>EK Kopīgais pētniecības centrs (</a:t>
            </a:r>
            <a:r>
              <a:rPr lang="lv-LV" sz="1200" dirty="0" err="1" smtClean="0">
                <a:effectLst/>
                <a:latin typeface="+mn-lt"/>
                <a:ea typeface="Calibri"/>
                <a:cs typeface="Times New Roman"/>
              </a:rPr>
              <a:t>Joint</a:t>
            </a:r>
            <a:r>
              <a:rPr lang="lv-LV" sz="1200" dirty="0" smtClean="0">
                <a:effectLst/>
                <a:latin typeface="+mn-lt"/>
                <a:ea typeface="Calibri"/>
                <a:cs typeface="Times New Roman"/>
              </a:rPr>
              <a:t> </a:t>
            </a:r>
            <a:r>
              <a:rPr lang="lv-LV" sz="1200" dirty="0" err="1" smtClean="0">
                <a:effectLst/>
                <a:latin typeface="+mn-lt"/>
                <a:ea typeface="Calibri"/>
                <a:cs typeface="Times New Roman"/>
              </a:rPr>
              <a:t>Research</a:t>
            </a:r>
            <a:r>
              <a:rPr lang="lv-LV" sz="1200" dirty="0" smtClean="0">
                <a:effectLst/>
                <a:latin typeface="+mn-lt"/>
                <a:ea typeface="Calibri"/>
                <a:cs typeface="Times New Roman"/>
              </a:rPr>
              <a:t> </a:t>
            </a:r>
            <a:r>
              <a:rPr lang="lv-LV" sz="1200" dirty="0" err="1" smtClean="0">
                <a:effectLst/>
                <a:latin typeface="+mn-lt"/>
                <a:ea typeface="Calibri"/>
                <a:cs typeface="Times New Roman"/>
              </a:rPr>
              <a:t>Centre</a:t>
            </a:r>
            <a:r>
              <a:rPr lang="lv-LV" sz="1200" dirty="0" smtClean="0">
                <a:effectLst/>
                <a:latin typeface="+mn-lt"/>
                <a:ea typeface="Calibri"/>
                <a:cs typeface="Times New Roman"/>
              </a:rPr>
              <a:t> – JRC) ir izstrādājis </a:t>
            </a:r>
            <a:r>
              <a:rPr lang="lv-LV" sz="1200" b="1" dirty="0" smtClean="0">
                <a:effectLst/>
                <a:latin typeface="+mn-lt"/>
                <a:ea typeface="Calibri"/>
                <a:cs typeface="Times New Roman"/>
              </a:rPr>
              <a:t>Transporta pētniecības un inovācijas uzraudzības un informācijas sistēmu (TRIMIS)</a:t>
            </a:r>
            <a:r>
              <a:rPr lang="lv-LV" sz="1200" dirty="0" smtClean="0">
                <a:effectLst/>
                <a:latin typeface="+mn-lt"/>
                <a:ea typeface="Calibri"/>
                <a:cs typeface="Times New Roman"/>
              </a:rPr>
              <a:t> kā efektīvu uzraudzības un informācijas mehānismu, kas palīdz arī STRIA.</a:t>
            </a:r>
          </a:p>
          <a:p>
            <a:pPr algn="just">
              <a:spcAft>
                <a:spcPts val="600"/>
              </a:spcAft>
            </a:pPr>
            <a:r>
              <a:rPr lang="lv-LV" sz="1200" b="1" dirty="0" smtClean="0">
                <a:effectLst/>
                <a:latin typeface="+mn-lt"/>
                <a:ea typeface="Calibri"/>
                <a:cs typeface="Times New Roman"/>
              </a:rPr>
              <a:t>TRIMIS mērķis</a:t>
            </a:r>
            <a:r>
              <a:rPr lang="lv-LV" sz="1200" dirty="0" smtClean="0">
                <a:effectLst/>
                <a:latin typeface="+mn-lt"/>
                <a:ea typeface="Calibri"/>
                <a:cs typeface="Times New Roman"/>
              </a:rPr>
              <a:t> ir izplatīt informāciju un datus plašam ieinteresēto personu lokam, kā arī izstrādāt analītiskus rīkus, kas attiecas uz Eiropas transporta sistēmu. </a:t>
            </a:r>
          </a:p>
          <a:p>
            <a:endParaRPr lang="lv-LV" dirty="0"/>
          </a:p>
        </p:txBody>
      </p:sp>
      <p:sp>
        <p:nvSpPr>
          <p:cNvPr id="4" name="Slide Number Placeholder 3"/>
          <p:cNvSpPr>
            <a:spLocks noGrp="1"/>
          </p:cNvSpPr>
          <p:nvPr>
            <p:ph type="sldNum" sz="quarter" idx="10"/>
          </p:nvPr>
        </p:nvSpPr>
        <p:spPr/>
        <p:txBody>
          <a:bodyPr/>
          <a:lstStyle/>
          <a:p>
            <a:fld id="{F9370A9D-3FF5-46C5-B285-098F23DD63F8}" type="slidenum">
              <a:rPr lang="lv-LV" smtClean="0"/>
              <a:t>8</a:t>
            </a:fld>
            <a:endParaRPr lang="lv-LV"/>
          </a:p>
        </p:txBody>
      </p:sp>
    </p:spTree>
    <p:extLst>
      <p:ext uri="{BB962C8B-B14F-4D97-AF65-F5344CB8AC3E}">
        <p14:creationId xmlns:p14="http://schemas.microsoft.com/office/powerpoint/2010/main" val="133133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9370A9D-3FF5-46C5-B285-098F23DD63F8}" type="slidenum">
              <a:rPr lang="lv-LV" smtClean="0"/>
              <a:t>9</a:t>
            </a:fld>
            <a:endParaRPr lang="lv-LV"/>
          </a:p>
        </p:txBody>
      </p:sp>
    </p:spTree>
    <p:extLst>
      <p:ext uri="{BB962C8B-B14F-4D97-AF65-F5344CB8AC3E}">
        <p14:creationId xmlns:p14="http://schemas.microsoft.com/office/powerpoint/2010/main" val="1066001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FB5F5A34-9EBF-4F0A-88D2-BC24745C65E8}" type="datetimeFigureOut">
              <a:rPr lang="lv-LV" smtClean="0"/>
              <a:t>07.06.2018.</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1719243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B5F5A34-9EBF-4F0A-88D2-BC24745C65E8}" type="datetimeFigureOut">
              <a:rPr lang="lv-LV" smtClean="0"/>
              <a:t>07.06.2018.</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789848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B5F5A34-9EBF-4F0A-88D2-BC24745C65E8}" type="datetimeFigureOut">
              <a:rPr lang="lv-LV" smtClean="0"/>
              <a:t>07.06.2018.</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905373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extLst>
      <p:ext uri="{BB962C8B-B14F-4D97-AF65-F5344CB8AC3E}">
        <p14:creationId xmlns:p14="http://schemas.microsoft.com/office/powerpoint/2010/main" val="3668979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58B1CA17-2490-47B2-A8EC-4CEB3BC800A8}" type="slidenum">
              <a:rPr lang="en-US" altLang="lv-LV"/>
              <a:pPr>
                <a:defRPr/>
              </a:pPr>
              <a:t>‹#›</a:t>
            </a:fld>
            <a:endParaRPr lang="en-US" altLang="lv-LV"/>
          </a:p>
        </p:txBody>
      </p:sp>
    </p:spTree>
    <p:extLst>
      <p:ext uri="{BB962C8B-B14F-4D97-AF65-F5344CB8AC3E}">
        <p14:creationId xmlns:p14="http://schemas.microsoft.com/office/powerpoint/2010/main" val="3963267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a:defRPr/>
            </a:pPr>
            <a:endParaRPr lang="lv-LV"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extLst>
      <p:ext uri="{BB962C8B-B14F-4D97-AF65-F5344CB8AC3E}">
        <p14:creationId xmlns:p14="http://schemas.microsoft.com/office/powerpoint/2010/main" val="253266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F1D07F4C-0F32-4D99-A077-F74DCEF62270}" type="slidenum">
              <a:rPr lang="en-US" altLang="lv-LV"/>
              <a:pPr>
                <a:defRPr/>
              </a:pPr>
              <a:t>‹#›</a:t>
            </a:fld>
            <a:endParaRPr lang="en-US" altLang="lv-LV"/>
          </a:p>
        </p:txBody>
      </p:sp>
    </p:spTree>
    <p:extLst>
      <p:ext uri="{BB962C8B-B14F-4D97-AF65-F5344CB8AC3E}">
        <p14:creationId xmlns:p14="http://schemas.microsoft.com/office/powerpoint/2010/main" val="2100102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7B7040B5-34EE-41FD-B59C-6BCF5ACFABF4}" type="slidenum">
              <a:rPr lang="en-US" altLang="lv-LV"/>
              <a:pPr>
                <a:defRPr/>
              </a:pPr>
              <a:t>‹#›</a:t>
            </a:fld>
            <a:endParaRPr lang="en-US" altLang="lv-LV"/>
          </a:p>
        </p:txBody>
      </p:sp>
    </p:spTree>
    <p:extLst>
      <p:ext uri="{BB962C8B-B14F-4D97-AF65-F5344CB8AC3E}">
        <p14:creationId xmlns:p14="http://schemas.microsoft.com/office/powerpoint/2010/main" val="79974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B5A85674-E04A-4A2E-AD55-FA8FA5CB699D}" type="slidenum">
              <a:rPr lang="en-US" altLang="lv-LV"/>
              <a:pPr>
                <a:defRPr/>
              </a:pPr>
              <a:t>‹#›</a:t>
            </a:fld>
            <a:endParaRPr lang="en-US" altLang="lv-LV"/>
          </a:p>
        </p:txBody>
      </p:sp>
    </p:spTree>
    <p:extLst>
      <p:ext uri="{BB962C8B-B14F-4D97-AF65-F5344CB8AC3E}">
        <p14:creationId xmlns:p14="http://schemas.microsoft.com/office/powerpoint/2010/main" val="16277246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pPr>
              <a:defRPr/>
            </a:pPr>
            <a:fld id="{A5512F98-9E12-475F-9C77-E072F433A19D}" type="slidenum">
              <a:rPr lang="en-US" altLang="lv-LV"/>
              <a:pPr>
                <a:defRPr/>
              </a:pPr>
              <a:t>‹#›</a:t>
            </a:fld>
            <a:endParaRPr lang="en-US" altLang="lv-LV"/>
          </a:p>
        </p:txBody>
      </p:sp>
    </p:spTree>
    <p:extLst>
      <p:ext uri="{BB962C8B-B14F-4D97-AF65-F5344CB8AC3E}">
        <p14:creationId xmlns:p14="http://schemas.microsoft.com/office/powerpoint/2010/main" val="3118965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42F02E19-91E8-461E-B793-9C0DDCEA72E0}" type="slidenum">
              <a:rPr lang="en-US" altLang="lv-LV"/>
              <a:pPr>
                <a:defRPr/>
              </a:pPr>
              <a:t>‹#›</a:t>
            </a:fld>
            <a:endParaRPr lang="en-US" altLang="lv-LV"/>
          </a:p>
        </p:txBody>
      </p:sp>
    </p:spTree>
    <p:extLst>
      <p:ext uri="{BB962C8B-B14F-4D97-AF65-F5344CB8AC3E}">
        <p14:creationId xmlns:p14="http://schemas.microsoft.com/office/powerpoint/2010/main" val="3576577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B5F5A34-9EBF-4F0A-88D2-BC24745C65E8}" type="datetimeFigureOut">
              <a:rPr lang="lv-LV" smtClean="0"/>
              <a:t>07.06.2018.</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2143701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AADB26E2-E9AE-4358-9CEC-506FA238CEAB}" type="slidenum">
              <a:rPr lang="en-US" altLang="lv-LV"/>
              <a:pPr>
                <a:defRPr/>
              </a:pPr>
              <a:t>‹#›</a:t>
            </a:fld>
            <a:endParaRPr lang="en-US" altLang="lv-LV"/>
          </a:p>
        </p:txBody>
      </p:sp>
    </p:spTree>
    <p:extLst>
      <p:ext uri="{BB962C8B-B14F-4D97-AF65-F5344CB8AC3E}">
        <p14:creationId xmlns:p14="http://schemas.microsoft.com/office/powerpoint/2010/main" val="3456310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7B62B935-2F3E-402C-B25D-CFB258A8FCF9}" type="slidenum">
              <a:rPr lang="en-US" altLang="lv-LV"/>
              <a:pPr>
                <a:defRPr/>
              </a:pPr>
              <a:t>‹#›</a:t>
            </a:fld>
            <a:endParaRPr lang="en-US" altLang="lv-LV"/>
          </a:p>
        </p:txBody>
      </p:sp>
    </p:spTree>
    <p:extLst>
      <p:ext uri="{BB962C8B-B14F-4D97-AF65-F5344CB8AC3E}">
        <p14:creationId xmlns:p14="http://schemas.microsoft.com/office/powerpoint/2010/main" val="3358326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extLst>
      <p:ext uri="{BB962C8B-B14F-4D97-AF65-F5344CB8AC3E}">
        <p14:creationId xmlns:p14="http://schemas.microsoft.com/office/powerpoint/2010/main" val="158986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a:defRPr/>
            </a:pPr>
            <a:endParaRPr lang="lv-LV"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extLst>
      <p:ext uri="{BB962C8B-B14F-4D97-AF65-F5344CB8AC3E}">
        <p14:creationId xmlns:p14="http://schemas.microsoft.com/office/powerpoint/2010/main" val="10727545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58B1CA17-2490-47B2-A8EC-4CEB3BC800A8}" type="slidenum">
              <a:rPr lang="en-US" altLang="lv-LV"/>
              <a:pPr>
                <a:defRPr/>
              </a:pPr>
              <a:t>‹#›</a:t>
            </a:fld>
            <a:endParaRPr lang="en-US" altLang="lv-LV"/>
          </a:p>
        </p:txBody>
      </p:sp>
    </p:spTree>
    <p:extLst>
      <p:ext uri="{BB962C8B-B14F-4D97-AF65-F5344CB8AC3E}">
        <p14:creationId xmlns:p14="http://schemas.microsoft.com/office/powerpoint/2010/main" val="3235724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9821A80C-A009-4D86-BFBC-47A27B431746}" type="slidenum">
              <a:rPr lang="en-US" altLang="lv-LV"/>
              <a:pPr>
                <a:defRPr/>
              </a:pPr>
              <a:t>‹#›</a:t>
            </a:fld>
            <a:endParaRPr lang="en-US" altLang="lv-LV"/>
          </a:p>
        </p:txBody>
      </p:sp>
    </p:spTree>
    <p:extLst>
      <p:ext uri="{BB962C8B-B14F-4D97-AF65-F5344CB8AC3E}">
        <p14:creationId xmlns:p14="http://schemas.microsoft.com/office/powerpoint/2010/main" val="23069062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B740C9B0-62E5-48A2-AF58-6E92D967F3F8}" type="slidenum">
              <a:rPr lang="en-US" altLang="lv-LV"/>
              <a:pPr>
                <a:defRPr/>
              </a:pPr>
              <a:t>‹#›</a:t>
            </a:fld>
            <a:endParaRPr lang="en-US" altLang="lv-LV"/>
          </a:p>
        </p:txBody>
      </p:sp>
    </p:spTree>
    <p:extLst>
      <p:ext uri="{BB962C8B-B14F-4D97-AF65-F5344CB8AC3E}">
        <p14:creationId xmlns:p14="http://schemas.microsoft.com/office/powerpoint/2010/main" val="40931937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pPr>
              <a:defRPr/>
            </a:pPr>
            <a:fld id="{7024535B-4FB1-4FF9-B815-485CEC08B89E}" type="slidenum">
              <a:rPr lang="en-US" altLang="lv-LV"/>
              <a:pPr>
                <a:defRPr/>
              </a:pPr>
              <a:t>‹#›</a:t>
            </a:fld>
            <a:endParaRPr lang="en-US" altLang="lv-LV"/>
          </a:p>
        </p:txBody>
      </p:sp>
    </p:spTree>
    <p:extLst>
      <p:ext uri="{BB962C8B-B14F-4D97-AF65-F5344CB8AC3E}">
        <p14:creationId xmlns:p14="http://schemas.microsoft.com/office/powerpoint/2010/main" val="19895993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139CE096-2BCE-437B-98A8-8D5504698A70}" type="slidenum">
              <a:rPr lang="en-US" altLang="lv-LV"/>
              <a:pPr>
                <a:defRPr/>
              </a:pPr>
              <a:t>‹#›</a:t>
            </a:fld>
            <a:endParaRPr lang="en-US" altLang="lv-LV"/>
          </a:p>
        </p:txBody>
      </p:sp>
    </p:spTree>
    <p:extLst>
      <p:ext uri="{BB962C8B-B14F-4D97-AF65-F5344CB8AC3E}">
        <p14:creationId xmlns:p14="http://schemas.microsoft.com/office/powerpoint/2010/main" val="5236735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1720E34C-95D5-4128-98F2-F9D86C38F38A}" type="slidenum">
              <a:rPr lang="en-US" altLang="lv-LV"/>
              <a:pPr>
                <a:defRPr/>
              </a:pPr>
              <a:t>‹#›</a:t>
            </a:fld>
            <a:endParaRPr lang="en-US" altLang="lv-LV"/>
          </a:p>
        </p:txBody>
      </p:sp>
    </p:spTree>
    <p:extLst>
      <p:ext uri="{BB962C8B-B14F-4D97-AF65-F5344CB8AC3E}">
        <p14:creationId xmlns:p14="http://schemas.microsoft.com/office/powerpoint/2010/main" val="75113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5F5A34-9EBF-4F0A-88D2-BC24745C65E8}" type="datetimeFigureOut">
              <a:rPr lang="lv-LV" smtClean="0"/>
              <a:t>07.06.2018.</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4058199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93253D8C-B92E-439D-B771-3901E9934B9B}" type="slidenum">
              <a:rPr lang="en-US" altLang="lv-LV"/>
              <a:pPr>
                <a:defRPr/>
              </a:pPr>
              <a:t>‹#›</a:t>
            </a:fld>
            <a:endParaRPr lang="en-US" altLang="lv-LV"/>
          </a:p>
        </p:txBody>
      </p:sp>
    </p:spTree>
    <p:extLst>
      <p:ext uri="{BB962C8B-B14F-4D97-AF65-F5344CB8AC3E}">
        <p14:creationId xmlns:p14="http://schemas.microsoft.com/office/powerpoint/2010/main" val="34069817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621463"/>
            <a:ext cx="9144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682875" y="0"/>
            <a:ext cx="377825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extLst>
      <p:ext uri="{BB962C8B-B14F-4D97-AF65-F5344CB8AC3E}">
        <p14:creationId xmlns:p14="http://schemas.microsoft.com/office/powerpoint/2010/main" val="11195041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smtClean="0">
                <a:latin typeface="Verdana" pitchFamily="34" charset="0"/>
              </a:defRPr>
            </a:lvl1pPr>
          </a:lstStyle>
          <a:p>
            <a:pPr>
              <a:defRPr/>
            </a:pPr>
            <a:fld id="{8E0BD877-4834-417C-B3BD-1AB3E4611316}" type="slidenum">
              <a:rPr lang="en-US" altLang="lv-LV"/>
              <a:pPr>
                <a:defRPr/>
              </a:pPr>
              <a:t>‹#›</a:t>
            </a:fld>
            <a:endParaRPr lang="en-US" altLang="lv-LV"/>
          </a:p>
        </p:txBody>
      </p:sp>
    </p:spTree>
    <p:extLst>
      <p:ext uri="{BB962C8B-B14F-4D97-AF65-F5344CB8AC3E}">
        <p14:creationId xmlns:p14="http://schemas.microsoft.com/office/powerpoint/2010/main" val="14066747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lv-LV"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7AF496F3-7A71-4FD6-B6B2-30E290B312C0}" type="slidenum">
              <a:rPr lang="en-US" altLang="lv-LV"/>
              <a:pPr>
                <a:defRPr/>
              </a:pPr>
              <a:t>‹#›</a:t>
            </a:fld>
            <a:endParaRPr lang="en-US" altLang="lv-LV"/>
          </a:p>
        </p:txBody>
      </p:sp>
    </p:spTree>
    <p:extLst>
      <p:ext uri="{BB962C8B-B14F-4D97-AF65-F5344CB8AC3E}">
        <p14:creationId xmlns:p14="http://schemas.microsoft.com/office/powerpoint/2010/main" val="42220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lv-LV"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7AF496F3-7A71-4FD6-B6B2-30E290B312C0}" type="slidenum">
              <a:rPr lang="en-US" altLang="lv-LV"/>
              <a:pPr>
                <a:defRPr/>
              </a:pPr>
              <a:t>‹#›</a:t>
            </a:fld>
            <a:endParaRPr lang="en-US" altLang="lv-LV"/>
          </a:p>
        </p:txBody>
      </p:sp>
    </p:spTree>
    <p:extLst>
      <p:ext uri="{BB962C8B-B14F-4D97-AF65-F5344CB8AC3E}">
        <p14:creationId xmlns:p14="http://schemas.microsoft.com/office/powerpoint/2010/main" val="19491135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lv-LV"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pPr>
              <a:defRPr/>
            </a:pPr>
            <a:fld id="{7AF496F3-7A71-4FD6-B6B2-30E290B312C0}" type="slidenum">
              <a:rPr lang="en-US" altLang="lv-LV"/>
              <a:pPr>
                <a:defRPr/>
              </a:pPr>
              <a:t>‹#›</a:t>
            </a:fld>
            <a:endParaRPr lang="en-US" altLang="lv-LV"/>
          </a:p>
        </p:txBody>
      </p:sp>
    </p:spTree>
    <p:extLst>
      <p:ext uri="{BB962C8B-B14F-4D97-AF65-F5344CB8AC3E}">
        <p14:creationId xmlns:p14="http://schemas.microsoft.com/office/powerpoint/2010/main" val="1945715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FB5F5A34-9EBF-4F0A-88D2-BC24745C65E8}" type="datetimeFigureOut">
              <a:rPr lang="lv-LV" smtClean="0"/>
              <a:t>07.06.2018.</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4226015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FB5F5A34-9EBF-4F0A-88D2-BC24745C65E8}" type="datetimeFigureOut">
              <a:rPr lang="lv-LV" smtClean="0"/>
              <a:t>07.06.2018.</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3154019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FB5F5A34-9EBF-4F0A-88D2-BC24745C65E8}" type="datetimeFigureOut">
              <a:rPr lang="lv-LV" smtClean="0"/>
              <a:t>07.06.2018.</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206003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5F5A34-9EBF-4F0A-88D2-BC24745C65E8}" type="datetimeFigureOut">
              <a:rPr lang="lv-LV" smtClean="0"/>
              <a:t>07.06.2018.</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1151037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5F5A34-9EBF-4F0A-88D2-BC24745C65E8}" type="datetimeFigureOut">
              <a:rPr lang="lv-LV" smtClean="0"/>
              <a:t>07.06.2018.</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3121176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5F5A34-9EBF-4F0A-88D2-BC24745C65E8}" type="datetimeFigureOut">
              <a:rPr lang="lv-LV" smtClean="0"/>
              <a:t>07.06.2018.</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6D5FA42-DE36-4D94-9A7F-A6901430AF99}" type="slidenum">
              <a:rPr lang="lv-LV" smtClean="0"/>
              <a:t>‹#›</a:t>
            </a:fld>
            <a:endParaRPr lang="lv-LV"/>
          </a:p>
        </p:txBody>
      </p:sp>
    </p:spTree>
    <p:extLst>
      <p:ext uri="{BB962C8B-B14F-4D97-AF65-F5344CB8AC3E}">
        <p14:creationId xmlns:p14="http://schemas.microsoft.com/office/powerpoint/2010/main" val="220202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F5A34-9EBF-4F0A-88D2-BC24745C65E8}" type="datetimeFigureOut">
              <a:rPr lang="lv-LV" smtClean="0"/>
              <a:t>07.06.2018.</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5FA42-DE36-4D94-9A7F-A6901430AF99}" type="slidenum">
              <a:rPr lang="lv-LV" smtClean="0"/>
              <a:t>‹#›</a:t>
            </a:fld>
            <a:endParaRPr lang="lv-LV"/>
          </a:p>
        </p:txBody>
      </p:sp>
    </p:spTree>
    <p:extLst>
      <p:ext uri="{BB962C8B-B14F-4D97-AF65-F5344CB8AC3E}">
        <p14:creationId xmlns:p14="http://schemas.microsoft.com/office/powerpoint/2010/main" val="3533124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3957" tIns="46979" rIns="93957" bIns="46979" numCol="1" anchor="ctr" anchorCtr="0" compatLnSpc="1">
            <a:prstTxWarp prst="textNoShape">
              <a:avLst/>
            </a:prstTxWarp>
          </a:bodyPr>
          <a:lstStyle>
            <a:lvl1pPr eaLnBrk="1" hangingPunct="1">
              <a:defRPr sz="1200">
                <a:solidFill>
                  <a:srgbClr val="898989"/>
                </a:solidFill>
                <a:cs typeface="Arial" pitchFamily="34" charset="0"/>
              </a:defRPr>
            </a:lvl1pPr>
          </a:lstStyle>
          <a:p>
            <a:pPr defTabSz="938213" fontAlgn="base">
              <a:spcBef>
                <a:spcPct val="0"/>
              </a:spcBef>
              <a:spcAft>
                <a:spcPct val="0"/>
              </a:spcAft>
              <a:defRPr/>
            </a:pPr>
            <a:fld id="{E018A22F-2450-4045-B192-CF5472D7F8CD}" type="datetime1">
              <a:rPr lang="en-US" altLang="lv-LV">
                <a:ea typeface="MS PGothic" pitchFamily="34" charset="-128"/>
              </a:rPr>
              <a:pPr defTabSz="938213" fontAlgn="base">
                <a:spcBef>
                  <a:spcPct val="0"/>
                </a:spcBef>
                <a:spcAft>
                  <a:spcPct val="0"/>
                </a:spcAft>
                <a:defRPr/>
              </a:pPr>
              <a:t>6/7/2018</a:t>
            </a:fld>
            <a:endParaRPr lang="en-US" altLang="lv-LV">
              <a:ea typeface="MS PGothic"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cs typeface="Arial" charset="0"/>
              </a:defRPr>
            </a:lvl1pPr>
          </a:lstStyle>
          <a:p>
            <a:pPr defTabSz="938213" fontAlgn="base">
              <a:spcBef>
                <a:spcPct val="0"/>
              </a:spcBef>
              <a:spcAft>
                <a:spcPct val="0"/>
              </a:spcAft>
              <a:defRPr/>
            </a:pPr>
            <a:fld id="{6F210689-BC75-4AF2-836E-75B997C10589}" type="slidenum">
              <a:rPr lang="en-US" altLang="lv-LV">
                <a:ea typeface="MS PGothic" pitchFamily="34" charset="-128"/>
              </a:rPr>
              <a:pPr defTabSz="938213" fontAlgn="base">
                <a:spcBef>
                  <a:spcPct val="0"/>
                </a:spcBef>
                <a:spcAft>
                  <a:spcPct val="0"/>
                </a:spcAft>
                <a:defRPr/>
              </a:pPr>
              <a:t>‹#›</a:t>
            </a:fld>
            <a:endParaRPr lang="en-US" altLang="lv-LV">
              <a:ea typeface="MS PGothic" pitchFamily="34" charset="-128"/>
            </a:endParaRPr>
          </a:p>
        </p:txBody>
      </p:sp>
    </p:spTree>
    <p:extLst>
      <p:ext uri="{BB962C8B-B14F-4D97-AF65-F5344CB8AC3E}">
        <p14:creationId xmlns:p14="http://schemas.microsoft.com/office/powerpoint/2010/main" val="34117087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iming>
    <p:tnLst>
      <p:par>
        <p:cTn id="1" dur="indefinite" restart="never" nodeType="tmRoot"/>
      </p:par>
    </p:tnLst>
  </p:timing>
  <p:hf hdr="0" ftr="0" dt="0"/>
  <p:txStyles>
    <p:titleStyle>
      <a:lvl1pPr algn="ctr" defTabSz="938213" rtl="0" eaLnBrk="1" fontAlgn="base" hangingPunct="1">
        <a:spcBef>
          <a:spcPct val="0"/>
        </a:spcBef>
        <a:spcAft>
          <a:spcPct val="0"/>
        </a:spcAft>
        <a:defRPr sz="4500" kern="1200">
          <a:solidFill>
            <a:schemeClr val="tx1"/>
          </a:solidFill>
          <a:latin typeface="+mj-lt"/>
          <a:ea typeface="MS PGothic" pitchFamily="34" charset="-128"/>
          <a:cs typeface="ＭＳ Ｐゴシック" charset="0"/>
        </a:defRPr>
      </a:lvl1pPr>
      <a:lvl2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2pPr>
      <a:lvl3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3pPr>
      <a:lvl4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4pPr>
      <a:lvl5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1" fontAlgn="base" hangingPunct="1">
        <a:spcBef>
          <a:spcPct val="20000"/>
        </a:spcBef>
        <a:spcAft>
          <a:spcPct val="0"/>
        </a:spcAft>
        <a:buFont typeface="Arial" charset="0"/>
        <a:buChar char="•"/>
        <a:defRPr sz="3300" kern="1200">
          <a:solidFill>
            <a:schemeClr val="tx1"/>
          </a:solidFill>
          <a:latin typeface="+mn-lt"/>
          <a:ea typeface="MS PGothic" pitchFamily="34" charset="-128"/>
          <a:cs typeface="ＭＳ Ｐゴシック" charset="0"/>
        </a:defRPr>
      </a:lvl1pPr>
      <a:lvl2pPr marL="762000" indent="-292100" algn="l" defTabSz="938213" rtl="0" eaLnBrk="1" fontAlgn="base" hangingPunct="1">
        <a:spcBef>
          <a:spcPct val="20000"/>
        </a:spcBef>
        <a:spcAft>
          <a:spcPct val="0"/>
        </a:spcAft>
        <a:buFont typeface="Arial" charset="0"/>
        <a:buChar char="–"/>
        <a:defRPr sz="2900" kern="1200">
          <a:solidFill>
            <a:schemeClr val="tx1"/>
          </a:solidFill>
          <a:latin typeface="+mn-lt"/>
          <a:ea typeface="MS PGothic" pitchFamily="34" charset="-128"/>
          <a:cs typeface="+mn-cs"/>
        </a:defRPr>
      </a:lvl2pPr>
      <a:lvl3pPr marL="1173163" indent="-233363" algn="l" defTabSz="938213" rtl="0" eaLnBrk="1" fontAlgn="base" hangingPunct="1">
        <a:spcBef>
          <a:spcPct val="20000"/>
        </a:spcBef>
        <a:spcAft>
          <a:spcPct val="0"/>
        </a:spcAft>
        <a:buFont typeface="Arial" charset="0"/>
        <a:buChar char="•"/>
        <a:defRPr sz="2500" kern="1200">
          <a:solidFill>
            <a:schemeClr val="tx1"/>
          </a:solidFill>
          <a:latin typeface="+mn-lt"/>
          <a:ea typeface="MS PGothic" pitchFamily="34" charset="-128"/>
          <a:cs typeface="+mn-cs"/>
        </a:defRPr>
      </a:lvl3pPr>
      <a:lvl4pPr marL="1643063" indent="-233363" algn="l" defTabSz="938213" rtl="0" eaLnBrk="1" fontAlgn="base" hangingPunct="1">
        <a:spcBef>
          <a:spcPct val="20000"/>
        </a:spcBef>
        <a:spcAft>
          <a:spcPct val="0"/>
        </a:spcAft>
        <a:buFont typeface="Arial" charset="0"/>
        <a:buChar char="–"/>
        <a:defRPr sz="1900" kern="1200">
          <a:solidFill>
            <a:schemeClr val="tx1"/>
          </a:solidFill>
          <a:latin typeface="+mn-lt"/>
          <a:ea typeface="MS PGothic" pitchFamily="34" charset="-128"/>
          <a:cs typeface="+mn-cs"/>
        </a:defRPr>
      </a:lvl4pPr>
      <a:lvl5pPr marL="2112963" indent="-233363" algn="l" defTabSz="938213" rtl="0" eaLnBrk="1" fontAlgn="base" hangingPunct="1">
        <a:spcBef>
          <a:spcPct val="20000"/>
        </a:spcBef>
        <a:spcAft>
          <a:spcPct val="0"/>
        </a:spcAft>
        <a:buFont typeface="Arial" charset="0"/>
        <a:buChar char="»"/>
        <a:defRPr sz="1900" kern="1200">
          <a:solidFill>
            <a:schemeClr val="tx1"/>
          </a:solidFill>
          <a:latin typeface="+mn-lt"/>
          <a:ea typeface="MS PGothic" pitchFamily="34" charset="-128"/>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3957" tIns="46979" rIns="93957" bIns="46979" numCol="1" anchor="ctr" anchorCtr="0" compatLnSpc="1">
            <a:prstTxWarp prst="textNoShape">
              <a:avLst/>
            </a:prstTxWarp>
          </a:bodyPr>
          <a:lstStyle>
            <a:lvl1pPr eaLnBrk="1" hangingPunct="1">
              <a:defRPr sz="1200">
                <a:solidFill>
                  <a:srgbClr val="898989"/>
                </a:solidFill>
                <a:cs typeface="Arial" pitchFamily="34" charset="0"/>
              </a:defRPr>
            </a:lvl1pPr>
          </a:lstStyle>
          <a:p>
            <a:pPr defTabSz="938213" fontAlgn="base">
              <a:spcBef>
                <a:spcPct val="0"/>
              </a:spcBef>
              <a:spcAft>
                <a:spcPct val="0"/>
              </a:spcAft>
              <a:defRPr/>
            </a:pPr>
            <a:fld id="{E54A8275-7554-4DB9-91A6-9B08A207023B}" type="datetime1">
              <a:rPr lang="en-US" altLang="lv-LV">
                <a:ea typeface="MS PGothic" pitchFamily="34" charset="-128"/>
              </a:rPr>
              <a:pPr defTabSz="938213" fontAlgn="base">
                <a:spcBef>
                  <a:spcPct val="0"/>
                </a:spcBef>
                <a:spcAft>
                  <a:spcPct val="0"/>
                </a:spcAft>
                <a:defRPr/>
              </a:pPr>
              <a:t>6/7/2018</a:t>
            </a:fld>
            <a:endParaRPr lang="en-US" altLang="lv-LV">
              <a:ea typeface="MS PGothic"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cs typeface="Arial" charset="0"/>
              </a:defRPr>
            </a:lvl1pPr>
          </a:lstStyle>
          <a:p>
            <a:pPr defTabSz="938213" fontAlgn="base">
              <a:spcBef>
                <a:spcPct val="0"/>
              </a:spcBef>
              <a:spcAft>
                <a:spcPct val="0"/>
              </a:spcAft>
              <a:defRPr/>
            </a:pPr>
            <a:fld id="{C032758C-AE4A-4451-B75C-386AA898D760}" type="slidenum">
              <a:rPr lang="en-US" altLang="lv-LV">
                <a:ea typeface="MS PGothic" pitchFamily="34" charset="-128"/>
              </a:rPr>
              <a:pPr defTabSz="938213" fontAlgn="base">
                <a:spcBef>
                  <a:spcPct val="0"/>
                </a:spcBef>
                <a:spcAft>
                  <a:spcPct val="0"/>
                </a:spcAft>
                <a:defRPr/>
              </a:pPr>
              <a:t>‹#›</a:t>
            </a:fld>
            <a:endParaRPr lang="en-US" altLang="lv-LV">
              <a:ea typeface="MS PGothic" pitchFamily="34" charset="-128"/>
            </a:endParaRPr>
          </a:p>
        </p:txBody>
      </p:sp>
    </p:spTree>
    <p:extLst>
      <p:ext uri="{BB962C8B-B14F-4D97-AF65-F5344CB8AC3E}">
        <p14:creationId xmlns:p14="http://schemas.microsoft.com/office/powerpoint/2010/main" val="7558504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iming>
    <p:tnLst>
      <p:par>
        <p:cTn id="1" dur="indefinite" restart="never" nodeType="tmRoot"/>
      </p:par>
    </p:tnLst>
  </p:timing>
  <p:hf hdr="0" ftr="0" dt="0"/>
  <p:txStyles>
    <p:titleStyle>
      <a:lvl1pPr algn="ctr" defTabSz="938213" rtl="0" eaLnBrk="1" fontAlgn="base" hangingPunct="1">
        <a:spcBef>
          <a:spcPct val="0"/>
        </a:spcBef>
        <a:spcAft>
          <a:spcPct val="0"/>
        </a:spcAft>
        <a:defRPr sz="4500" kern="1200">
          <a:solidFill>
            <a:schemeClr val="tx1"/>
          </a:solidFill>
          <a:latin typeface="+mj-lt"/>
          <a:ea typeface="MS PGothic" pitchFamily="34" charset="-128"/>
          <a:cs typeface="ＭＳ Ｐゴシック" charset="0"/>
        </a:defRPr>
      </a:lvl1pPr>
      <a:lvl2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2pPr>
      <a:lvl3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3pPr>
      <a:lvl4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4pPr>
      <a:lvl5pPr algn="ctr" defTabSz="938213" rtl="0" eaLnBrk="1" fontAlgn="base" hangingPunct="1">
        <a:spcBef>
          <a:spcPct val="0"/>
        </a:spcBef>
        <a:spcAft>
          <a:spcPct val="0"/>
        </a:spcAft>
        <a:defRPr sz="4500">
          <a:solidFill>
            <a:schemeClr val="tx1"/>
          </a:solidFill>
          <a:latin typeface="Times New Roman" pitchFamily="18" charset="0"/>
          <a:ea typeface="MS PGothic" pitchFamily="34" charset="-128"/>
          <a:cs typeface="ＭＳ Ｐゴシック"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1" fontAlgn="base" hangingPunct="1">
        <a:spcBef>
          <a:spcPct val="20000"/>
        </a:spcBef>
        <a:spcAft>
          <a:spcPct val="0"/>
        </a:spcAft>
        <a:buFont typeface="Arial" charset="0"/>
        <a:buChar char="•"/>
        <a:defRPr sz="3300" kern="1200">
          <a:solidFill>
            <a:schemeClr val="tx1"/>
          </a:solidFill>
          <a:latin typeface="+mn-lt"/>
          <a:ea typeface="MS PGothic" pitchFamily="34" charset="-128"/>
          <a:cs typeface="ＭＳ Ｐゴシック" charset="0"/>
        </a:defRPr>
      </a:lvl1pPr>
      <a:lvl2pPr marL="762000" indent="-292100" algn="l" defTabSz="938213" rtl="0" eaLnBrk="1" fontAlgn="base" hangingPunct="1">
        <a:spcBef>
          <a:spcPct val="20000"/>
        </a:spcBef>
        <a:spcAft>
          <a:spcPct val="0"/>
        </a:spcAft>
        <a:buFont typeface="Arial" charset="0"/>
        <a:buChar char="–"/>
        <a:defRPr sz="2900" kern="1200">
          <a:solidFill>
            <a:schemeClr val="tx1"/>
          </a:solidFill>
          <a:latin typeface="+mn-lt"/>
          <a:ea typeface="MS PGothic" pitchFamily="34" charset="-128"/>
          <a:cs typeface="+mn-cs"/>
        </a:defRPr>
      </a:lvl2pPr>
      <a:lvl3pPr marL="1173163" indent="-233363" algn="l" defTabSz="938213" rtl="0" eaLnBrk="1" fontAlgn="base" hangingPunct="1">
        <a:spcBef>
          <a:spcPct val="20000"/>
        </a:spcBef>
        <a:spcAft>
          <a:spcPct val="0"/>
        </a:spcAft>
        <a:buFont typeface="Arial" charset="0"/>
        <a:buChar char="•"/>
        <a:defRPr sz="2500" kern="1200">
          <a:solidFill>
            <a:schemeClr val="tx1"/>
          </a:solidFill>
          <a:latin typeface="+mn-lt"/>
          <a:ea typeface="MS PGothic" pitchFamily="34" charset="-128"/>
          <a:cs typeface="+mn-cs"/>
        </a:defRPr>
      </a:lvl3pPr>
      <a:lvl4pPr marL="1643063" indent="-233363" algn="l" defTabSz="938213" rtl="0" eaLnBrk="1" fontAlgn="base" hangingPunct="1">
        <a:spcBef>
          <a:spcPct val="20000"/>
        </a:spcBef>
        <a:spcAft>
          <a:spcPct val="0"/>
        </a:spcAft>
        <a:buFont typeface="Arial" charset="0"/>
        <a:buChar char="–"/>
        <a:defRPr sz="1900" kern="1200">
          <a:solidFill>
            <a:schemeClr val="tx1"/>
          </a:solidFill>
          <a:latin typeface="+mn-lt"/>
          <a:ea typeface="MS PGothic" pitchFamily="34" charset="-128"/>
          <a:cs typeface="+mn-cs"/>
        </a:defRPr>
      </a:lvl4pPr>
      <a:lvl5pPr marL="2112963" indent="-233363" algn="l" defTabSz="938213" rtl="0" eaLnBrk="1" fontAlgn="base" hangingPunct="1">
        <a:spcBef>
          <a:spcPct val="20000"/>
        </a:spcBef>
        <a:spcAft>
          <a:spcPct val="0"/>
        </a:spcAft>
        <a:buFont typeface="Arial" charset="0"/>
        <a:buChar char="»"/>
        <a:defRPr sz="1900" kern="1200">
          <a:solidFill>
            <a:schemeClr val="tx1"/>
          </a:solidFill>
          <a:latin typeface="+mn-lt"/>
          <a:ea typeface="MS PGothic" pitchFamily="34" charset="-128"/>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hyperlink" Target="http://www.sam.gov.lv/"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hyperlink" Target="mailto:inta.rozensteine@sam.gov.l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464023" y="2713631"/>
            <a:ext cx="8229601" cy="1291434"/>
          </a:xfrm>
        </p:spPr>
        <p:txBody>
          <a:bodyPr>
            <a:normAutofit fontScale="90000"/>
          </a:bodyPr>
          <a:lstStyle/>
          <a:p>
            <a:pPr>
              <a:defRPr/>
            </a:pPr>
            <a:r>
              <a:rPr lang="lv-LV" altLang="lv-LV" dirty="0" smtClean="0">
                <a:ea typeface="MS PGothic" pitchFamily="34" charset="-128"/>
              </a:rPr>
              <a:t>Transporta attīstības pamatnostādnes </a:t>
            </a:r>
            <a:br>
              <a:rPr lang="lv-LV" altLang="lv-LV" dirty="0" smtClean="0">
                <a:ea typeface="MS PGothic" pitchFamily="34" charset="-128"/>
              </a:rPr>
            </a:br>
            <a:r>
              <a:rPr lang="lv-LV" altLang="lv-LV" dirty="0" smtClean="0">
                <a:ea typeface="MS PGothic" pitchFamily="34" charset="-128"/>
              </a:rPr>
              <a:t>pēc 2020.gada</a:t>
            </a:r>
            <a:r>
              <a:rPr lang="lv-LV" altLang="lv-LV" sz="2200" i="1" dirty="0" smtClean="0">
                <a:ea typeface="MS PGothic" pitchFamily="34" charset="-128"/>
              </a:rPr>
              <a:t> </a:t>
            </a:r>
            <a:br>
              <a:rPr lang="lv-LV" altLang="lv-LV" sz="2200" i="1" dirty="0" smtClean="0">
                <a:ea typeface="MS PGothic" pitchFamily="34" charset="-128"/>
              </a:rPr>
            </a:br>
            <a:r>
              <a:rPr lang="lv-LV" altLang="lv-LV" i="1" dirty="0" smtClean="0">
                <a:ea typeface="MS PGothic" pitchFamily="34" charset="-128"/>
              </a:rPr>
              <a:t/>
            </a:r>
            <a:br>
              <a:rPr lang="lv-LV" altLang="lv-LV" i="1" dirty="0" smtClean="0">
                <a:ea typeface="MS PGothic" pitchFamily="34" charset="-128"/>
              </a:rPr>
            </a:br>
            <a:endParaRPr lang="lv-LV" altLang="lv-LV" dirty="0" smtClean="0">
              <a:ea typeface="MS PGothic" pitchFamily="34" charset="-128"/>
            </a:endParaRPr>
          </a:p>
        </p:txBody>
      </p:sp>
      <p:sp>
        <p:nvSpPr>
          <p:cNvPr id="2" name="TextBox 1"/>
          <p:cNvSpPr txBox="1"/>
          <p:nvPr/>
        </p:nvSpPr>
        <p:spPr>
          <a:xfrm>
            <a:off x="4722125" y="5076968"/>
            <a:ext cx="4217158" cy="1354217"/>
          </a:xfrm>
          <a:prstGeom prst="rect">
            <a:avLst/>
          </a:prstGeom>
          <a:noFill/>
        </p:spPr>
        <p:txBody>
          <a:bodyPr wrap="square" rtlCol="0">
            <a:spAutoFit/>
          </a:bodyPr>
          <a:lstStyle/>
          <a:p>
            <a:r>
              <a:rPr lang="lv-LV" sz="1800" b="1" dirty="0" smtClean="0">
                <a:latin typeface="Verdana" panose="020B0604030504040204" pitchFamily="34" charset="0"/>
                <a:ea typeface="Verdana" panose="020B0604030504040204" pitchFamily="34" charset="0"/>
                <a:cs typeface="Verdana" panose="020B0604030504040204" pitchFamily="34" charset="0"/>
              </a:rPr>
              <a:t>Inta Rozenšteine</a:t>
            </a:r>
          </a:p>
          <a:p>
            <a:endParaRPr lang="lv-LV" sz="1000" b="1" dirty="0" smtClean="0">
              <a:latin typeface="Verdana" panose="020B0604030504040204" pitchFamily="34" charset="0"/>
              <a:ea typeface="Verdana" panose="020B0604030504040204" pitchFamily="34" charset="0"/>
              <a:cs typeface="Verdana" panose="020B0604030504040204" pitchFamily="34" charset="0"/>
            </a:endParaRPr>
          </a:p>
          <a:p>
            <a:r>
              <a:rPr lang="lv-LV" sz="1800" dirty="0" smtClean="0">
                <a:latin typeface="Verdana" panose="020B0604030504040204" pitchFamily="34" charset="0"/>
                <a:ea typeface="Verdana" panose="020B0604030504040204" pitchFamily="34" charset="0"/>
                <a:cs typeface="Verdana" panose="020B0604030504040204" pitchFamily="34" charset="0"/>
              </a:rPr>
              <a:t>Attīstības un finanšu plānošanas </a:t>
            </a:r>
          </a:p>
          <a:p>
            <a:r>
              <a:rPr lang="lv-LV" sz="1800" dirty="0" smtClean="0">
                <a:latin typeface="Verdana" panose="020B0604030504040204" pitchFamily="34" charset="0"/>
                <a:ea typeface="Verdana" panose="020B0604030504040204" pitchFamily="34" charset="0"/>
                <a:cs typeface="Verdana" panose="020B0604030504040204" pitchFamily="34" charset="0"/>
              </a:rPr>
              <a:t>departamenta </a:t>
            </a:r>
          </a:p>
          <a:p>
            <a:r>
              <a:rPr lang="lv-LV" sz="1800" dirty="0">
                <a:latin typeface="Verdana" panose="020B0604030504040204" pitchFamily="34" charset="0"/>
                <a:ea typeface="Verdana" panose="020B0604030504040204" pitchFamily="34" charset="0"/>
                <a:cs typeface="Verdana" panose="020B0604030504040204" pitchFamily="34" charset="0"/>
              </a:rPr>
              <a:t>d</a:t>
            </a:r>
            <a:r>
              <a:rPr lang="lv-LV" sz="1800" dirty="0" smtClean="0">
                <a:latin typeface="Verdana" panose="020B0604030504040204" pitchFamily="34" charset="0"/>
                <a:ea typeface="Verdana" panose="020B0604030504040204" pitchFamily="34" charset="0"/>
                <a:cs typeface="Verdana" panose="020B0604030504040204" pitchFamily="34" charset="0"/>
              </a:rPr>
              <a:t>irektora vietniece</a:t>
            </a:r>
            <a:endParaRPr lang="lv-LV" sz="1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74248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indent="-457200">
              <a:buAutoNum type="arabicPeriod" startAt="4"/>
            </a:pPr>
            <a:r>
              <a:rPr lang="lv-LV" dirty="0" smtClean="0"/>
              <a:t>Vai </a:t>
            </a:r>
            <a:r>
              <a:rPr lang="lv-LV" dirty="0"/>
              <a:t>un kā caur TAP2021+ iespējams veidot sinerģiju ar plānošanas reģioniem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13756731"/>
              </p:ext>
            </p:extLst>
          </p:nvPr>
        </p:nvGraphicFramePr>
        <p:xfrm>
          <a:off x="755576" y="1988841"/>
          <a:ext cx="6096000" cy="2578850"/>
        </p:xfrm>
        <a:graphic>
          <a:graphicData uri="http://schemas.openxmlformats.org/drawingml/2006/table">
            <a:tbl>
              <a:tblPr firstRow="1" firstCol="1" bandRow="1"/>
              <a:tblGrid>
                <a:gridCol w="6096000"/>
              </a:tblGrid>
              <a:tr h="720079">
                <a:tc>
                  <a:txBody>
                    <a:bodyPr/>
                    <a:lstStyle/>
                    <a:p>
                      <a:pPr>
                        <a:lnSpc>
                          <a:spcPct val="115000"/>
                        </a:lnSpc>
                        <a:spcAft>
                          <a:spcPts val="0"/>
                        </a:spcAft>
                      </a:pPr>
                      <a:r>
                        <a:rPr lang="lv-LV" sz="2200" dirty="0">
                          <a:effectLst/>
                          <a:latin typeface="Times New Roman"/>
                          <a:ea typeface="Calibri"/>
                          <a:cs typeface="Times New Roman"/>
                        </a:rPr>
                        <a:t>Ir iespējams</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5088">
                <a:tc>
                  <a:txBody>
                    <a:bodyPr/>
                    <a:lstStyle/>
                    <a:p>
                      <a:pPr algn="just">
                        <a:lnSpc>
                          <a:spcPct val="115000"/>
                        </a:lnSpc>
                        <a:spcAft>
                          <a:spcPts val="600"/>
                        </a:spcAft>
                      </a:pPr>
                      <a:r>
                        <a:rPr lang="lv-LV" sz="2200" dirty="0">
                          <a:effectLst/>
                          <a:latin typeface="Times New Roman"/>
                          <a:ea typeface="Calibri"/>
                          <a:cs typeface="Times New Roman"/>
                        </a:rPr>
                        <a:t>Nav iespējams</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3683">
                <a:tc>
                  <a:txBody>
                    <a:bodyPr/>
                    <a:lstStyle/>
                    <a:p>
                      <a:pPr algn="just">
                        <a:lnSpc>
                          <a:spcPct val="115000"/>
                        </a:lnSpc>
                        <a:spcAft>
                          <a:spcPts val="600"/>
                        </a:spcAft>
                      </a:pPr>
                      <a:r>
                        <a:rPr lang="lv-LV" sz="2400" b="0" dirty="0" smtClean="0">
                          <a:effectLst/>
                          <a:latin typeface="+mn-lt"/>
                          <a:ea typeface="Calibri"/>
                          <a:cs typeface="Times New Roman"/>
                        </a:rPr>
                        <a:t>Ja ir iespējams, lūdzu ierakstiet, kāds būtu vēlamais sadarbības veids:</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10</a:t>
            </a:fld>
            <a:endParaRPr lang="en-US" altLang="lv-LV"/>
          </a:p>
        </p:txBody>
      </p:sp>
    </p:spTree>
    <p:extLst>
      <p:ext uri="{BB962C8B-B14F-4D97-AF65-F5344CB8AC3E}">
        <p14:creationId xmlns:p14="http://schemas.microsoft.com/office/powerpoint/2010/main" val="254506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indent="-457200">
              <a:buAutoNum type="arabicPeriod" startAt="5"/>
            </a:pPr>
            <a:r>
              <a:rPr lang="lv-LV" dirty="0" smtClean="0"/>
              <a:t>Kādā </a:t>
            </a:r>
            <a:r>
              <a:rPr lang="lv-LV" dirty="0"/>
              <a:t>detalizētības līmenī TAP2021+ būtu jāapraksta pasākumi un attiecīgi rezultāti?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34352942"/>
              </p:ext>
            </p:extLst>
          </p:nvPr>
        </p:nvGraphicFramePr>
        <p:xfrm>
          <a:off x="683568" y="1988840"/>
          <a:ext cx="6096000" cy="3191764"/>
        </p:xfrm>
        <a:graphic>
          <a:graphicData uri="http://schemas.openxmlformats.org/drawingml/2006/table">
            <a:tbl>
              <a:tblPr firstRow="1" firstCol="1" bandRow="1"/>
              <a:tblGrid>
                <a:gridCol w="6096000"/>
              </a:tblGrid>
              <a:tr h="414280">
                <a:tc>
                  <a:txBody>
                    <a:bodyPr/>
                    <a:lstStyle/>
                    <a:p>
                      <a:pPr algn="just">
                        <a:lnSpc>
                          <a:spcPct val="115000"/>
                        </a:lnSpc>
                        <a:spcAft>
                          <a:spcPts val="600"/>
                        </a:spcAft>
                      </a:pPr>
                      <a:r>
                        <a:rPr lang="lv-LV" sz="2200" dirty="0">
                          <a:effectLst/>
                          <a:latin typeface="Times New Roman"/>
                          <a:ea typeface="Calibri"/>
                          <a:cs typeface="Times New Roman"/>
                        </a:rPr>
                        <a:t>Pasākumi jāapraksta pietiekami vispārīgi- lai tiem pretī varētu likt sasniedzamu politikas (nevis darbības!) rezultātu. Konkrētas darbības jāraksta no pamatnostādnēm izrietošos plānos</a:t>
                      </a:r>
                      <a:r>
                        <a:rPr lang="lv-LV" sz="2200" dirty="0" smtClean="0">
                          <a:effectLst/>
                          <a:latin typeface="Times New Roman"/>
                          <a:ea typeface="Calibri"/>
                          <a:cs typeface="Times New Roman"/>
                        </a:rPr>
                        <a:t>.</a:t>
                      </a:r>
                    </a:p>
                    <a:p>
                      <a:pPr algn="just">
                        <a:lnSpc>
                          <a:spcPct val="115000"/>
                        </a:lnSpc>
                        <a:spcAft>
                          <a:spcPts val="600"/>
                        </a:spcAft>
                      </a:pP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40">
                <a:tc>
                  <a:txBody>
                    <a:bodyPr/>
                    <a:lstStyle/>
                    <a:p>
                      <a:pPr algn="just">
                        <a:lnSpc>
                          <a:spcPct val="115000"/>
                        </a:lnSpc>
                        <a:spcAft>
                          <a:spcPts val="600"/>
                        </a:spcAft>
                      </a:pPr>
                      <a:r>
                        <a:rPr lang="lv-LV" sz="2200" dirty="0">
                          <a:effectLst/>
                          <a:latin typeface="Times New Roman"/>
                          <a:ea typeface="Calibri"/>
                          <a:cs typeface="Times New Roman"/>
                        </a:rPr>
                        <a:t>Pasākumi jāapraksta cik iespējams precīzi (lai tam atbilstu konkrēti darbības rezultāti</a:t>
                      </a:r>
                      <a:r>
                        <a:rPr lang="lv-LV" sz="2200" dirty="0" smtClean="0">
                          <a:effectLst/>
                          <a:latin typeface="Times New Roman"/>
                          <a:ea typeface="Calibri"/>
                          <a:cs typeface="Times New Roman"/>
                        </a:rPr>
                        <a:t>)</a:t>
                      </a:r>
                    </a:p>
                    <a:p>
                      <a:pPr algn="just">
                        <a:lnSpc>
                          <a:spcPct val="115000"/>
                        </a:lnSpc>
                        <a:spcAft>
                          <a:spcPts val="600"/>
                        </a:spcAft>
                      </a:pP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11</a:t>
            </a:fld>
            <a:endParaRPr lang="en-US" altLang="lv-LV"/>
          </a:p>
        </p:txBody>
      </p:sp>
    </p:spTree>
    <p:extLst>
      <p:ext uri="{BB962C8B-B14F-4D97-AF65-F5344CB8AC3E}">
        <p14:creationId xmlns:p14="http://schemas.microsoft.com/office/powerpoint/2010/main" val="2068310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indent="-457200">
              <a:buAutoNum type="arabicPeriod" startAt="6"/>
            </a:pPr>
            <a:r>
              <a:rPr lang="lv-LV" dirty="0" smtClean="0"/>
              <a:t>Kādi </a:t>
            </a:r>
            <a:r>
              <a:rPr lang="lv-LV" dirty="0"/>
              <a:t>būtu kritēriji/ priekšnoteikumi rīcības virziena/ pasākuma iekļaušanai TAP2021+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15723775"/>
              </p:ext>
            </p:extLst>
          </p:nvPr>
        </p:nvGraphicFramePr>
        <p:xfrm>
          <a:off x="539552" y="1700808"/>
          <a:ext cx="7992888" cy="4640580"/>
        </p:xfrm>
        <a:graphic>
          <a:graphicData uri="http://schemas.openxmlformats.org/drawingml/2006/table">
            <a:tbl>
              <a:tblPr firstRow="1" firstCol="1" bandRow="1"/>
              <a:tblGrid>
                <a:gridCol w="7992888"/>
              </a:tblGrid>
              <a:tr h="0">
                <a:tc>
                  <a:txBody>
                    <a:bodyPr/>
                    <a:lstStyle/>
                    <a:p>
                      <a:pPr algn="just">
                        <a:lnSpc>
                          <a:spcPct val="115000"/>
                        </a:lnSpc>
                        <a:spcAft>
                          <a:spcPts val="600"/>
                        </a:spcAft>
                      </a:pPr>
                      <a:r>
                        <a:rPr lang="lv-LV" sz="2000" dirty="0">
                          <a:effectLst/>
                          <a:latin typeface="Times New Roman"/>
                          <a:ea typeface="Calibri"/>
                          <a:cs typeface="Times New Roman"/>
                        </a:rPr>
                        <a:t>Lielu (virs 75milj.EUR) projektu nepārtrauktība/ pēctecība</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Projekts ar lielu pievienoto vērtību valsts ekonomiskai attīstībai, piem. turpinājums stratēģiskam maršrutam vai tml.</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Nepieciešamība problēmu risināt valsts līmenī (pretstatā – problēmas, kas būtu risināmas reģionu, pašvaldību līmenī)</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Skaidrība par nepieciešamo finansējumu</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Skaidrība par pieejamo finansējumu</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Atbilstība NAP (bet jāievēro, ka NAP2021+ un TAP2021+ taps vienlaicīgi!)</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Atbilstība ES politikas uzstādījumiem</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Tiek sekmēta uzņēmējdarbības attīstība</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Tiek veicināta pakalpojumu sasniedzamība un pieejamība</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Tiek veicināta izglītības pieejamības uzlabošana</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Sociālā atbildība</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lv-LV" sz="2000" dirty="0">
                          <a:effectLst/>
                          <a:latin typeface="Times New Roman"/>
                          <a:ea typeface="Calibri"/>
                          <a:cs typeface="Times New Roman"/>
                        </a:rPr>
                        <a:t>Vides un ekonomisko aspektu sabalansētība</a:t>
                      </a:r>
                      <a:endParaRPr lang="lv-LV"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12</a:t>
            </a:fld>
            <a:endParaRPr lang="en-US" altLang="lv-LV"/>
          </a:p>
        </p:txBody>
      </p:sp>
    </p:spTree>
    <p:extLst>
      <p:ext uri="{BB962C8B-B14F-4D97-AF65-F5344CB8AC3E}">
        <p14:creationId xmlns:p14="http://schemas.microsoft.com/office/powerpoint/2010/main" val="273994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ES atbalsta programmas transporta nozarē 2021-2027</a:t>
            </a:r>
            <a:endParaRPr lang="lv-LV" dirty="0"/>
          </a:p>
        </p:txBody>
      </p:sp>
      <p:sp>
        <p:nvSpPr>
          <p:cNvPr id="3" name="Content Placeholder 2"/>
          <p:cNvSpPr>
            <a:spLocks noGrp="1"/>
          </p:cNvSpPr>
          <p:nvPr>
            <p:ph idx="1"/>
          </p:nvPr>
        </p:nvSpPr>
        <p:spPr>
          <a:xfrm>
            <a:off x="1763688" y="1772816"/>
            <a:ext cx="6096000" cy="2612504"/>
          </a:xfrm>
        </p:spPr>
        <p:txBody>
          <a:bodyPr/>
          <a:lstStyle/>
          <a:p>
            <a:r>
              <a:rPr lang="lv-LV" b="1" dirty="0"/>
              <a:t>Būtiskākās budžeta programmas, kas skar transporta jomu</a:t>
            </a:r>
            <a:r>
              <a:rPr lang="lv-LV" b="1" dirty="0" smtClean="0"/>
              <a:t>:</a:t>
            </a:r>
          </a:p>
          <a:p>
            <a:endParaRPr lang="lv-LV" dirty="0"/>
          </a:p>
          <a:p>
            <a:pPr marL="342900" indent="-342900">
              <a:buFont typeface="Arial" panose="020B0604020202020204" pitchFamily="34" charset="0"/>
              <a:buChar char="•"/>
            </a:pPr>
            <a:r>
              <a:rPr lang="lv-LV" dirty="0" smtClean="0"/>
              <a:t>Eiropas </a:t>
            </a:r>
            <a:r>
              <a:rPr lang="lv-LV" dirty="0"/>
              <a:t>Infrastruktūras savienošanas instruments - CEF</a:t>
            </a:r>
          </a:p>
          <a:p>
            <a:pPr marL="342900" indent="-342900">
              <a:buFont typeface="Arial" panose="020B0604020202020204" pitchFamily="34" charset="0"/>
              <a:buChar char="•"/>
            </a:pPr>
            <a:r>
              <a:rPr lang="lv-LV" dirty="0" smtClean="0"/>
              <a:t>Kohēzijas </a:t>
            </a:r>
            <a:r>
              <a:rPr lang="lv-LV" dirty="0"/>
              <a:t>politika, t.sk. ERAF un Kohēzijas Fonds</a:t>
            </a:r>
          </a:p>
          <a:p>
            <a:endParaRPr lang="lv-LV" dirty="0"/>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13</a:t>
            </a:fld>
            <a:endParaRPr lang="en-US" altLang="lv-LV"/>
          </a:p>
        </p:txBody>
      </p:sp>
    </p:spTree>
    <p:extLst>
      <p:ext uri="{BB962C8B-B14F-4D97-AF65-F5344CB8AC3E}">
        <p14:creationId xmlns:p14="http://schemas.microsoft.com/office/powerpoint/2010/main" val="1700537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Regulas </a:t>
            </a:r>
            <a:r>
              <a:rPr lang="lv-LV" dirty="0"/>
              <a:t>priekšlikums paredz KF atbalstu:</a:t>
            </a:r>
          </a:p>
        </p:txBody>
      </p:sp>
      <p:sp>
        <p:nvSpPr>
          <p:cNvPr id="3" name="Content Placeholder 2"/>
          <p:cNvSpPr>
            <a:spLocks noGrp="1"/>
          </p:cNvSpPr>
          <p:nvPr>
            <p:ph idx="1"/>
          </p:nvPr>
        </p:nvSpPr>
        <p:spPr>
          <a:xfrm>
            <a:off x="755576" y="1412776"/>
            <a:ext cx="7931224" cy="4680520"/>
          </a:xfrm>
        </p:spPr>
        <p:txBody>
          <a:bodyPr>
            <a:normAutofit/>
          </a:bodyPr>
          <a:lstStyle/>
          <a:p>
            <a:pPr marL="342900" indent="-342900">
              <a:buFont typeface="Arial" panose="020B0604020202020204" pitchFamily="34" charset="0"/>
              <a:buChar char="•"/>
            </a:pPr>
            <a:r>
              <a:rPr lang="lv-LV" sz="1800" dirty="0" err="1" smtClean="0"/>
              <a:t>intermodāla</a:t>
            </a:r>
            <a:r>
              <a:rPr lang="lv-LV" sz="1800" dirty="0"/>
              <a:t>, ilgtspējīga, klimata noturīga, inteliģenta, droša TEN-T tīkla attīstībai; </a:t>
            </a:r>
          </a:p>
          <a:p>
            <a:pPr marL="342900" indent="-342900">
              <a:buFont typeface="Arial" panose="020B0604020202020204" pitchFamily="34" charset="0"/>
              <a:buChar char="•"/>
            </a:pPr>
            <a:r>
              <a:rPr lang="lv-LV" sz="1800" dirty="0" smtClean="0"/>
              <a:t>ilgtspējīgas</a:t>
            </a:r>
            <a:r>
              <a:rPr lang="lv-LV" sz="1800" dirty="0"/>
              <a:t>, klimata noturīgas, inteliģentas, </a:t>
            </a:r>
            <a:r>
              <a:rPr lang="lv-LV" sz="1800" dirty="0" err="1"/>
              <a:t>intermodālas</a:t>
            </a:r>
            <a:r>
              <a:rPr lang="lv-LV" sz="1800" dirty="0"/>
              <a:t> nacionālas, reģionālas un vietējas nozīmes mobilitātes uzlabošanai, tai skaitā piekļuvei TEN-T tīkliem un pārrobežu teritorijām;</a:t>
            </a:r>
          </a:p>
          <a:p>
            <a:pPr marL="342900" indent="-342900">
              <a:buFont typeface="Arial" panose="020B0604020202020204" pitchFamily="34" charset="0"/>
              <a:buChar char="•"/>
            </a:pPr>
            <a:r>
              <a:rPr lang="lv-LV" sz="1800" dirty="0" err="1" smtClean="0"/>
              <a:t>ilgstpējīgas</a:t>
            </a:r>
            <a:r>
              <a:rPr lang="lv-LV" sz="1800" dirty="0"/>
              <a:t>, multimodālas pilsētvides mobilitātes veicināšanai;</a:t>
            </a:r>
          </a:p>
          <a:p>
            <a:pPr marL="342900" indent="-342900">
              <a:buFont typeface="Arial" panose="020B0604020202020204" pitchFamily="34" charset="0"/>
              <a:buChar char="•"/>
            </a:pPr>
            <a:r>
              <a:rPr lang="lv-LV" sz="1800" dirty="0" smtClean="0"/>
              <a:t>energoefektivitātes </a:t>
            </a:r>
            <a:r>
              <a:rPr lang="lv-LV" sz="1800" dirty="0"/>
              <a:t>un atjaunojamās enerģijas veicināšanas  </a:t>
            </a:r>
            <a:r>
              <a:rPr lang="lv-LV" sz="1800" dirty="0" smtClean="0"/>
              <a:t>pasākumiem</a:t>
            </a:r>
            <a:r>
              <a:rPr lang="lv-LV" sz="1800" dirty="0"/>
              <a:t>, kā arī viedo enerģijas sistēmu attīstībai</a:t>
            </a:r>
            <a:r>
              <a:rPr lang="lv-LV" sz="1800" dirty="0" smtClean="0"/>
              <a:t>.</a:t>
            </a:r>
          </a:p>
          <a:p>
            <a:pPr marL="342900" indent="-342900">
              <a:buFont typeface="Arial" panose="020B0604020202020204" pitchFamily="34" charset="0"/>
              <a:buChar char="•"/>
            </a:pPr>
            <a:endParaRPr lang="lv-LV" sz="1800" dirty="0"/>
          </a:p>
          <a:p>
            <a:r>
              <a:rPr lang="lv-LV" sz="1800" dirty="0" smtClean="0"/>
              <a:t>	</a:t>
            </a:r>
            <a:r>
              <a:rPr lang="lv-LV" sz="1800" dirty="0"/>
              <a:t>	</a:t>
            </a:r>
            <a:r>
              <a:rPr lang="lv-LV" sz="2400" b="1" dirty="0" smtClean="0"/>
              <a:t>Regulas priekšlikums paredz 			ERAF atbalstu:</a:t>
            </a:r>
          </a:p>
          <a:p>
            <a:pPr marL="285750" indent="-285750">
              <a:buFont typeface="Arial" panose="020B0604020202020204" pitchFamily="34" charset="0"/>
              <a:buChar char="•"/>
            </a:pPr>
            <a:r>
              <a:rPr lang="lv-LV" sz="1800" dirty="0"/>
              <a:t>papildus Kohēzijas fonda atbalsta mērķiem - digitālās savienojamības veicināšanai.</a:t>
            </a:r>
          </a:p>
          <a:p>
            <a:endParaRPr lang="lv-LV" sz="2400" b="1" dirty="0"/>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14</a:t>
            </a:fld>
            <a:endParaRPr lang="en-US" altLang="lv-LV"/>
          </a:p>
        </p:txBody>
      </p:sp>
    </p:spTree>
    <p:extLst>
      <p:ext uri="{BB962C8B-B14F-4D97-AF65-F5344CB8AC3E}">
        <p14:creationId xmlns:p14="http://schemas.microsoft.com/office/powerpoint/2010/main" val="3007282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a:t>Regulas priekšlikums paredz, </a:t>
            </a:r>
            <a:r>
              <a:rPr lang="lv-LV" dirty="0" smtClean="0"/>
              <a:t>ka </a:t>
            </a:r>
            <a:br>
              <a:rPr lang="lv-LV" dirty="0" smtClean="0"/>
            </a:br>
            <a:r>
              <a:rPr lang="lv-LV" dirty="0" smtClean="0"/>
              <a:t>KF </a:t>
            </a:r>
            <a:r>
              <a:rPr lang="lv-LV" dirty="0"/>
              <a:t>un ERAF neatbalstīs:</a:t>
            </a:r>
            <a:br>
              <a:rPr lang="lv-LV" dirty="0"/>
            </a:br>
            <a:endParaRPr lang="lv-LV" dirty="0"/>
          </a:p>
        </p:txBody>
      </p:sp>
      <p:sp>
        <p:nvSpPr>
          <p:cNvPr id="3" name="Content Placeholder 2"/>
          <p:cNvSpPr>
            <a:spLocks noGrp="1"/>
          </p:cNvSpPr>
          <p:nvPr>
            <p:ph idx="1"/>
          </p:nvPr>
        </p:nvSpPr>
        <p:spPr>
          <a:xfrm>
            <a:off x="611560" y="1484784"/>
            <a:ext cx="8075240" cy="4373573"/>
          </a:xfrm>
        </p:spPr>
        <p:txBody>
          <a:bodyPr>
            <a:normAutofit lnSpcReduction="10000"/>
          </a:bodyPr>
          <a:lstStyle/>
          <a:p>
            <a:pPr marL="342900" indent="-342900">
              <a:buFont typeface="Arial" panose="020B0604020202020204" pitchFamily="34" charset="0"/>
              <a:buChar char="•"/>
            </a:pPr>
            <a:r>
              <a:rPr lang="lv-LV" dirty="0" smtClean="0"/>
              <a:t>ieguldījumus </a:t>
            </a:r>
            <a:r>
              <a:rPr lang="lv-LV" dirty="0"/>
              <a:t>lidostu infrastruktūras attīstībā;</a:t>
            </a:r>
          </a:p>
          <a:p>
            <a:pPr marL="342900" indent="-342900">
              <a:buFont typeface="Arial" panose="020B0604020202020204" pitchFamily="34" charset="0"/>
              <a:buChar char="•"/>
            </a:pPr>
            <a:r>
              <a:rPr lang="lv-LV" dirty="0" smtClean="0"/>
              <a:t>dzelzceļa </a:t>
            </a:r>
            <a:r>
              <a:rPr lang="lv-LV" dirty="0"/>
              <a:t>transporta ritošā sastāva iegādi, ja tas neparedz sabiedriskā transporta pakalpojumu nodrošināšanu;</a:t>
            </a:r>
          </a:p>
          <a:p>
            <a:pPr marL="342900" indent="-342900">
              <a:buFont typeface="Arial" panose="020B0604020202020204" pitchFamily="34" charset="0"/>
              <a:buChar char="•"/>
            </a:pPr>
            <a:r>
              <a:rPr lang="lv-LV" dirty="0" smtClean="0"/>
              <a:t>ieguldījumus </a:t>
            </a:r>
            <a:r>
              <a:rPr lang="lv-LV" dirty="0"/>
              <a:t>platjoslu infrastruktūrā teritorijās, kur ir vismaz 2 līdzvērtīgas kategorijas platjoslu tīkli</a:t>
            </a:r>
            <a:r>
              <a:rPr lang="lv-LV" dirty="0" smtClean="0"/>
              <a:t>.</a:t>
            </a:r>
          </a:p>
          <a:p>
            <a:pPr marL="342900" indent="-342900">
              <a:buFont typeface="Arial" panose="020B0604020202020204" pitchFamily="34" charset="0"/>
              <a:buChar char="•"/>
            </a:pPr>
            <a:endParaRPr lang="lv-LV" dirty="0"/>
          </a:p>
          <a:p>
            <a:r>
              <a:rPr lang="lv-LV" dirty="0"/>
              <a:t>	</a:t>
            </a:r>
            <a:r>
              <a:rPr lang="lv-LV" dirty="0" smtClean="0"/>
              <a:t>	</a:t>
            </a:r>
            <a:r>
              <a:rPr lang="lv-LV" b="1" dirty="0" smtClean="0"/>
              <a:t>Atbilstoši </a:t>
            </a:r>
            <a:r>
              <a:rPr lang="lv-LV" b="1" dirty="0"/>
              <a:t>Regulas priekšlikumam KF un </a:t>
            </a:r>
            <a:r>
              <a:rPr lang="lv-LV" b="1" dirty="0" smtClean="0"/>
              <a:t>		ERAF neattiecināmās </a:t>
            </a:r>
            <a:r>
              <a:rPr lang="lv-LV" b="1" dirty="0"/>
              <a:t>izmaksas:</a:t>
            </a:r>
          </a:p>
          <a:p>
            <a:pPr marL="342900" indent="-342900">
              <a:buFont typeface="Arial" panose="020B0604020202020204" pitchFamily="34" charset="0"/>
              <a:buChar char="•"/>
            </a:pPr>
            <a:r>
              <a:rPr lang="lv-LV" dirty="0" smtClean="0"/>
              <a:t>projektiem</a:t>
            </a:r>
            <a:r>
              <a:rPr lang="lv-LV" dirty="0"/>
              <a:t>, ar kopējo budžetu lielāku par EUR 5 </a:t>
            </a:r>
            <a:r>
              <a:rPr lang="lv-LV" dirty="0" smtClean="0"/>
              <a:t>milj</a:t>
            </a:r>
            <a:r>
              <a:rPr lang="lv-LV" dirty="0"/>
              <a:t>., PVN ir neattiecināmas </a:t>
            </a:r>
            <a:r>
              <a:rPr lang="lv-LV" dirty="0" smtClean="0"/>
              <a:t>izmaksas; </a:t>
            </a:r>
            <a:endParaRPr lang="lv-LV" dirty="0"/>
          </a:p>
          <a:p>
            <a:pPr marL="342900" indent="-342900">
              <a:buFont typeface="Arial" panose="020B0604020202020204" pitchFamily="34" charset="0"/>
              <a:buChar char="•"/>
            </a:pPr>
            <a:r>
              <a:rPr lang="lv-LV" dirty="0" smtClean="0"/>
              <a:t>zemes </a:t>
            </a:r>
            <a:r>
              <a:rPr lang="lv-LV" dirty="0"/>
              <a:t>un nekustamā īpašuma iegāde ir attiecināma par summu, kas nepārsniedz 10% no darbības kopējām attiecināmām izmaksām.</a:t>
            </a:r>
          </a:p>
          <a:p>
            <a:endParaRPr lang="lv-LV" b="1" dirty="0"/>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15</a:t>
            </a:fld>
            <a:endParaRPr lang="en-US" altLang="lv-LV"/>
          </a:p>
        </p:txBody>
      </p:sp>
    </p:spTree>
    <p:extLst>
      <p:ext uri="{BB962C8B-B14F-4D97-AF65-F5344CB8AC3E}">
        <p14:creationId xmlns:p14="http://schemas.microsoft.com/office/powerpoint/2010/main" val="1345863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err="1"/>
              <a:t>Interreg</a:t>
            </a:r>
            <a:r>
              <a:rPr lang="lv-LV" dirty="0"/>
              <a:t> programma, ko finansē ERAF un ārējie finanšu instrumenti</a:t>
            </a:r>
          </a:p>
        </p:txBody>
      </p:sp>
      <p:sp>
        <p:nvSpPr>
          <p:cNvPr id="3" name="Content Placeholder 2"/>
          <p:cNvSpPr>
            <a:spLocks noGrp="1"/>
          </p:cNvSpPr>
          <p:nvPr>
            <p:ph idx="1"/>
          </p:nvPr>
        </p:nvSpPr>
        <p:spPr>
          <a:xfrm>
            <a:off x="755576" y="1752600"/>
            <a:ext cx="7931224" cy="4373573"/>
          </a:xfrm>
        </p:spPr>
        <p:txBody>
          <a:bodyPr/>
          <a:lstStyle/>
          <a:p>
            <a:r>
              <a:rPr lang="lv-LV" b="1" dirty="0" smtClean="0"/>
              <a:t>Regulas priekšlikums paredz </a:t>
            </a:r>
            <a:r>
              <a:rPr lang="lv-LV" b="1" dirty="0" err="1" smtClean="0"/>
              <a:t>Interreg</a:t>
            </a:r>
            <a:r>
              <a:rPr lang="lv-LV" b="1" dirty="0" smtClean="0"/>
              <a:t> programmas atbalstu:</a:t>
            </a:r>
          </a:p>
          <a:p>
            <a:pPr marL="342900" indent="-342900">
              <a:buFont typeface="Arial" panose="020B0604020202020204" pitchFamily="34" charset="0"/>
              <a:buChar char="•"/>
            </a:pPr>
            <a:r>
              <a:rPr lang="lv-LV" dirty="0" smtClean="0"/>
              <a:t>pārrobežu </a:t>
            </a:r>
            <a:r>
              <a:rPr lang="lv-LV" dirty="0"/>
              <a:t>sadarbībai, lai veicinātu integrētu reģionālo attīstību;</a:t>
            </a:r>
          </a:p>
          <a:p>
            <a:pPr marL="342900" indent="-342900">
              <a:buFont typeface="Arial" panose="020B0604020202020204" pitchFamily="34" charset="0"/>
              <a:buChar char="•"/>
            </a:pPr>
            <a:r>
              <a:rPr lang="lv-LV" dirty="0" smtClean="0"/>
              <a:t>starpvalstu </a:t>
            </a:r>
            <a:r>
              <a:rPr lang="lv-LV" dirty="0"/>
              <a:t>un jūras sadarbībai, kas aptver lielāko starpvalstu teritorijas vai jūru baseinus;</a:t>
            </a:r>
          </a:p>
          <a:p>
            <a:pPr marL="342900" indent="-342900">
              <a:buFont typeface="Arial" panose="020B0604020202020204" pitchFamily="34" charset="0"/>
              <a:buChar char="•"/>
            </a:pPr>
            <a:r>
              <a:rPr lang="lv-LV" dirty="0" err="1" smtClean="0"/>
              <a:t>starpreģionālajai</a:t>
            </a:r>
            <a:r>
              <a:rPr lang="lv-LV" dirty="0" smtClean="0"/>
              <a:t> </a:t>
            </a:r>
            <a:r>
              <a:rPr lang="lv-LV" dirty="0"/>
              <a:t>sadarbībai ar mērķi stiprināt kohēzijas politikas efektivitāti;</a:t>
            </a:r>
          </a:p>
          <a:p>
            <a:pPr marL="342900" indent="-342900">
              <a:buFont typeface="Arial" panose="020B0604020202020204" pitchFamily="34" charset="0"/>
              <a:buChar char="•"/>
            </a:pPr>
            <a:r>
              <a:rPr lang="lv-LV" dirty="0" err="1" smtClean="0"/>
              <a:t>starpreģionu</a:t>
            </a:r>
            <a:r>
              <a:rPr lang="lv-LV" dirty="0" smtClean="0"/>
              <a:t> </a:t>
            </a:r>
            <a:r>
              <a:rPr lang="lv-LV" dirty="0"/>
              <a:t>ieguldījumiem </a:t>
            </a:r>
            <a:r>
              <a:rPr lang="lv-LV" dirty="0" err="1"/>
              <a:t>invovācijās</a:t>
            </a:r>
            <a:r>
              <a:rPr lang="lv-LV" dirty="0"/>
              <a:t>, komercializējot un paplašinot </a:t>
            </a:r>
            <a:r>
              <a:rPr lang="lv-LV" dirty="0" err="1"/>
              <a:t>starpreģionu</a:t>
            </a:r>
            <a:r>
              <a:rPr lang="lv-LV" dirty="0"/>
              <a:t> inovāciju projektus, kam ir potenciāls  veicināt Eiropas vērtību attīstību.</a:t>
            </a:r>
          </a:p>
          <a:p>
            <a:endParaRPr lang="lv-LV" dirty="0" smtClean="0"/>
          </a:p>
          <a:p>
            <a:endParaRPr lang="lv-LV" dirty="0"/>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16</a:t>
            </a:fld>
            <a:endParaRPr lang="en-US" altLang="lv-LV"/>
          </a:p>
        </p:txBody>
      </p:sp>
    </p:spTree>
    <p:extLst>
      <p:ext uri="{BB962C8B-B14F-4D97-AF65-F5344CB8AC3E}">
        <p14:creationId xmlns:p14="http://schemas.microsoft.com/office/powerpoint/2010/main" val="1753027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Raugoties uz nākamo budžeta perspektīvu, </a:t>
            </a:r>
            <a:r>
              <a:rPr lang="lv-LV" dirty="0" smtClean="0"/>
              <a:t>svarīgi:</a:t>
            </a:r>
            <a:endParaRPr lang="lv-LV" dirty="0"/>
          </a:p>
        </p:txBody>
      </p:sp>
      <p:sp>
        <p:nvSpPr>
          <p:cNvPr id="3" name="Content Placeholder 2"/>
          <p:cNvSpPr>
            <a:spLocks noGrp="1"/>
          </p:cNvSpPr>
          <p:nvPr>
            <p:ph idx="1"/>
          </p:nvPr>
        </p:nvSpPr>
        <p:spPr>
          <a:xfrm>
            <a:off x="683568" y="1988840"/>
            <a:ext cx="7931224" cy="2448272"/>
          </a:xfrm>
        </p:spPr>
        <p:txBody>
          <a:bodyPr/>
          <a:lstStyle/>
          <a:p>
            <a:pPr marL="342900" indent="-342900">
              <a:buFont typeface="Arial" panose="020B0604020202020204" pitchFamily="34" charset="0"/>
              <a:buChar char="•"/>
            </a:pPr>
            <a:r>
              <a:rPr lang="lv-LV" dirty="0" smtClean="0"/>
              <a:t>pabeigt </a:t>
            </a:r>
            <a:r>
              <a:rPr lang="lv-LV" dirty="0"/>
              <a:t>iesāktos transporta nozares projektus ar augstu pievienoto vērtību, tādus kā </a:t>
            </a:r>
            <a:r>
              <a:rPr lang="lv-LV" dirty="0" err="1"/>
              <a:t>Rail</a:t>
            </a:r>
            <a:r>
              <a:rPr lang="lv-LV" dirty="0"/>
              <a:t> </a:t>
            </a:r>
            <a:r>
              <a:rPr lang="lv-LV" dirty="0" err="1"/>
              <a:t>Baltica</a:t>
            </a:r>
            <a:r>
              <a:rPr lang="lv-LV" dirty="0"/>
              <a:t> un dzelzceļa elektrifikācija;</a:t>
            </a:r>
          </a:p>
          <a:p>
            <a:pPr marL="342900" indent="-342900">
              <a:buFont typeface="Arial" panose="020B0604020202020204" pitchFamily="34" charset="0"/>
              <a:buChar char="•"/>
            </a:pPr>
            <a:r>
              <a:rPr lang="lv-LV" dirty="0" smtClean="0"/>
              <a:t>turpināt </a:t>
            </a:r>
            <a:r>
              <a:rPr lang="lv-LV" dirty="0"/>
              <a:t>iesākto darbu drošas, videi draudzīgas un mūsdienu prasībām atbilstošas transporta infrastruktūras izveidei.</a:t>
            </a:r>
          </a:p>
          <a:p>
            <a:endParaRPr lang="lv-LV" dirty="0"/>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17</a:t>
            </a:fld>
            <a:endParaRPr lang="en-US" altLang="lv-LV"/>
          </a:p>
        </p:txBody>
      </p:sp>
    </p:spTree>
    <p:extLst>
      <p:ext uri="{BB962C8B-B14F-4D97-AF65-F5344CB8AC3E}">
        <p14:creationId xmlns:p14="http://schemas.microsoft.com/office/powerpoint/2010/main" val="1601916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0" y="2300288"/>
            <a:ext cx="6096000" cy="2722088"/>
          </a:xfrm>
        </p:spPr>
        <p:txBody>
          <a:bodyPr>
            <a:normAutofit fontScale="90000"/>
          </a:bodyPr>
          <a:lstStyle/>
          <a:p>
            <a:pPr algn="ctr">
              <a:spcAft>
                <a:spcPts val="600"/>
              </a:spcAft>
            </a:pPr>
            <a:r>
              <a:rPr lang="lv-LV" altLang="lv-LV" sz="2800" dirty="0" smtClean="0">
                <a:ea typeface="MS PGothic" pitchFamily="34" charset="-128"/>
              </a:rPr>
              <a:t>Paldies par uzmanību!</a:t>
            </a:r>
            <a:r>
              <a:rPr lang="lv-LV" altLang="lv-LV" sz="2800" dirty="0">
                <a:ea typeface="MS PGothic" pitchFamily="34" charset="-128"/>
              </a:rPr>
              <a:t/>
            </a:r>
            <a:br>
              <a:rPr lang="lv-LV" altLang="lv-LV" sz="2800" dirty="0">
                <a:ea typeface="MS PGothic" pitchFamily="34" charset="-128"/>
              </a:rPr>
            </a:br>
            <a:r>
              <a:rPr lang="lv-LV" altLang="lv-LV" sz="2800" dirty="0" smtClean="0">
                <a:ea typeface="MS PGothic" pitchFamily="34" charset="-128"/>
              </a:rPr>
              <a:t/>
            </a:r>
            <a:br>
              <a:rPr lang="lv-LV" altLang="lv-LV" sz="2800" dirty="0" smtClean="0">
                <a:ea typeface="MS PGothic" pitchFamily="34" charset="-128"/>
              </a:rPr>
            </a:br>
            <a:r>
              <a:rPr lang="lv-LV" altLang="lv-LV" sz="2800" dirty="0">
                <a:ea typeface="MS PGothic" pitchFamily="34" charset="-128"/>
              </a:rPr>
              <a:t/>
            </a:r>
            <a:br>
              <a:rPr lang="lv-LV" altLang="lv-LV" sz="2800" dirty="0">
                <a:ea typeface="MS PGothic" pitchFamily="34" charset="-128"/>
              </a:rPr>
            </a:br>
            <a:r>
              <a:rPr lang="lv-LV" altLang="lv-LV" sz="2800" dirty="0" smtClean="0">
                <a:ea typeface="MS PGothic" pitchFamily="34" charset="-128"/>
              </a:rPr>
              <a:t/>
            </a:r>
            <a:br>
              <a:rPr lang="lv-LV" altLang="lv-LV" sz="2800" dirty="0" smtClean="0">
                <a:ea typeface="MS PGothic" pitchFamily="34" charset="-128"/>
              </a:rPr>
            </a:br>
            <a:r>
              <a:rPr lang="lv-LV" altLang="lv-LV" sz="2800" b="0" dirty="0" err="1" smtClean="0">
                <a:ea typeface="MS PGothic" pitchFamily="34" charset="-128"/>
                <a:hlinkClick r:id="rId3"/>
              </a:rPr>
              <a:t>www.sam.gov.lv</a:t>
            </a:r>
            <a:r>
              <a:rPr lang="lv-LV" altLang="lv-LV" sz="2800" b="0" dirty="0" smtClean="0">
                <a:ea typeface="MS PGothic" pitchFamily="34" charset="-128"/>
              </a:rPr>
              <a:t/>
            </a:r>
            <a:br>
              <a:rPr lang="lv-LV" altLang="lv-LV" sz="2800" b="0" dirty="0" smtClean="0">
                <a:ea typeface="MS PGothic" pitchFamily="34" charset="-128"/>
              </a:rPr>
            </a:br>
            <a:r>
              <a:rPr lang="lv-LV" altLang="lv-LV" sz="1800" b="0" dirty="0" smtClean="0">
                <a:ea typeface="MS PGothic" pitchFamily="34" charset="-128"/>
              </a:rPr>
              <a:t>  </a:t>
            </a:r>
            <a:r>
              <a:rPr lang="lv-LV" altLang="lv-LV" sz="2800" b="0" dirty="0" smtClean="0">
                <a:ea typeface="MS PGothic" pitchFamily="34" charset="-128"/>
              </a:rPr>
              <a:t/>
            </a:r>
            <a:br>
              <a:rPr lang="lv-LV" altLang="lv-LV" sz="2800" b="0" dirty="0" smtClean="0">
                <a:ea typeface="MS PGothic" pitchFamily="34" charset="-128"/>
              </a:rPr>
            </a:br>
            <a:r>
              <a:rPr lang="lv-LV" altLang="lv-LV" sz="2800" b="0" dirty="0" err="1" smtClean="0">
                <a:ea typeface="MS PGothic" pitchFamily="34" charset="-128"/>
                <a:hlinkClick r:id="rId4"/>
              </a:rPr>
              <a:t>inta.rozensteine@sam.gov.lv</a:t>
            </a:r>
            <a:r>
              <a:rPr lang="lv-LV" altLang="lv-LV" sz="2800" b="0" dirty="0" smtClean="0">
                <a:ea typeface="MS PGothic" pitchFamily="34" charset="-128"/>
              </a:rPr>
              <a:t> </a:t>
            </a:r>
          </a:p>
        </p:txBody>
      </p:sp>
      <p:sp>
        <p:nvSpPr>
          <p:cNvPr id="21507" name="Slide Number Placeholder 5"/>
          <p:cNvSpPr>
            <a:spLocks noGrp="1"/>
          </p:cNvSpPr>
          <p:nvPr>
            <p:ph type="sldNum" sz="quarter" idx="13"/>
          </p:nvPr>
        </p:nvSpPr>
        <p:spPr bwMode="auto">
          <a:xfrm>
            <a:off x="8534400" y="6324600"/>
            <a:ext cx="487363"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300">
                <a:solidFill>
                  <a:schemeClr val="tx1"/>
                </a:solidFill>
                <a:latin typeface="Times New Roman" pitchFamily="18" charset="0"/>
                <a:ea typeface="MS PGothic" pitchFamily="34" charset="-128"/>
              </a:defRPr>
            </a:lvl1pPr>
            <a:lvl2pPr marL="742950" indent="-285750">
              <a:spcBef>
                <a:spcPct val="20000"/>
              </a:spcBef>
              <a:buFont typeface="Arial" charset="0"/>
              <a:buChar char="–"/>
              <a:defRPr sz="2900">
                <a:solidFill>
                  <a:schemeClr val="tx1"/>
                </a:solidFill>
                <a:latin typeface="Times New Roman" pitchFamily="18" charset="0"/>
                <a:ea typeface="MS PGothic" pitchFamily="34" charset="-128"/>
              </a:defRPr>
            </a:lvl2pPr>
            <a:lvl3pPr marL="1143000" indent="-228600">
              <a:spcBef>
                <a:spcPct val="20000"/>
              </a:spcBef>
              <a:buFont typeface="Arial" charset="0"/>
              <a:buChar char="•"/>
              <a:defRPr sz="2500">
                <a:solidFill>
                  <a:schemeClr val="tx1"/>
                </a:solidFill>
                <a:latin typeface="Times New Roman" pitchFamily="18" charset="0"/>
                <a:ea typeface="MS PGothic" pitchFamily="34" charset="-128"/>
              </a:defRPr>
            </a:lvl3pPr>
            <a:lvl4pPr marL="1600200" indent="-228600">
              <a:spcBef>
                <a:spcPct val="20000"/>
              </a:spcBef>
              <a:buFont typeface="Arial" charset="0"/>
              <a:buChar char="–"/>
              <a:defRPr sz="1900">
                <a:solidFill>
                  <a:schemeClr val="tx1"/>
                </a:solidFill>
                <a:latin typeface="Times New Roman" pitchFamily="18" charset="0"/>
                <a:ea typeface="MS PGothic" pitchFamily="34" charset="-128"/>
              </a:defRPr>
            </a:lvl4pPr>
            <a:lvl5pPr marL="2057400" indent="-228600">
              <a:spcBef>
                <a:spcPct val="20000"/>
              </a:spcBef>
              <a:buFont typeface="Arial" charset="0"/>
              <a:buChar char="»"/>
              <a:defRPr sz="1900">
                <a:solidFill>
                  <a:schemeClr val="tx1"/>
                </a:solidFill>
                <a:latin typeface="Times New Roman" pitchFamily="18" charset="0"/>
                <a:ea typeface="MS PGothic" pitchFamily="34" charset="-128"/>
              </a:defRPr>
            </a:lvl5pPr>
            <a:lvl6pPr marL="25146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6pPr>
            <a:lvl7pPr marL="29718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7pPr>
            <a:lvl8pPr marL="34290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8pPr>
            <a:lvl9pPr marL="38862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9pPr>
          </a:lstStyle>
          <a:p>
            <a:pPr>
              <a:spcBef>
                <a:spcPct val="0"/>
              </a:spcBef>
              <a:buFontTx/>
              <a:buNone/>
            </a:pPr>
            <a:fld id="{23680492-F173-4621-BCC2-01871E13A944}" type="slidenum">
              <a:rPr lang="en-US" altLang="lv-LV" sz="1000" smtClean="0">
                <a:solidFill>
                  <a:srgbClr val="898989"/>
                </a:solidFill>
                <a:latin typeface="Verdana" pitchFamily="34" charset="0"/>
              </a:rPr>
              <a:pPr>
                <a:spcBef>
                  <a:spcPct val="0"/>
                </a:spcBef>
                <a:buFontTx/>
                <a:buNone/>
              </a:pPr>
              <a:t>18</a:t>
            </a:fld>
            <a:endParaRPr lang="en-US" altLang="lv-LV" sz="1000" smtClean="0">
              <a:solidFill>
                <a:srgbClr val="898989"/>
              </a:solidFill>
              <a:latin typeface="Verdana" pitchFamily="34" charset="0"/>
            </a:endParaRPr>
          </a:p>
        </p:txBody>
      </p:sp>
    </p:spTree>
    <p:extLst>
      <p:ext uri="{BB962C8B-B14F-4D97-AF65-F5344CB8AC3E}">
        <p14:creationId xmlns:p14="http://schemas.microsoft.com/office/powerpoint/2010/main" val="1025953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2184400" y="519113"/>
            <a:ext cx="6468281" cy="1037679"/>
          </a:xfrm>
        </p:spPr>
        <p:txBody>
          <a:bodyPr>
            <a:noAutofit/>
          </a:bodyPr>
          <a:lstStyle/>
          <a:p>
            <a:pPr>
              <a:buFont typeface="Arial" panose="020B0604020202020204" pitchFamily="34" charset="0"/>
              <a:buNone/>
              <a:defRPr/>
            </a:pPr>
            <a:r>
              <a:rPr lang="lv-LV" altLang="lv-LV" sz="2400" b="1" dirty="0" smtClean="0">
                <a:ea typeface="MS PGothic" panose="020B0600070205080204" pitchFamily="34" charset="-128"/>
              </a:rPr>
              <a:t>Līdz 2020.gadam</a:t>
            </a:r>
          </a:p>
          <a:p>
            <a:pPr>
              <a:buFont typeface="Arial" panose="020B0604020202020204" pitchFamily="34" charset="0"/>
              <a:buNone/>
              <a:defRPr/>
            </a:pPr>
            <a:r>
              <a:rPr lang="lv-LV" altLang="lv-LV" sz="2400" b="1" dirty="0">
                <a:ea typeface="MS PGothic" panose="020B0600070205080204" pitchFamily="34" charset="-128"/>
              </a:rPr>
              <a:t>t</a:t>
            </a:r>
            <a:r>
              <a:rPr lang="lv-LV" altLang="lv-LV" sz="2400" b="1" dirty="0" smtClean="0">
                <a:ea typeface="MS PGothic" panose="020B0600070205080204" pitchFamily="34" charset="-128"/>
              </a:rPr>
              <a:t>ransporta politiku Latvijā nosaka:</a:t>
            </a:r>
          </a:p>
          <a:p>
            <a:pPr>
              <a:buFont typeface="Arial" panose="020B0604020202020204" pitchFamily="34" charset="0"/>
              <a:buNone/>
              <a:defRPr/>
            </a:pPr>
            <a:endParaRPr lang="lv-LV" altLang="lv-LV" sz="2400" b="1" dirty="0" smtClean="0">
              <a:ea typeface="MS PGothic" panose="020B0600070205080204" pitchFamily="34" charset="-128"/>
            </a:endParaRPr>
          </a:p>
        </p:txBody>
      </p:sp>
      <p:sp>
        <p:nvSpPr>
          <p:cNvPr id="2" name="Slide Number Placeholder 5"/>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300">
                <a:solidFill>
                  <a:schemeClr val="tx1"/>
                </a:solidFill>
                <a:latin typeface="Times New Roman" pitchFamily="18" charset="0"/>
                <a:ea typeface="MS PGothic" pitchFamily="34" charset="-128"/>
              </a:defRPr>
            </a:lvl1pPr>
            <a:lvl2pPr marL="742950" indent="-285750">
              <a:spcBef>
                <a:spcPct val="20000"/>
              </a:spcBef>
              <a:buFont typeface="Arial" charset="0"/>
              <a:buChar char="–"/>
              <a:defRPr sz="2900">
                <a:solidFill>
                  <a:schemeClr val="tx1"/>
                </a:solidFill>
                <a:latin typeface="Times New Roman" pitchFamily="18" charset="0"/>
                <a:ea typeface="MS PGothic" pitchFamily="34" charset="-128"/>
              </a:defRPr>
            </a:lvl2pPr>
            <a:lvl3pPr marL="1143000" indent="-228600">
              <a:spcBef>
                <a:spcPct val="20000"/>
              </a:spcBef>
              <a:buFont typeface="Arial" charset="0"/>
              <a:buChar char="•"/>
              <a:defRPr sz="2500">
                <a:solidFill>
                  <a:schemeClr val="tx1"/>
                </a:solidFill>
                <a:latin typeface="Times New Roman" pitchFamily="18" charset="0"/>
                <a:ea typeface="MS PGothic" pitchFamily="34" charset="-128"/>
              </a:defRPr>
            </a:lvl3pPr>
            <a:lvl4pPr marL="1600200" indent="-228600">
              <a:spcBef>
                <a:spcPct val="20000"/>
              </a:spcBef>
              <a:buFont typeface="Arial" charset="0"/>
              <a:buChar char="–"/>
              <a:defRPr sz="1900">
                <a:solidFill>
                  <a:schemeClr val="tx1"/>
                </a:solidFill>
                <a:latin typeface="Times New Roman" pitchFamily="18" charset="0"/>
                <a:ea typeface="MS PGothic" pitchFamily="34" charset="-128"/>
              </a:defRPr>
            </a:lvl4pPr>
            <a:lvl5pPr marL="2057400" indent="-228600">
              <a:spcBef>
                <a:spcPct val="20000"/>
              </a:spcBef>
              <a:buFont typeface="Arial" charset="0"/>
              <a:buChar char="»"/>
              <a:defRPr sz="1900">
                <a:solidFill>
                  <a:schemeClr val="tx1"/>
                </a:solidFill>
                <a:latin typeface="Times New Roman" pitchFamily="18" charset="0"/>
                <a:ea typeface="MS PGothic" pitchFamily="34" charset="-128"/>
              </a:defRPr>
            </a:lvl5pPr>
            <a:lvl6pPr marL="25146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6pPr>
            <a:lvl7pPr marL="29718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7pPr>
            <a:lvl8pPr marL="34290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8pPr>
            <a:lvl9pPr marL="38862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9pPr>
          </a:lstStyle>
          <a:p>
            <a:pPr>
              <a:spcBef>
                <a:spcPct val="0"/>
              </a:spcBef>
              <a:buFontTx/>
              <a:buNone/>
            </a:pPr>
            <a:fld id="{1A5C70FD-B2BF-467B-85B3-1243D42B44F0}" type="slidenum">
              <a:rPr lang="en-US" altLang="lv-LV" sz="1000" smtClean="0">
                <a:solidFill>
                  <a:srgbClr val="898989"/>
                </a:solidFill>
                <a:latin typeface="Verdana" pitchFamily="34" charset="0"/>
              </a:rPr>
              <a:pPr>
                <a:spcBef>
                  <a:spcPct val="0"/>
                </a:spcBef>
                <a:buFontTx/>
                <a:buNone/>
              </a:pPr>
              <a:t>2</a:t>
            </a:fld>
            <a:endParaRPr lang="en-US" altLang="lv-LV" sz="1000" smtClean="0">
              <a:solidFill>
                <a:srgbClr val="898989"/>
              </a:solidFill>
              <a:latin typeface="Verdana" pitchFamily="34" charset="0"/>
            </a:endParaRPr>
          </a:p>
        </p:txBody>
      </p:sp>
      <p:sp>
        <p:nvSpPr>
          <p:cNvPr id="12292" name="Content Placeholder 2"/>
          <p:cNvSpPr txBox="1">
            <a:spLocks/>
          </p:cNvSpPr>
          <p:nvPr/>
        </p:nvSpPr>
        <p:spPr bwMode="auto">
          <a:xfrm>
            <a:off x="681500" y="1844824"/>
            <a:ext cx="7970056" cy="4680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57" tIns="46979" rIns="93957" bIns="46979"/>
          <a:lstStyle>
            <a:lvl1pPr>
              <a:spcBef>
                <a:spcPct val="20000"/>
              </a:spcBef>
              <a:buFont typeface="Arial" charset="0"/>
              <a:buChar char="•"/>
              <a:defRPr sz="3300">
                <a:solidFill>
                  <a:schemeClr val="tx1"/>
                </a:solidFill>
                <a:latin typeface="Times New Roman" pitchFamily="18" charset="0"/>
                <a:ea typeface="MS PGothic" pitchFamily="34" charset="-128"/>
              </a:defRPr>
            </a:lvl1pPr>
            <a:lvl2pPr marL="762000" indent="-292100">
              <a:spcBef>
                <a:spcPct val="20000"/>
              </a:spcBef>
              <a:buFont typeface="Arial" charset="0"/>
              <a:buChar char="–"/>
              <a:defRPr sz="2900">
                <a:solidFill>
                  <a:schemeClr val="tx1"/>
                </a:solidFill>
                <a:latin typeface="Times New Roman" pitchFamily="18" charset="0"/>
                <a:ea typeface="MS PGothic" pitchFamily="34" charset="-128"/>
              </a:defRPr>
            </a:lvl2pPr>
            <a:lvl3pPr marL="1173163" indent="-233363">
              <a:spcBef>
                <a:spcPct val="20000"/>
              </a:spcBef>
              <a:buFont typeface="Arial" charset="0"/>
              <a:buChar char="•"/>
              <a:defRPr sz="2500">
                <a:solidFill>
                  <a:schemeClr val="tx1"/>
                </a:solidFill>
                <a:latin typeface="Times New Roman" pitchFamily="18" charset="0"/>
                <a:ea typeface="MS PGothic" pitchFamily="34" charset="-128"/>
              </a:defRPr>
            </a:lvl3pPr>
            <a:lvl4pPr marL="1643063" indent="-233363">
              <a:spcBef>
                <a:spcPct val="20000"/>
              </a:spcBef>
              <a:buFont typeface="Arial" charset="0"/>
              <a:buChar char="–"/>
              <a:defRPr sz="1900">
                <a:solidFill>
                  <a:schemeClr val="tx1"/>
                </a:solidFill>
                <a:latin typeface="Times New Roman" pitchFamily="18" charset="0"/>
                <a:ea typeface="MS PGothic" pitchFamily="34" charset="-128"/>
              </a:defRPr>
            </a:lvl4pPr>
            <a:lvl5pPr marL="2112963" indent="-233363">
              <a:spcBef>
                <a:spcPct val="20000"/>
              </a:spcBef>
              <a:buFont typeface="Arial" charset="0"/>
              <a:buChar char="»"/>
              <a:defRPr sz="1900">
                <a:solidFill>
                  <a:schemeClr val="tx1"/>
                </a:solidFill>
                <a:latin typeface="Times New Roman" pitchFamily="18" charset="0"/>
                <a:ea typeface="MS PGothic" pitchFamily="34" charset="-128"/>
              </a:defRPr>
            </a:lvl5pPr>
            <a:lvl6pPr marL="25701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6pPr>
            <a:lvl7pPr marL="30273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7pPr>
            <a:lvl8pPr marL="34845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8pPr>
            <a:lvl9pPr marL="39417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9pPr>
          </a:lstStyle>
          <a:p>
            <a:pPr marL="457200" indent="-457200" algn="just">
              <a:spcAft>
                <a:spcPts val="1200"/>
              </a:spcAft>
            </a:pPr>
            <a:r>
              <a:rPr lang="lv-LV" altLang="lv-LV" sz="2400" dirty="0" smtClean="0">
                <a:latin typeface="Verdana" pitchFamily="34" charset="0"/>
              </a:rPr>
              <a:t>Latvijas ilgtspējīgas attīstības stratēģija līdz 2030.gadam</a:t>
            </a:r>
          </a:p>
          <a:p>
            <a:pPr marL="457200" indent="-457200" algn="just">
              <a:spcAft>
                <a:spcPts val="1200"/>
              </a:spcAft>
            </a:pPr>
            <a:r>
              <a:rPr lang="lv-LV" altLang="lv-LV" sz="2400" dirty="0" smtClean="0">
                <a:latin typeface="Verdana" pitchFamily="34" charset="0"/>
              </a:rPr>
              <a:t>Nacionālais attīstības plāns 2014.-2020.gadam</a:t>
            </a:r>
          </a:p>
          <a:p>
            <a:pPr marL="457200" indent="-457200" algn="just">
              <a:spcAft>
                <a:spcPts val="1200"/>
              </a:spcAft>
            </a:pPr>
            <a:r>
              <a:rPr lang="lv-LV" altLang="lv-LV" sz="2400" dirty="0" smtClean="0">
                <a:latin typeface="Verdana" pitchFamily="34" charset="0"/>
              </a:rPr>
              <a:t>Transporta attīstības pamatnostādnes 2014.-2020.gadam</a:t>
            </a:r>
          </a:p>
          <a:p>
            <a:pPr marL="1219200" lvl="1" indent="-457200" algn="just">
              <a:spcAft>
                <a:spcPts val="1200"/>
              </a:spcAft>
            </a:pPr>
            <a:r>
              <a:rPr lang="lv-LV" altLang="lv-LV" sz="1600" dirty="0" smtClean="0">
                <a:latin typeface="Verdana" pitchFamily="34" charset="0"/>
              </a:rPr>
              <a:t>Ceļu satiksmes drošības plāns 2017.-2020.gadam</a:t>
            </a:r>
          </a:p>
          <a:p>
            <a:pPr marL="1219200" lvl="1" indent="-457200" algn="just">
              <a:spcAft>
                <a:spcPts val="1200"/>
              </a:spcAft>
            </a:pPr>
            <a:r>
              <a:rPr lang="lv-LV" altLang="lv-LV" sz="1600" dirty="0">
                <a:latin typeface="Verdana" pitchFamily="34" charset="0"/>
              </a:rPr>
              <a:t>Alternatīvo degvielu attīstības plāns 2017.-2020.gadam </a:t>
            </a:r>
            <a:endParaRPr lang="lv-LV" altLang="lv-LV" sz="1600" dirty="0" smtClean="0">
              <a:latin typeface="Verdana" pitchFamily="34" charset="0"/>
            </a:endParaRPr>
          </a:p>
          <a:p>
            <a:pPr marL="1219200" lvl="1" indent="-457200" algn="just">
              <a:spcAft>
                <a:spcPts val="1200"/>
              </a:spcAft>
            </a:pPr>
            <a:r>
              <a:rPr lang="lv-LV" altLang="lv-LV" sz="1600" dirty="0" err="1" smtClean="0">
                <a:latin typeface="Verdana" pitchFamily="34" charset="0"/>
              </a:rPr>
              <a:t>Velosatiksmes</a:t>
            </a:r>
            <a:r>
              <a:rPr lang="lv-LV" altLang="lv-LV" sz="1600" dirty="0" smtClean="0">
                <a:latin typeface="Verdana" pitchFamily="34" charset="0"/>
              </a:rPr>
              <a:t> attīstības plāns 2018.-2020.gadam (saskaņošanā)</a:t>
            </a:r>
          </a:p>
          <a:p>
            <a:pPr marL="1219200" lvl="1" indent="-457200" algn="just">
              <a:spcAft>
                <a:spcPts val="1200"/>
              </a:spcAft>
            </a:pPr>
            <a:r>
              <a:rPr lang="lv-LV" altLang="lv-LV" sz="1600" dirty="0">
                <a:latin typeface="Verdana" pitchFamily="34" charset="0"/>
              </a:rPr>
              <a:t>Indikatīvais dzelzceļa infrastruktūras attīstības plāns 2018.–</a:t>
            </a:r>
            <a:r>
              <a:rPr lang="lv-LV" altLang="lv-LV" sz="1600" dirty="0" smtClean="0">
                <a:latin typeface="Verdana" pitchFamily="34" charset="0"/>
              </a:rPr>
              <a:t>2022.gadam (saskaņošanā)</a:t>
            </a:r>
            <a:endParaRPr lang="lv-LV" altLang="lv-LV" sz="1600" dirty="0">
              <a:latin typeface="Verdana" pitchFamily="34" charset="0"/>
            </a:endParaRPr>
          </a:p>
        </p:txBody>
      </p:sp>
    </p:spTree>
    <p:extLst>
      <p:ext uri="{BB962C8B-B14F-4D97-AF65-F5344CB8AC3E}">
        <p14:creationId xmlns:p14="http://schemas.microsoft.com/office/powerpoint/2010/main" val="3712622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2184400" y="519113"/>
            <a:ext cx="6468281" cy="1309687"/>
          </a:xfrm>
        </p:spPr>
        <p:txBody>
          <a:bodyPr>
            <a:noAutofit/>
          </a:bodyPr>
          <a:lstStyle/>
          <a:p>
            <a:pPr>
              <a:defRPr/>
            </a:pPr>
            <a:r>
              <a:rPr lang="lv-LV" altLang="lv-LV" sz="2400" b="1" dirty="0" smtClean="0">
                <a:ea typeface="MS PGothic" panose="020B0600070205080204" pitchFamily="34" charset="-128"/>
              </a:rPr>
              <a:t>Transporta attīstības pamatnostādņu 2014.-2020.gadam starpposma izvērtējums</a:t>
            </a:r>
            <a:endParaRPr lang="lv-LV" altLang="lv-LV" sz="2400" b="1" dirty="0">
              <a:ea typeface="MS PGothic" panose="020B0600070205080204" pitchFamily="34" charset="-128"/>
            </a:endParaRPr>
          </a:p>
          <a:p>
            <a:pPr>
              <a:buFont typeface="Arial" panose="020B0604020202020204" pitchFamily="34" charset="0"/>
              <a:buNone/>
              <a:defRPr/>
            </a:pPr>
            <a:endParaRPr lang="lv-LV" altLang="lv-LV" sz="2400" b="1" dirty="0" smtClean="0">
              <a:ea typeface="MS PGothic" panose="020B0600070205080204" pitchFamily="34" charset="-128"/>
            </a:endParaRPr>
          </a:p>
        </p:txBody>
      </p:sp>
      <p:sp>
        <p:nvSpPr>
          <p:cNvPr id="2" name="Slide Number Placeholder 5"/>
          <p:cNvSpPr>
            <a:spLocks noGrp="1"/>
          </p:cNvSpPr>
          <p:nvPr>
            <p:ph type="sldNum"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300">
                <a:solidFill>
                  <a:schemeClr val="tx1"/>
                </a:solidFill>
                <a:latin typeface="Times New Roman" pitchFamily="18" charset="0"/>
                <a:ea typeface="MS PGothic" pitchFamily="34" charset="-128"/>
              </a:defRPr>
            </a:lvl1pPr>
            <a:lvl2pPr marL="742950" indent="-285750">
              <a:spcBef>
                <a:spcPct val="20000"/>
              </a:spcBef>
              <a:buFont typeface="Arial" charset="0"/>
              <a:buChar char="–"/>
              <a:defRPr sz="2900">
                <a:solidFill>
                  <a:schemeClr val="tx1"/>
                </a:solidFill>
                <a:latin typeface="Times New Roman" pitchFamily="18" charset="0"/>
                <a:ea typeface="MS PGothic" pitchFamily="34" charset="-128"/>
              </a:defRPr>
            </a:lvl2pPr>
            <a:lvl3pPr marL="1143000" indent="-228600">
              <a:spcBef>
                <a:spcPct val="20000"/>
              </a:spcBef>
              <a:buFont typeface="Arial" charset="0"/>
              <a:buChar char="•"/>
              <a:defRPr sz="2500">
                <a:solidFill>
                  <a:schemeClr val="tx1"/>
                </a:solidFill>
                <a:latin typeface="Times New Roman" pitchFamily="18" charset="0"/>
                <a:ea typeface="MS PGothic" pitchFamily="34" charset="-128"/>
              </a:defRPr>
            </a:lvl3pPr>
            <a:lvl4pPr marL="1600200" indent="-228600">
              <a:spcBef>
                <a:spcPct val="20000"/>
              </a:spcBef>
              <a:buFont typeface="Arial" charset="0"/>
              <a:buChar char="–"/>
              <a:defRPr sz="1900">
                <a:solidFill>
                  <a:schemeClr val="tx1"/>
                </a:solidFill>
                <a:latin typeface="Times New Roman" pitchFamily="18" charset="0"/>
                <a:ea typeface="MS PGothic" pitchFamily="34" charset="-128"/>
              </a:defRPr>
            </a:lvl4pPr>
            <a:lvl5pPr marL="2057400" indent="-228600">
              <a:spcBef>
                <a:spcPct val="20000"/>
              </a:spcBef>
              <a:buFont typeface="Arial" charset="0"/>
              <a:buChar char="»"/>
              <a:defRPr sz="1900">
                <a:solidFill>
                  <a:schemeClr val="tx1"/>
                </a:solidFill>
                <a:latin typeface="Times New Roman" pitchFamily="18" charset="0"/>
                <a:ea typeface="MS PGothic" pitchFamily="34" charset="-128"/>
              </a:defRPr>
            </a:lvl5pPr>
            <a:lvl6pPr marL="25146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6pPr>
            <a:lvl7pPr marL="29718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7pPr>
            <a:lvl8pPr marL="34290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8pPr>
            <a:lvl9pPr marL="3886200" indent="-228600"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9pPr>
          </a:lstStyle>
          <a:p>
            <a:pPr>
              <a:spcBef>
                <a:spcPct val="0"/>
              </a:spcBef>
              <a:buFontTx/>
              <a:buNone/>
            </a:pPr>
            <a:fld id="{1A5C70FD-B2BF-467B-85B3-1243D42B44F0}" type="slidenum">
              <a:rPr lang="en-US" altLang="lv-LV" sz="1000" smtClean="0">
                <a:solidFill>
                  <a:srgbClr val="898989"/>
                </a:solidFill>
                <a:latin typeface="Verdana" pitchFamily="34" charset="0"/>
              </a:rPr>
              <a:pPr>
                <a:spcBef>
                  <a:spcPct val="0"/>
                </a:spcBef>
                <a:buFontTx/>
                <a:buNone/>
              </a:pPr>
              <a:t>3</a:t>
            </a:fld>
            <a:endParaRPr lang="en-US" altLang="lv-LV" sz="1000" smtClean="0">
              <a:solidFill>
                <a:srgbClr val="898989"/>
              </a:solidFill>
              <a:latin typeface="Verdana" pitchFamily="34" charset="0"/>
            </a:endParaRPr>
          </a:p>
        </p:txBody>
      </p:sp>
      <p:sp>
        <p:nvSpPr>
          <p:cNvPr id="12292" name="Content Placeholder 2"/>
          <p:cNvSpPr txBox="1">
            <a:spLocks/>
          </p:cNvSpPr>
          <p:nvPr/>
        </p:nvSpPr>
        <p:spPr bwMode="auto">
          <a:xfrm>
            <a:off x="682625" y="1988450"/>
            <a:ext cx="7970056" cy="4248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57" tIns="46979" rIns="93957" bIns="46979"/>
          <a:lstStyle>
            <a:lvl1pPr>
              <a:spcBef>
                <a:spcPct val="20000"/>
              </a:spcBef>
              <a:buFont typeface="Arial" charset="0"/>
              <a:buChar char="•"/>
              <a:defRPr sz="3300">
                <a:solidFill>
                  <a:schemeClr val="tx1"/>
                </a:solidFill>
                <a:latin typeface="Times New Roman" pitchFamily="18" charset="0"/>
                <a:ea typeface="MS PGothic" pitchFamily="34" charset="-128"/>
              </a:defRPr>
            </a:lvl1pPr>
            <a:lvl2pPr marL="762000" indent="-292100">
              <a:spcBef>
                <a:spcPct val="20000"/>
              </a:spcBef>
              <a:buFont typeface="Arial" charset="0"/>
              <a:buChar char="–"/>
              <a:defRPr sz="2900">
                <a:solidFill>
                  <a:schemeClr val="tx1"/>
                </a:solidFill>
                <a:latin typeface="Times New Roman" pitchFamily="18" charset="0"/>
                <a:ea typeface="MS PGothic" pitchFamily="34" charset="-128"/>
              </a:defRPr>
            </a:lvl2pPr>
            <a:lvl3pPr marL="1173163" indent="-233363">
              <a:spcBef>
                <a:spcPct val="20000"/>
              </a:spcBef>
              <a:buFont typeface="Arial" charset="0"/>
              <a:buChar char="•"/>
              <a:defRPr sz="2500">
                <a:solidFill>
                  <a:schemeClr val="tx1"/>
                </a:solidFill>
                <a:latin typeface="Times New Roman" pitchFamily="18" charset="0"/>
                <a:ea typeface="MS PGothic" pitchFamily="34" charset="-128"/>
              </a:defRPr>
            </a:lvl3pPr>
            <a:lvl4pPr marL="1643063" indent="-233363">
              <a:spcBef>
                <a:spcPct val="20000"/>
              </a:spcBef>
              <a:buFont typeface="Arial" charset="0"/>
              <a:buChar char="–"/>
              <a:defRPr sz="1900">
                <a:solidFill>
                  <a:schemeClr val="tx1"/>
                </a:solidFill>
                <a:latin typeface="Times New Roman" pitchFamily="18" charset="0"/>
                <a:ea typeface="MS PGothic" pitchFamily="34" charset="-128"/>
              </a:defRPr>
            </a:lvl4pPr>
            <a:lvl5pPr marL="2112963" indent="-233363">
              <a:spcBef>
                <a:spcPct val="20000"/>
              </a:spcBef>
              <a:buFont typeface="Arial" charset="0"/>
              <a:buChar char="»"/>
              <a:defRPr sz="1900">
                <a:solidFill>
                  <a:schemeClr val="tx1"/>
                </a:solidFill>
                <a:latin typeface="Times New Roman" pitchFamily="18" charset="0"/>
                <a:ea typeface="MS PGothic" pitchFamily="34" charset="-128"/>
              </a:defRPr>
            </a:lvl5pPr>
            <a:lvl6pPr marL="25701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6pPr>
            <a:lvl7pPr marL="30273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7pPr>
            <a:lvl8pPr marL="34845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8pPr>
            <a:lvl9pPr marL="3941763" indent="-233363" defTabSz="938213" eaLnBrk="0" fontAlgn="base" hangingPunct="0">
              <a:spcBef>
                <a:spcPct val="20000"/>
              </a:spcBef>
              <a:spcAft>
                <a:spcPct val="0"/>
              </a:spcAft>
              <a:buFont typeface="Arial" charset="0"/>
              <a:buChar char="»"/>
              <a:defRPr sz="1900">
                <a:solidFill>
                  <a:schemeClr val="tx1"/>
                </a:solidFill>
                <a:latin typeface="Times New Roman" pitchFamily="18" charset="0"/>
                <a:ea typeface="MS PGothic" pitchFamily="34" charset="-128"/>
              </a:defRPr>
            </a:lvl9pPr>
          </a:lstStyle>
          <a:p>
            <a:pPr defTabSz="938213" eaLnBrk="0" fontAlgn="base" hangingPunct="0">
              <a:spcAft>
                <a:spcPct val="0"/>
              </a:spcAft>
              <a:buFont typeface="Arial" charset="0"/>
              <a:buNone/>
            </a:pPr>
            <a:r>
              <a:rPr lang="lv-LV" sz="2400" b="1" dirty="0">
                <a:solidFill>
                  <a:srgbClr val="000000"/>
                </a:solidFill>
                <a:latin typeface="Verdana" panose="020B0604030504040204" pitchFamily="34" charset="0"/>
                <a:ea typeface="Verdana" panose="020B0604030504040204" pitchFamily="34" charset="0"/>
                <a:cs typeface="Verdana" panose="020B0604030504040204" pitchFamily="34" charset="0"/>
              </a:rPr>
              <a:t>Izskatīts MK  </a:t>
            </a:r>
            <a:r>
              <a:rPr lang="lv-LV" sz="24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18.07.2017., prot</a:t>
            </a:r>
            <a:r>
              <a:rPr lang="lv-LV" sz="2400" b="1" dirty="0">
                <a:solidFill>
                  <a:srgbClr val="000000"/>
                </a:solidFill>
                <a:latin typeface="Verdana" panose="020B0604030504040204" pitchFamily="34" charset="0"/>
                <a:ea typeface="Verdana" panose="020B0604030504040204" pitchFamily="34" charset="0"/>
                <a:cs typeface="Verdana" panose="020B0604030504040204" pitchFamily="34" charset="0"/>
              </a:rPr>
              <a:t>. Nr.36</a:t>
            </a:r>
          </a:p>
          <a:p>
            <a:pPr defTabSz="938213" eaLnBrk="0" fontAlgn="base" hangingPunct="0">
              <a:spcAft>
                <a:spcPct val="0"/>
              </a:spcAft>
              <a:buFont typeface="Arial" charset="0"/>
              <a:buNone/>
            </a:pPr>
            <a:endParaRPr lang="lv-LV" sz="1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720000" indent="-342900" defTabSz="938213" eaLnBrk="0" fontAlgn="base" hangingPunct="0">
              <a:spcAft>
                <a:spcPct val="0"/>
              </a:spcAft>
              <a:buFont typeface="Verdana" panose="020B0604030504040204" pitchFamily="34" charset="0"/>
              <a:buChar char="-"/>
            </a:pPr>
            <a:r>
              <a:rPr lang="lv-LV" sz="2000" dirty="0">
                <a:solidFill>
                  <a:srgbClr val="000000"/>
                </a:solidFill>
                <a:latin typeface="Verdana" panose="020B0604030504040204" pitchFamily="34" charset="0"/>
                <a:ea typeface="Verdana" panose="020B0604030504040204" pitchFamily="34" charset="0"/>
                <a:cs typeface="Verdana" panose="020B0604030504040204" pitchFamily="34" charset="0"/>
              </a:rPr>
              <a:t>Satiksmes ministrijai līdz </a:t>
            </a:r>
            <a:r>
              <a:rPr lang="lv-LV" sz="20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31.12.2017. </a:t>
            </a:r>
            <a:r>
              <a:rPr lang="lv-LV" sz="2000" dirty="0">
                <a:solidFill>
                  <a:srgbClr val="000000"/>
                </a:solidFill>
                <a:latin typeface="Verdana" panose="020B0604030504040204" pitchFamily="34" charset="0"/>
                <a:ea typeface="Verdana" panose="020B0604030504040204" pitchFamily="34" charset="0"/>
                <a:cs typeface="Verdana" panose="020B0604030504040204" pitchFamily="34" charset="0"/>
              </a:rPr>
              <a:t>sagatavot un iesniegt izskatīšanai Ministru kabinetā </a:t>
            </a:r>
            <a:r>
              <a:rPr lang="lv-LV" sz="2000" b="1" dirty="0">
                <a:solidFill>
                  <a:srgbClr val="000000"/>
                </a:solidFill>
                <a:latin typeface="Verdana" panose="020B0604030504040204" pitchFamily="34" charset="0"/>
                <a:ea typeface="Verdana" panose="020B0604030504040204" pitchFamily="34" charset="0"/>
                <a:cs typeface="Verdana" panose="020B0604030504040204" pitchFamily="34" charset="0"/>
              </a:rPr>
              <a:t>grozījumus Transporta attīstības pamatnostādnēs 2014.-2020.gadam atbilstoši informatīvajā ziņojumā sniegtajiem priekšlikumiem </a:t>
            </a:r>
            <a:r>
              <a:rPr lang="lv-LV" sz="2000" dirty="0">
                <a:solidFill>
                  <a:srgbClr val="000000"/>
                </a:solidFill>
                <a:latin typeface="Verdana" panose="020B0604030504040204" pitchFamily="34" charset="0"/>
                <a:ea typeface="Verdana" panose="020B0604030504040204" pitchFamily="34" charset="0"/>
                <a:cs typeface="Verdana" panose="020B0604030504040204" pitchFamily="34" charset="0"/>
              </a:rPr>
              <a:t>par uzdevumu, pasākumu un rezultātu precizējumiem un papildinājumiem </a:t>
            </a:r>
            <a:r>
              <a:rPr lang="lv-LV" sz="1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(ir izstrādāti – MK 27.02.2018. </a:t>
            </a:r>
            <a:r>
              <a:rPr lang="lv-LV" sz="16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rīk</a:t>
            </a:r>
            <a:r>
              <a:rPr lang="lv-LV" sz="1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Nr. 73)</a:t>
            </a:r>
            <a:endParaRPr lang="lv-LV" sz="1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720000" indent="-342900" defTabSz="938213" eaLnBrk="0" fontAlgn="base" hangingPunct="0">
              <a:spcAft>
                <a:spcPct val="0"/>
              </a:spcAft>
              <a:buFont typeface="Verdana" panose="020B0604030504040204" pitchFamily="34" charset="0"/>
              <a:buChar char="-"/>
            </a:pPr>
            <a:r>
              <a:rPr lang="lv-LV" sz="2000" dirty="0">
                <a:solidFill>
                  <a:srgbClr val="000000"/>
                </a:solidFill>
                <a:latin typeface="Verdana" panose="020B0604030504040204" pitchFamily="34" charset="0"/>
                <a:ea typeface="Verdana" panose="020B0604030504040204" pitchFamily="34" charset="0"/>
                <a:cs typeface="Verdana" panose="020B0604030504040204" pitchFamily="34" charset="0"/>
              </a:rPr>
              <a:t>izstrādājot transporta politikas plānošanas dokumentu plānošanas periodam pēc 2020.gada, ievērot informatīvajā ziņojumā sniegtos priekšlikumus</a:t>
            </a:r>
          </a:p>
        </p:txBody>
      </p:sp>
    </p:spTree>
    <p:extLst>
      <p:ext uri="{BB962C8B-B14F-4D97-AF65-F5344CB8AC3E}">
        <p14:creationId xmlns:p14="http://schemas.microsoft.com/office/powerpoint/2010/main" val="2273938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sz="2600" dirty="0" smtClean="0"/>
              <a:t>Attīstības plānošana Latvijā</a:t>
            </a:r>
            <a:endParaRPr lang="lv-LV" sz="2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82704459"/>
              </p:ext>
            </p:extLst>
          </p:nvPr>
        </p:nvGraphicFramePr>
        <p:xfrm>
          <a:off x="611560" y="1496291"/>
          <a:ext cx="6840760" cy="4669012"/>
        </p:xfrm>
        <a:graphic>
          <a:graphicData uri="http://schemas.openxmlformats.org/drawingml/2006/table">
            <a:tbl>
              <a:tblPr firstRow="1" firstCol="1" bandRow="1">
                <a:tableStyleId>{93296810-A885-4BE3-A3E7-6D5BEEA58F35}</a:tableStyleId>
              </a:tblPr>
              <a:tblGrid>
                <a:gridCol w="1224136"/>
                <a:gridCol w="1440160"/>
                <a:gridCol w="1872208"/>
                <a:gridCol w="1152128"/>
                <a:gridCol w="1152128"/>
              </a:tblGrid>
              <a:tr h="828532">
                <a:tc>
                  <a:txBody>
                    <a:bodyPr/>
                    <a:lstStyle/>
                    <a:p>
                      <a:endParaRPr lang="lv-LV"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39575" rtl="0" eaLnBrk="1" fontAlgn="auto" latinLnBrk="0" hangingPunct="1">
                        <a:lnSpc>
                          <a:spcPct val="100000"/>
                        </a:lnSpc>
                        <a:spcBef>
                          <a:spcPts val="0"/>
                        </a:spcBef>
                        <a:spcAft>
                          <a:spcPts val="0"/>
                        </a:spcAft>
                        <a:buClrTx/>
                        <a:buSzTx/>
                        <a:buFontTx/>
                        <a:buNone/>
                        <a:tabLst/>
                        <a:defRPr/>
                      </a:pPr>
                      <a:r>
                        <a:rPr lang="lv-LV" sz="1200" dirty="0" smtClean="0">
                          <a:latin typeface="Verdana" panose="020B0604030504040204" pitchFamily="34" charset="0"/>
                          <a:ea typeface="Verdana" panose="020B0604030504040204" pitchFamily="34" charset="0"/>
                          <a:cs typeface="Verdana" panose="020B0604030504040204" pitchFamily="34" charset="0"/>
                        </a:rPr>
                        <a:t>Ilgtermiņa (līdz 25 gadiem</a:t>
                      </a:r>
                    </a:p>
                    <a:p>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dirty="0" smtClean="0">
                          <a:latin typeface="Verdana" panose="020B0604030504040204" pitchFamily="34" charset="0"/>
                          <a:ea typeface="Verdana" panose="020B0604030504040204" pitchFamily="34" charset="0"/>
                          <a:cs typeface="Verdana" panose="020B0604030504040204" pitchFamily="34" charset="0"/>
                        </a:rPr>
                        <a:t>Vidēja termiņa</a:t>
                      </a:r>
                    </a:p>
                    <a:p>
                      <a:r>
                        <a:rPr lang="lv-LV" sz="1200" dirty="0" smtClean="0">
                          <a:latin typeface="Verdana" panose="020B0604030504040204" pitchFamily="34" charset="0"/>
                          <a:ea typeface="Verdana" panose="020B0604030504040204" pitchFamily="34" charset="0"/>
                          <a:cs typeface="Verdana" panose="020B0604030504040204" pitchFamily="34" charset="0"/>
                        </a:rPr>
                        <a:t>(līdz</a:t>
                      </a:r>
                      <a:r>
                        <a:rPr lang="lv-LV" sz="1200" baseline="0" dirty="0" smtClean="0">
                          <a:latin typeface="Verdana" panose="020B0604030504040204" pitchFamily="34" charset="0"/>
                          <a:ea typeface="Verdana" panose="020B0604030504040204" pitchFamily="34" charset="0"/>
                          <a:cs typeface="Verdana" panose="020B0604030504040204" pitchFamily="34" charset="0"/>
                        </a:rPr>
                        <a:t> 7 gadiem)</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39575" rtl="0" eaLnBrk="1" fontAlgn="auto" latinLnBrk="0" hangingPunct="1">
                        <a:lnSpc>
                          <a:spcPct val="100000"/>
                        </a:lnSpc>
                        <a:spcBef>
                          <a:spcPts val="0"/>
                        </a:spcBef>
                        <a:spcAft>
                          <a:spcPts val="0"/>
                        </a:spcAft>
                        <a:buClrTx/>
                        <a:buSzTx/>
                        <a:buFontTx/>
                        <a:buNone/>
                        <a:tabLst/>
                        <a:defRPr/>
                      </a:pPr>
                      <a:r>
                        <a:rPr lang="lv-LV" sz="1200" dirty="0" smtClean="0">
                          <a:latin typeface="Verdana" panose="020B0604030504040204" pitchFamily="34" charset="0"/>
                          <a:ea typeface="Verdana" panose="020B0604030504040204" pitchFamily="34" charset="0"/>
                          <a:cs typeface="Verdana" panose="020B0604030504040204" pitchFamily="34" charset="0"/>
                        </a:rPr>
                        <a:t>Īstermiņa (līdz 3</a:t>
                      </a:r>
                      <a:r>
                        <a:rPr lang="lv-LV" sz="1200" baseline="0" dirty="0" smtClean="0">
                          <a:latin typeface="Verdana" panose="020B0604030504040204" pitchFamily="34" charset="0"/>
                          <a:ea typeface="Verdana" panose="020B0604030504040204" pitchFamily="34" charset="0"/>
                          <a:cs typeface="Verdana" panose="020B0604030504040204" pitchFamily="34" charset="0"/>
                        </a:rPr>
                        <a:t> gadiem)</a:t>
                      </a:r>
                      <a:endParaRPr lang="lv-LV" sz="1200" dirty="0" smtClean="0">
                        <a:latin typeface="Verdana" panose="020B0604030504040204" pitchFamily="34" charset="0"/>
                        <a:ea typeface="Verdana" panose="020B0604030504040204" pitchFamily="34" charset="0"/>
                        <a:cs typeface="Verdana" panose="020B0604030504040204" pitchFamily="34" charset="0"/>
                      </a:endParaRPr>
                    </a:p>
                    <a:p>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dirty="0" smtClean="0">
                          <a:latin typeface="Verdana" panose="020B0604030504040204" pitchFamily="34" charset="0"/>
                          <a:ea typeface="Verdana" panose="020B0604030504040204" pitchFamily="34" charset="0"/>
                          <a:cs typeface="Verdana" panose="020B0604030504040204" pitchFamily="34" charset="0"/>
                        </a:rPr>
                        <a:t>Citi</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r>
              <a:tr h="928350">
                <a:tc>
                  <a:txBody>
                    <a:bodyPr/>
                    <a:lstStyle/>
                    <a:p>
                      <a:r>
                        <a:rPr lang="lv-LV" sz="1200" dirty="0" smtClean="0">
                          <a:latin typeface="Verdana" panose="020B0604030504040204" pitchFamily="34" charset="0"/>
                          <a:ea typeface="Verdana" panose="020B0604030504040204" pitchFamily="34" charset="0"/>
                          <a:cs typeface="Verdana" panose="020B0604030504040204" pitchFamily="34" charset="0"/>
                        </a:rPr>
                        <a:t>Politikas plānošanas dokumenti</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lv-LV" sz="120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b="1" dirty="0" smtClean="0">
                          <a:latin typeface="Verdana" panose="020B0604030504040204" pitchFamily="34" charset="0"/>
                          <a:ea typeface="Verdana" panose="020B0604030504040204" pitchFamily="34" charset="0"/>
                          <a:cs typeface="Verdana" panose="020B0604030504040204" pitchFamily="34" charset="0"/>
                        </a:rPr>
                        <a:t>Pamatnostādnes</a:t>
                      </a: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r>
                        <a:rPr lang="lv-LV" sz="1200" dirty="0" smtClean="0">
                          <a:latin typeface="Verdana" panose="020B0604030504040204" pitchFamily="34" charset="0"/>
                          <a:ea typeface="Verdana" panose="020B0604030504040204" pitchFamily="34" charset="0"/>
                          <a:cs typeface="Verdana" panose="020B0604030504040204" pitchFamily="34" charset="0"/>
                        </a:rPr>
                        <a:t>Plāns</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dirty="0" smtClean="0">
                          <a:latin typeface="Verdana" panose="020B0604030504040204" pitchFamily="34" charset="0"/>
                          <a:ea typeface="Verdana" panose="020B0604030504040204" pitchFamily="34" charset="0"/>
                          <a:cs typeface="Verdana" panose="020B0604030504040204" pitchFamily="34" charset="0"/>
                        </a:rPr>
                        <a:t>Plāns</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dirty="0" smtClean="0">
                          <a:latin typeface="Verdana" panose="020B0604030504040204" pitchFamily="34" charset="0"/>
                          <a:ea typeface="Verdana" panose="020B0604030504040204" pitchFamily="34" charset="0"/>
                          <a:cs typeface="Verdana" panose="020B0604030504040204" pitchFamily="34" charset="0"/>
                        </a:rPr>
                        <a:t>Konceptuāls ziņojums</a:t>
                      </a: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r>
                        <a:rPr lang="lv-LV" sz="1200" dirty="0" smtClean="0">
                          <a:latin typeface="Verdana" panose="020B0604030504040204" pitchFamily="34" charset="0"/>
                          <a:ea typeface="Verdana" panose="020B0604030504040204" pitchFamily="34" charset="0"/>
                          <a:cs typeface="Verdana" panose="020B0604030504040204" pitchFamily="34" charset="0"/>
                        </a:rPr>
                        <a:t>Nacionālā pozīcija</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r>
              <a:tr h="2064062">
                <a:tc>
                  <a:txBody>
                    <a:bodyPr/>
                    <a:lstStyle/>
                    <a:p>
                      <a:r>
                        <a:rPr lang="lv-LV" sz="1200" dirty="0" smtClean="0">
                          <a:latin typeface="Verdana" panose="020B0604030504040204" pitchFamily="34" charset="0"/>
                          <a:ea typeface="Verdana" panose="020B0604030504040204" pitchFamily="34" charset="0"/>
                          <a:cs typeface="Verdana" panose="020B0604030504040204" pitchFamily="34" charset="0"/>
                        </a:rPr>
                        <a:t>Teritorijas attīstības plānošanas dokumenti</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b="1" dirty="0" smtClean="0">
                          <a:latin typeface="Verdana" panose="020B0604030504040204" pitchFamily="34" charset="0"/>
                          <a:ea typeface="Verdana" panose="020B0604030504040204" pitchFamily="34" charset="0"/>
                          <a:cs typeface="Verdana" panose="020B0604030504040204" pitchFamily="34" charset="0"/>
                        </a:rPr>
                        <a:t>Latvijas ilgtspējīgas attīstības stratēģija</a:t>
                      </a: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r>
                        <a:rPr lang="lv-LV" sz="1200" dirty="0" smtClean="0">
                          <a:latin typeface="Verdana" panose="020B0604030504040204" pitchFamily="34" charset="0"/>
                          <a:ea typeface="Verdana" panose="020B0604030504040204" pitchFamily="34" charset="0"/>
                          <a:cs typeface="Verdana" panose="020B0604030504040204" pitchFamily="34" charset="0"/>
                        </a:rPr>
                        <a:t>Plānošanas reģiona ilgtspējīgas attīstības stratēģija</a:t>
                      </a: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r>
                        <a:rPr lang="lv-LV" sz="1200" dirty="0" smtClean="0">
                          <a:latin typeface="Verdana" panose="020B0604030504040204" pitchFamily="34" charset="0"/>
                          <a:ea typeface="Verdana" panose="020B0604030504040204" pitchFamily="34" charset="0"/>
                          <a:cs typeface="Verdana" panose="020B0604030504040204" pitchFamily="34" charset="0"/>
                        </a:rPr>
                        <a:t>Pašvaldības ilgtspējīgas attīstības stratēģija</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lv-LV" sz="1200" b="1" dirty="0" smtClean="0">
                          <a:latin typeface="Verdana" panose="020B0604030504040204" pitchFamily="34" charset="0"/>
                          <a:ea typeface="Verdana" panose="020B0604030504040204" pitchFamily="34" charset="0"/>
                          <a:cs typeface="Verdana" panose="020B0604030504040204" pitchFamily="34" charset="0"/>
                        </a:rPr>
                        <a:t>Nacionālais attīstības plāns</a:t>
                      </a: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r>
                        <a:rPr lang="lv-LV" sz="1200" dirty="0" smtClean="0">
                          <a:latin typeface="Verdana" panose="020B0604030504040204" pitchFamily="34" charset="0"/>
                          <a:ea typeface="Verdana" panose="020B0604030504040204" pitchFamily="34" charset="0"/>
                          <a:cs typeface="Verdana" panose="020B0604030504040204" pitchFamily="34" charset="0"/>
                        </a:rPr>
                        <a:t>Plānošanas reģiona attīstības programma</a:t>
                      </a: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endParaRPr lang="lv-LV" sz="1200" dirty="0" smtClean="0">
                        <a:latin typeface="Verdana" panose="020B0604030504040204" pitchFamily="34" charset="0"/>
                        <a:ea typeface="Verdana" panose="020B0604030504040204" pitchFamily="34" charset="0"/>
                        <a:cs typeface="Verdana" panose="020B0604030504040204" pitchFamily="34" charset="0"/>
                      </a:endParaRPr>
                    </a:p>
                    <a:p>
                      <a:r>
                        <a:rPr lang="lv-LV" sz="1200" dirty="0" smtClean="0">
                          <a:latin typeface="Verdana" panose="020B0604030504040204" pitchFamily="34" charset="0"/>
                          <a:ea typeface="Verdana" panose="020B0604030504040204" pitchFamily="34" charset="0"/>
                          <a:cs typeface="Verdana" panose="020B0604030504040204" pitchFamily="34" charset="0"/>
                        </a:rPr>
                        <a:t>Pašvaldības attīstības programma</a:t>
                      </a:r>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lv-LV" sz="12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4</a:t>
            </a:fld>
            <a:endParaRPr lang="en-US" altLang="lv-LV"/>
          </a:p>
        </p:txBody>
      </p:sp>
    </p:spTree>
    <p:extLst>
      <p:ext uri="{BB962C8B-B14F-4D97-AF65-F5344CB8AC3E}">
        <p14:creationId xmlns:p14="http://schemas.microsoft.com/office/powerpoint/2010/main" val="26115021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Ko nosaka attīstības plānošanas dokumenti (APD)</a:t>
            </a:r>
            <a:endParaRPr lang="lv-LV" dirty="0"/>
          </a:p>
        </p:txBody>
      </p:sp>
      <p:sp>
        <p:nvSpPr>
          <p:cNvPr id="3" name="Content Placeholder 2"/>
          <p:cNvSpPr>
            <a:spLocks noGrp="1"/>
          </p:cNvSpPr>
          <p:nvPr>
            <p:ph idx="1"/>
          </p:nvPr>
        </p:nvSpPr>
        <p:spPr>
          <a:xfrm>
            <a:off x="755576" y="1916832"/>
            <a:ext cx="7931224" cy="4248472"/>
          </a:xfrm>
        </p:spPr>
        <p:txBody>
          <a:bodyPr>
            <a:normAutofit fontScale="92500"/>
          </a:bodyPr>
          <a:lstStyle/>
          <a:p>
            <a:pPr marL="342900" indent="-342900">
              <a:buFont typeface="Arial" panose="020B0604020202020204" pitchFamily="34" charset="0"/>
              <a:buChar char="•"/>
            </a:pPr>
            <a:r>
              <a:rPr lang="lv-LV" dirty="0" smtClean="0"/>
              <a:t>Latvijas ilgtspējīgas attīstības stratēģija (LIAS) </a:t>
            </a:r>
            <a:r>
              <a:rPr lang="lv-LV" sz="1600" dirty="0" smtClean="0"/>
              <a:t>nosaka valsts ilgtermiņa attīstības prioritātes un telpiskās attīstības perspektīvu</a:t>
            </a:r>
          </a:p>
          <a:p>
            <a:pPr marL="342900" indent="-342900">
              <a:buFont typeface="Arial" panose="020B0604020202020204" pitchFamily="34" charset="0"/>
              <a:buChar char="•"/>
            </a:pPr>
            <a:r>
              <a:rPr lang="lv-LV" dirty="0" smtClean="0"/>
              <a:t>Nacionālais attīstības plāns (NAP) </a:t>
            </a:r>
            <a:r>
              <a:rPr lang="lv-LV" sz="1600" dirty="0" smtClean="0"/>
              <a:t>nosaka valsts attīstības mērķus, prioritātes, rīcības virzienus, makro ietekmes un politikas rezultātus </a:t>
            </a:r>
            <a:endParaRPr lang="lv-LV" dirty="0" smtClean="0"/>
          </a:p>
          <a:p>
            <a:pPr marL="342900" indent="-342900">
              <a:buFont typeface="Arial" panose="020B0604020202020204" pitchFamily="34" charset="0"/>
              <a:buChar char="•"/>
            </a:pPr>
            <a:r>
              <a:rPr lang="lv-LV" dirty="0" smtClean="0"/>
              <a:t>Nozares (transporta) attīstības pamatnostādnes </a:t>
            </a:r>
            <a:r>
              <a:rPr lang="lv-LV" sz="1600" dirty="0" smtClean="0"/>
              <a:t>nosaka politikas mērķi, sasaisti ar NAP, LIAS, ES plānošanas dokumentiem, teritoriālo perspektīvu, politikas rezultātus, rīcības virzienus un uzdevumus, atbildīgās institūcijas, ietekmi uz valsts un pašvaldību budžetu</a:t>
            </a:r>
          </a:p>
          <a:p>
            <a:pPr marL="342900" indent="-342900">
              <a:buFont typeface="Arial" panose="020B0604020202020204" pitchFamily="34" charset="0"/>
              <a:buChar char="•"/>
            </a:pPr>
            <a:r>
              <a:rPr lang="lv-LV" dirty="0" smtClean="0"/>
              <a:t>Plāns </a:t>
            </a:r>
            <a:r>
              <a:rPr lang="lv-LV" sz="1600" dirty="0" smtClean="0"/>
              <a:t>nosaka pasākumus noteikta mērķa sasniegšanai, darbības rezultātus, termiņus, finansējumu, detalizētus aprēķinus par ietekmi uz valsts un pašvaldību budžetu, atbildīgās institūcijas</a:t>
            </a:r>
            <a:endParaRPr lang="lv-LV" dirty="0" smtClean="0"/>
          </a:p>
          <a:p>
            <a:pPr marL="342900" indent="-342900">
              <a:buFont typeface="Arial" panose="020B0604020202020204" pitchFamily="34" charset="0"/>
              <a:buChar char="•"/>
            </a:pPr>
            <a:endParaRPr lang="lv-LV" sz="1600" dirty="0"/>
          </a:p>
          <a:p>
            <a:pPr marL="342900" indent="-342900">
              <a:buFont typeface="Arial" panose="020B0604020202020204" pitchFamily="34" charset="0"/>
              <a:buChar char="•"/>
            </a:pPr>
            <a:r>
              <a:rPr lang="lv-LV" dirty="0" smtClean="0"/>
              <a:t>Plānošanas reģioni nodrošina vietējā un reģionālā līmeņa APD savstarpējo saskaņotību un atbilstību hierarhiski augstākiem APD</a:t>
            </a:r>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5</a:t>
            </a:fld>
            <a:endParaRPr lang="en-US" altLang="lv-LV"/>
          </a:p>
        </p:txBody>
      </p:sp>
    </p:spTree>
    <p:extLst>
      <p:ext uri="{BB962C8B-B14F-4D97-AF65-F5344CB8AC3E}">
        <p14:creationId xmlns:p14="http://schemas.microsoft.com/office/powerpoint/2010/main" val="3873464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solidFill>
                  <a:srgbClr val="FF0000"/>
                </a:solidFill>
              </a:rPr>
              <a:t>Par TAP2021+</a:t>
            </a:r>
            <a:br>
              <a:rPr lang="lv-LV" dirty="0" smtClean="0">
                <a:solidFill>
                  <a:srgbClr val="FF0000"/>
                </a:solidFill>
              </a:rPr>
            </a:br>
            <a:r>
              <a:rPr lang="lv-LV" dirty="0" smtClean="0">
                <a:solidFill>
                  <a:srgbClr val="FF0000"/>
                </a:solidFill>
              </a:rPr>
              <a:t>Kādu informāciju vēlamies iegūt</a:t>
            </a:r>
            <a:endParaRPr lang="lv-LV" dirty="0">
              <a:solidFill>
                <a:srgbClr val="FF0000"/>
              </a:solidFill>
            </a:endParaRPr>
          </a:p>
        </p:txBody>
      </p:sp>
      <p:sp>
        <p:nvSpPr>
          <p:cNvPr id="3" name="Content Placeholder 2"/>
          <p:cNvSpPr>
            <a:spLocks noGrp="1"/>
          </p:cNvSpPr>
          <p:nvPr>
            <p:ph idx="1"/>
          </p:nvPr>
        </p:nvSpPr>
        <p:spPr>
          <a:xfrm>
            <a:off x="539552" y="1752600"/>
            <a:ext cx="8147248" cy="4373573"/>
          </a:xfrm>
        </p:spPr>
        <p:txBody>
          <a:bodyPr/>
          <a:lstStyle/>
          <a:p>
            <a:pPr marL="342900" indent="-342900">
              <a:buFont typeface="Arial" panose="020B0604020202020204" pitchFamily="34" charset="0"/>
              <a:buChar char="•"/>
            </a:pPr>
            <a:r>
              <a:rPr lang="lv-LV" dirty="0" smtClean="0"/>
              <a:t>Ņemot vērā TAP vietu attīstības plānošanas sistēmā, kādiem vajadzētu būt pamatnostādņu mērķiem, rīcības virzieniem, rezultātiem, apskatāmajām tēmām,</a:t>
            </a:r>
          </a:p>
          <a:p>
            <a:r>
              <a:rPr lang="lv-LV" dirty="0"/>
              <a:t>l</a:t>
            </a:r>
            <a:r>
              <a:rPr lang="lv-LV" dirty="0" smtClean="0"/>
              <a:t>ai tie ļautu maksimāli efektīvi un ilgtspējīgi plānot attīstību reģionu </a:t>
            </a:r>
            <a:r>
              <a:rPr lang="lv-LV" dirty="0" smtClean="0"/>
              <a:t>līmenī</a:t>
            </a:r>
            <a:r>
              <a:rPr lang="lv-LV" dirty="0" smtClean="0"/>
              <a:t>?</a:t>
            </a:r>
          </a:p>
          <a:p>
            <a:endParaRPr lang="lv-LV" dirty="0"/>
          </a:p>
          <a:p>
            <a:r>
              <a:rPr lang="lv-LV" dirty="0" smtClean="0"/>
              <a:t>Nevēlamies dublēšanos, bet saskaņotību un sinerģiju.</a:t>
            </a:r>
          </a:p>
        </p:txBody>
      </p:sp>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6</a:t>
            </a:fld>
            <a:endParaRPr lang="en-US" altLang="lv-LV"/>
          </a:p>
        </p:txBody>
      </p:sp>
    </p:spTree>
    <p:extLst>
      <p:ext uri="{BB962C8B-B14F-4D97-AF65-F5344CB8AC3E}">
        <p14:creationId xmlns:p14="http://schemas.microsoft.com/office/powerpoint/2010/main" val="2447220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AutoNum type="arabicPeriod"/>
            </a:pPr>
            <a:r>
              <a:rPr lang="lv-LV" dirty="0" smtClean="0"/>
              <a:t>Kādam </a:t>
            </a:r>
            <a:r>
              <a:rPr lang="lv-LV" dirty="0"/>
              <a:t>vajadzētu būt TAP2021+ mērķim?</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73817391"/>
              </p:ext>
            </p:extLst>
          </p:nvPr>
        </p:nvGraphicFramePr>
        <p:xfrm>
          <a:off x="755576" y="1772817"/>
          <a:ext cx="7838514" cy="3626508"/>
        </p:xfrm>
        <a:graphic>
          <a:graphicData uri="http://schemas.openxmlformats.org/drawingml/2006/table">
            <a:tbl>
              <a:tblPr firstRow="1" firstCol="1" bandRow="1"/>
              <a:tblGrid>
                <a:gridCol w="7838514"/>
              </a:tblGrid>
              <a:tr h="1353750">
                <a:tc>
                  <a:txBody>
                    <a:bodyPr/>
                    <a:lstStyle/>
                    <a:p>
                      <a:pPr algn="just">
                        <a:lnSpc>
                          <a:spcPct val="115000"/>
                        </a:lnSpc>
                        <a:spcAft>
                          <a:spcPts val="600"/>
                        </a:spcAft>
                      </a:pPr>
                      <a:r>
                        <a:rPr lang="lv-LV" sz="2200" dirty="0">
                          <a:effectLst/>
                          <a:latin typeface="Times New Roman"/>
                          <a:ea typeface="Calibri"/>
                          <a:cs typeface="Times New Roman"/>
                        </a:rPr>
                        <a:t>Konkurētspējīga, ilgtspējīga, </a:t>
                      </a:r>
                      <a:r>
                        <a:rPr lang="lv-LV" sz="2200" dirty="0" err="1">
                          <a:effectLst/>
                          <a:latin typeface="Times New Roman"/>
                          <a:ea typeface="Calibri"/>
                          <a:cs typeface="Times New Roman"/>
                        </a:rPr>
                        <a:t>komodāla</a:t>
                      </a:r>
                      <a:r>
                        <a:rPr lang="lv-LV" sz="2200" dirty="0">
                          <a:effectLst/>
                          <a:latin typeface="Times New Roman"/>
                          <a:ea typeface="Calibri"/>
                          <a:cs typeface="Times New Roman"/>
                        </a:rPr>
                        <a:t> transporta sistēma, kas nodrošina augstas kvalitātes mobilitāti, efektīvi izmantojot resursus, t.sk. ES fondus (</a:t>
                      </a:r>
                      <a:r>
                        <a:rPr lang="lv-LV" sz="2200" i="1" dirty="0">
                          <a:effectLst/>
                          <a:latin typeface="Times New Roman"/>
                          <a:ea typeface="Calibri"/>
                          <a:cs typeface="Times New Roman"/>
                        </a:rPr>
                        <a:t>TAP2020 mērķis</a:t>
                      </a:r>
                      <a:r>
                        <a:rPr lang="lv-LV" sz="2200" dirty="0" smtClean="0">
                          <a:effectLst/>
                          <a:latin typeface="Times New Roman"/>
                          <a:ea typeface="Calibri"/>
                          <a:cs typeface="Times New Roman"/>
                        </a:rPr>
                        <a:t>)</a:t>
                      </a:r>
                    </a:p>
                    <a:p>
                      <a:pPr algn="just">
                        <a:lnSpc>
                          <a:spcPct val="115000"/>
                        </a:lnSpc>
                        <a:spcAft>
                          <a:spcPts val="600"/>
                        </a:spcAft>
                      </a:pPr>
                      <a:endParaRPr lang="lv-LV" sz="2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626">
                <a:tc>
                  <a:txBody>
                    <a:bodyPr/>
                    <a:lstStyle/>
                    <a:p>
                      <a:pPr algn="just">
                        <a:lnSpc>
                          <a:spcPct val="115000"/>
                        </a:lnSpc>
                        <a:spcAft>
                          <a:spcPts val="600"/>
                        </a:spcAft>
                      </a:pPr>
                      <a:r>
                        <a:rPr lang="lv-LV" sz="2200" dirty="0">
                          <a:effectLst/>
                          <a:latin typeface="Times New Roman"/>
                          <a:ea typeface="Calibri"/>
                          <a:cs typeface="Times New Roman"/>
                        </a:rPr>
                        <a:t>Transporta sistēma, kas nodrošina efektīvu (ilgtspējīgu, drošu, gudru) kravu un cilvēku pārvietošanu, tādējādi veicinot valsts ekonomisko izaugsmi, cilvēku mobilitātes iespējas un dodot ieguldījumu pārejā uz zema emisiju līmeņa sabiedrību</a:t>
                      </a:r>
                      <a:endParaRPr lang="lv-LV" sz="2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7</a:t>
            </a:fld>
            <a:endParaRPr lang="en-US" altLang="lv-LV"/>
          </a:p>
        </p:txBody>
      </p:sp>
    </p:spTree>
    <p:extLst>
      <p:ext uri="{BB962C8B-B14F-4D97-AF65-F5344CB8AC3E}">
        <p14:creationId xmlns:p14="http://schemas.microsoft.com/office/powerpoint/2010/main" val="3313880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AutoNum type="arabicPeriod" startAt="2"/>
            </a:pPr>
            <a:r>
              <a:rPr lang="lv-LV" dirty="0" smtClean="0"/>
              <a:t>Kādas </a:t>
            </a:r>
            <a:r>
              <a:rPr lang="lv-LV" dirty="0"/>
              <a:t>tēmas būtu jāapskata TAP2021+?</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34821032"/>
              </p:ext>
            </p:extLst>
          </p:nvPr>
        </p:nvGraphicFramePr>
        <p:xfrm>
          <a:off x="611560" y="1556793"/>
          <a:ext cx="8003232" cy="4887079"/>
        </p:xfrm>
        <a:graphic>
          <a:graphicData uri="http://schemas.openxmlformats.org/drawingml/2006/table">
            <a:tbl>
              <a:tblPr firstRow="1" firstCol="1" bandRow="1"/>
              <a:tblGrid>
                <a:gridCol w="8003232"/>
              </a:tblGrid>
              <a:tr h="504055">
                <a:tc>
                  <a:txBody>
                    <a:bodyPr/>
                    <a:lstStyle/>
                    <a:p>
                      <a:pPr algn="just">
                        <a:lnSpc>
                          <a:spcPct val="115000"/>
                        </a:lnSpc>
                        <a:spcAft>
                          <a:spcPts val="600"/>
                        </a:spcAft>
                      </a:pPr>
                      <a:r>
                        <a:rPr lang="lv-LV" sz="2200" dirty="0">
                          <a:effectLst/>
                          <a:latin typeface="Times New Roman"/>
                          <a:ea typeface="Calibri"/>
                          <a:cs typeface="Times New Roman"/>
                        </a:rPr>
                        <a:t>Infrastruktūra (ceļi, dzelzceļš, ostas, lidostas) </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Transporta un loģistikas pakalpojumi</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Sabiedriskais transports / mobilitāte kā pakalpojums</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Satiksmes drošība</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ITS, kas infrastruktūru un transporta pakalpojumus saista vienotā sistēmā</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Pilsētu mobilitāte (pilsētas kā nozīmīgi transporta sistēmas mezgli)</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Velotransports un kājāmgājēji</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5409">
                <a:tc>
                  <a:txBody>
                    <a:bodyPr/>
                    <a:lstStyle/>
                    <a:p>
                      <a:pPr algn="just">
                        <a:lnSpc>
                          <a:spcPct val="115000"/>
                        </a:lnSpc>
                        <a:spcAft>
                          <a:spcPts val="600"/>
                        </a:spcAft>
                      </a:pPr>
                      <a:r>
                        <a:rPr lang="lv-LV" sz="2200" dirty="0">
                          <a:effectLst/>
                          <a:latin typeface="Times New Roman"/>
                          <a:ea typeface="Calibri"/>
                          <a:cs typeface="Times New Roman"/>
                        </a:rPr>
                        <a:t>Transporta izglītība un pētniecība (profesionālā, augstākā, valsts pasūtītie pētījumi, starptautiskā sadarbība (STRIA))</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Nodarbinātība transportā (t.sk. dzimumu līdztiesības jautājumi)</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Transports un vide</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704">
                <a:tc>
                  <a:txBody>
                    <a:bodyPr/>
                    <a:lstStyle/>
                    <a:p>
                      <a:pPr algn="just">
                        <a:lnSpc>
                          <a:spcPct val="115000"/>
                        </a:lnSpc>
                        <a:spcAft>
                          <a:spcPts val="600"/>
                        </a:spcAft>
                      </a:pPr>
                      <a:r>
                        <a:rPr lang="lv-LV" sz="2200" dirty="0">
                          <a:effectLst/>
                          <a:latin typeface="Times New Roman"/>
                          <a:ea typeface="Calibri"/>
                          <a:cs typeface="Times New Roman"/>
                        </a:rPr>
                        <a:t>Transports un ārējā drošība</a:t>
                      </a:r>
                      <a:endParaRPr lang="lv-LV" sz="2200" dirty="0">
                        <a:effectLst/>
                        <a:latin typeface="Calibri"/>
                        <a:ea typeface="Calibri"/>
                        <a:cs typeface="Times New Roman"/>
                      </a:endParaRPr>
                    </a:p>
                  </a:txBody>
                  <a:tcPr marL="67546" marR="67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8</a:t>
            </a:fld>
            <a:endParaRPr lang="en-US" altLang="lv-LV"/>
          </a:p>
        </p:txBody>
      </p:sp>
    </p:spTree>
    <p:extLst>
      <p:ext uri="{BB962C8B-B14F-4D97-AF65-F5344CB8AC3E}">
        <p14:creationId xmlns:p14="http://schemas.microsoft.com/office/powerpoint/2010/main" val="3593378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0" y="381000"/>
            <a:ext cx="6635080" cy="1036642"/>
          </a:xfrm>
        </p:spPr>
        <p:txBody>
          <a:bodyPr>
            <a:normAutofit fontScale="90000"/>
          </a:bodyPr>
          <a:lstStyle/>
          <a:p>
            <a:pPr marL="457200" indent="-457200">
              <a:buAutoNum type="arabicPeriod" startAt="3"/>
            </a:pPr>
            <a:r>
              <a:rPr lang="lv-LV" dirty="0" smtClean="0"/>
              <a:t>Balstoties </a:t>
            </a:r>
            <a:r>
              <a:rPr lang="lv-LV" dirty="0"/>
              <a:t>uz 2.jautājumā izvēlētajām tēmām – kādiem vajadzētu būt TAP2021+ rīcības virzieniem?</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39063705"/>
              </p:ext>
            </p:extLst>
          </p:nvPr>
        </p:nvGraphicFramePr>
        <p:xfrm>
          <a:off x="683568" y="1988840"/>
          <a:ext cx="7920880" cy="4191508"/>
        </p:xfrm>
        <a:graphic>
          <a:graphicData uri="http://schemas.openxmlformats.org/drawingml/2006/table">
            <a:tbl>
              <a:tblPr firstRow="1" firstCol="1" bandRow="1"/>
              <a:tblGrid>
                <a:gridCol w="7920880"/>
              </a:tblGrid>
              <a:tr h="208915">
                <a:tc>
                  <a:txBody>
                    <a:bodyPr/>
                    <a:lstStyle/>
                    <a:p>
                      <a:pPr marL="342900" lvl="0" indent="-342900" algn="just">
                        <a:lnSpc>
                          <a:spcPct val="115000"/>
                        </a:lnSpc>
                        <a:spcAft>
                          <a:spcPts val="600"/>
                        </a:spcAft>
                        <a:buFont typeface="+mj-lt"/>
                        <a:buAutoNum type="arabicPeriod"/>
                      </a:pPr>
                      <a:r>
                        <a:rPr lang="lv-LV" sz="2200" dirty="0">
                          <a:effectLst/>
                          <a:latin typeface="Times New Roman"/>
                          <a:ea typeface="Calibri"/>
                          <a:cs typeface="Times New Roman"/>
                        </a:rPr>
                        <a:t>Latvija – ilgtspējīgs transporta un loģistikas pakalpojumu sniedzējs</a:t>
                      </a:r>
                      <a:endParaRPr lang="lv-LV" sz="2200" dirty="0">
                        <a:effectLst/>
                        <a:latin typeface="Calibri"/>
                        <a:ea typeface="Calibri"/>
                        <a:cs typeface="Times New Roman"/>
                      </a:endParaRPr>
                    </a:p>
                    <a:p>
                      <a:pPr marL="342900" lvl="0" indent="-342900">
                        <a:lnSpc>
                          <a:spcPct val="115000"/>
                        </a:lnSpc>
                        <a:spcAft>
                          <a:spcPts val="0"/>
                        </a:spcAft>
                        <a:buFont typeface="+mj-lt"/>
                        <a:buAutoNum type="arabicPeriod"/>
                      </a:pPr>
                      <a:r>
                        <a:rPr lang="lv-LV" sz="2200" dirty="0">
                          <a:effectLst/>
                          <a:latin typeface="Times New Roman"/>
                          <a:ea typeface="Calibri"/>
                          <a:cs typeface="Times New Roman"/>
                        </a:rPr>
                        <a:t>Nodrošināta iekšējā un ārējā sasniedzamība, un augstas kvalitātes mobilitātes iespējas visā valsts teritorijā (</a:t>
                      </a:r>
                      <a:r>
                        <a:rPr lang="lv-LV" sz="2200" i="1" dirty="0">
                          <a:effectLst/>
                          <a:latin typeface="Times New Roman"/>
                          <a:ea typeface="Calibri"/>
                          <a:cs typeface="Times New Roman"/>
                        </a:rPr>
                        <a:t>TAP2020 mērķis</a:t>
                      </a:r>
                      <a:r>
                        <a:rPr lang="lv-LV" sz="2200" dirty="0" smtClean="0">
                          <a:effectLst/>
                          <a:latin typeface="Times New Roman"/>
                          <a:ea typeface="Calibri"/>
                          <a:cs typeface="Times New Roman"/>
                        </a:rPr>
                        <a:t>)</a:t>
                      </a:r>
                    </a:p>
                    <a:p>
                      <a:pPr marL="342900" lvl="0" indent="-342900">
                        <a:lnSpc>
                          <a:spcPct val="115000"/>
                        </a:lnSpc>
                        <a:spcAft>
                          <a:spcPts val="0"/>
                        </a:spcAft>
                        <a:buFont typeface="+mj-lt"/>
                        <a:buAutoNum type="arabicPeriod"/>
                      </a:pPr>
                      <a:endParaRPr lang="lv-LV" sz="2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15">
                <a:tc>
                  <a:txBody>
                    <a:bodyPr/>
                    <a:lstStyle/>
                    <a:p>
                      <a:pPr marL="342900" lvl="0" indent="-342900" algn="just">
                        <a:lnSpc>
                          <a:spcPct val="115000"/>
                        </a:lnSpc>
                        <a:spcAft>
                          <a:spcPts val="600"/>
                        </a:spcAft>
                        <a:buFont typeface="+mj-lt"/>
                        <a:buAutoNum type="arabicPeriod"/>
                      </a:pPr>
                      <a:r>
                        <a:rPr lang="lv-LV" sz="2200" dirty="0">
                          <a:effectLst/>
                          <a:latin typeface="Times New Roman"/>
                          <a:ea typeface="Calibri"/>
                          <a:cs typeface="Times New Roman"/>
                        </a:rPr>
                        <a:t>TEN-T koridoru attīstība</a:t>
                      </a:r>
                      <a:endParaRPr lang="lv-LV" sz="2200" dirty="0">
                        <a:effectLst/>
                        <a:latin typeface="Calibri"/>
                        <a:ea typeface="Calibri"/>
                        <a:cs typeface="Times New Roman"/>
                      </a:endParaRPr>
                    </a:p>
                    <a:p>
                      <a:pPr marL="342900" lvl="0" indent="-342900" algn="just">
                        <a:lnSpc>
                          <a:spcPct val="115000"/>
                        </a:lnSpc>
                        <a:spcAft>
                          <a:spcPts val="600"/>
                        </a:spcAft>
                        <a:buFont typeface="+mj-lt"/>
                        <a:buAutoNum type="arabicPeriod"/>
                      </a:pPr>
                      <a:r>
                        <a:rPr lang="lv-LV" sz="2200" dirty="0">
                          <a:effectLst/>
                          <a:latin typeface="Times New Roman"/>
                          <a:ea typeface="Calibri"/>
                          <a:cs typeface="Times New Roman"/>
                        </a:rPr>
                        <a:t>Nacionālas nozīmes transporta infrastruktūras attīstība</a:t>
                      </a:r>
                      <a:endParaRPr lang="lv-LV" sz="2200" dirty="0">
                        <a:effectLst/>
                        <a:latin typeface="Calibri"/>
                        <a:ea typeface="Calibri"/>
                        <a:cs typeface="Times New Roman"/>
                      </a:endParaRPr>
                    </a:p>
                    <a:p>
                      <a:pPr marL="342900" lvl="0" indent="-342900" algn="just">
                        <a:lnSpc>
                          <a:spcPct val="115000"/>
                        </a:lnSpc>
                        <a:spcAft>
                          <a:spcPts val="600"/>
                        </a:spcAft>
                        <a:buFont typeface="+mj-lt"/>
                        <a:buAutoNum type="arabicPeriod"/>
                      </a:pPr>
                      <a:r>
                        <a:rPr lang="lv-LV" sz="2200" dirty="0">
                          <a:effectLst/>
                          <a:latin typeface="Times New Roman"/>
                          <a:ea typeface="Calibri"/>
                          <a:cs typeface="Times New Roman"/>
                        </a:rPr>
                        <a:t>Starptautiskā sasniedzamība</a:t>
                      </a:r>
                      <a:endParaRPr lang="lv-LV" sz="2200" dirty="0">
                        <a:effectLst/>
                        <a:latin typeface="Calibri"/>
                        <a:ea typeface="Calibri"/>
                        <a:cs typeface="Times New Roman"/>
                      </a:endParaRPr>
                    </a:p>
                    <a:p>
                      <a:pPr marL="342900" lvl="0" indent="-342900" algn="just">
                        <a:lnSpc>
                          <a:spcPct val="115000"/>
                        </a:lnSpc>
                        <a:spcAft>
                          <a:spcPts val="600"/>
                        </a:spcAft>
                        <a:buFont typeface="+mj-lt"/>
                        <a:buAutoNum type="arabicPeriod"/>
                      </a:pPr>
                      <a:r>
                        <a:rPr lang="lv-LV" sz="2200" dirty="0">
                          <a:effectLst/>
                          <a:latin typeface="Times New Roman"/>
                          <a:ea typeface="Calibri"/>
                          <a:cs typeface="Times New Roman"/>
                        </a:rPr>
                        <a:t>Iekšējā sasniedzamība un </a:t>
                      </a:r>
                      <a:r>
                        <a:rPr lang="lv-LV" sz="2200" dirty="0" smtClean="0">
                          <a:effectLst/>
                          <a:latin typeface="Times New Roman"/>
                          <a:ea typeface="Calibri"/>
                          <a:cs typeface="Times New Roman"/>
                        </a:rPr>
                        <a:t>mobilitāte</a:t>
                      </a:r>
                    </a:p>
                    <a:p>
                      <a:pPr marL="342900" lvl="0" indent="-342900" algn="just">
                        <a:lnSpc>
                          <a:spcPct val="115000"/>
                        </a:lnSpc>
                        <a:spcAft>
                          <a:spcPts val="600"/>
                        </a:spcAft>
                        <a:buFont typeface="+mj-lt"/>
                        <a:buAutoNum type="arabicPeriod"/>
                      </a:pPr>
                      <a:endParaRPr lang="lv-LV" sz="2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3"/>
          </p:nvPr>
        </p:nvSpPr>
        <p:spPr/>
        <p:txBody>
          <a:bodyPr/>
          <a:lstStyle/>
          <a:p>
            <a:pPr>
              <a:defRPr/>
            </a:pPr>
            <a:fld id="{F1D07F4C-0F32-4D99-A077-F74DCEF62270}" type="slidenum">
              <a:rPr lang="en-US" altLang="lv-LV" smtClean="0"/>
              <a:pPr>
                <a:defRPr/>
              </a:pPr>
              <a:t>9</a:t>
            </a:fld>
            <a:endParaRPr lang="en-US" altLang="lv-LV"/>
          </a:p>
        </p:txBody>
      </p:sp>
    </p:spTree>
    <p:extLst>
      <p:ext uri="{BB962C8B-B14F-4D97-AF65-F5344CB8AC3E}">
        <p14:creationId xmlns:p14="http://schemas.microsoft.com/office/powerpoint/2010/main" val="1345338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zentacija_ZPL_22022017_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rezentacija_ZPL_22022017_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1344</Words>
  <Application>Microsoft Office PowerPoint</Application>
  <PresentationFormat>On-screen Show (4:3)</PresentationFormat>
  <Paragraphs>195</Paragraphs>
  <Slides>18</Slides>
  <Notes>13</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Office Theme</vt:lpstr>
      <vt:lpstr>Prezentacija_ZPL_22022017_I</vt:lpstr>
      <vt:lpstr>1_Prezentacija_ZPL_22022017_I</vt:lpstr>
      <vt:lpstr>Transporta attīstības pamatnostādnes  pēc 2020.gada   </vt:lpstr>
      <vt:lpstr>PowerPoint Presentation</vt:lpstr>
      <vt:lpstr>PowerPoint Presentation</vt:lpstr>
      <vt:lpstr>Attīstības plānošana Latvijā</vt:lpstr>
      <vt:lpstr>Ko nosaka attīstības plānošanas dokumenti (APD)</vt:lpstr>
      <vt:lpstr>Par TAP2021+ Kādu informāciju vēlamies iegūt</vt:lpstr>
      <vt:lpstr>Kādam vajadzētu būt TAP2021+ mērķim?</vt:lpstr>
      <vt:lpstr>Kādas tēmas būtu jāapskata TAP2021+?</vt:lpstr>
      <vt:lpstr>Balstoties uz 2.jautājumā izvēlētajām tēmām – kādiem vajadzētu būt TAP2021+ rīcības virzieniem?</vt:lpstr>
      <vt:lpstr>Vai un kā caur TAP2021+ iespējams veidot sinerģiju ar plānošanas reģioniem ?</vt:lpstr>
      <vt:lpstr>Kādā detalizētības līmenī TAP2021+ būtu jāapraksta pasākumi un attiecīgi rezultāti? </vt:lpstr>
      <vt:lpstr>Kādi būtu kritēriji/ priekšnoteikumi rīcības virziena/ pasākuma iekļaušanai TAP2021+ ?</vt:lpstr>
      <vt:lpstr>ES atbalsta programmas transporta nozarē 2021-2027</vt:lpstr>
      <vt:lpstr>Regulas priekšlikums paredz KF atbalstu:</vt:lpstr>
      <vt:lpstr>Regulas priekšlikums paredz, ka  KF un ERAF neatbalstīs: </vt:lpstr>
      <vt:lpstr>Interreg programma, ko finansē ERAF un ārējie finanšu instrumenti</vt:lpstr>
      <vt:lpstr>Raugoties uz nākamo budžeta perspektīvu, svarīgi:</vt:lpstr>
      <vt:lpstr>Paldies par uzmanību!    www.sam.gov.lv    inta.rozensteine@sam.gov.lv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Transporta attīstības pamatnostādnes  pēc 2020.gada</dc:title>
  <dc:creator>Inta Rozenšteine</dc:creator>
  <cp:lastModifiedBy>Inta Rozenšteine</cp:lastModifiedBy>
  <cp:revision>23</cp:revision>
  <cp:lastPrinted>2018-05-14T12:33:36Z</cp:lastPrinted>
  <dcterms:created xsi:type="dcterms:W3CDTF">2018-05-07T11:13:45Z</dcterms:created>
  <dcterms:modified xsi:type="dcterms:W3CDTF">2018-06-07T08:46:04Z</dcterms:modified>
</cp:coreProperties>
</file>